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9" r:id="rId15"/>
    <p:sldId id="271" r:id="rId16"/>
    <p:sldId id="280" r:id="rId17"/>
    <p:sldId id="268" r:id="rId18"/>
    <p:sldId id="281" r:id="rId19"/>
    <p:sldId id="272" r:id="rId20"/>
    <p:sldId id="273" r:id="rId21"/>
    <p:sldId id="275" r:id="rId22"/>
    <p:sldId id="276" r:id="rId23"/>
    <p:sldId id="277" r:id="rId24"/>
    <p:sldId id="278" r:id="rId25"/>
    <p:sldId id="279"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27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 id="778" r:id="rId524"/>
    <p:sldId id="779" r:id="rId525"/>
    <p:sldId id="780" r:id="rId526"/>
    <p:sldId id="781" r:id="rId527"/>
    <p:sldId id="782" r:id="rId528"/>
    <p:sldId id="783" r:id="rId529"/>
    <p:sldId id="784" r:id="rId530"/>
    <p:sldId id="785" r:id="rId531"/>
    <p:sldId id="786" r:id="rId532"/>
    <p:sldId id="787" r:id="rId533"/>
    <p:sldId id="788" r:id="rId534"/>
    <p:sldId id="789" r:id="rId535"/>
    <p:sldId id="790" r:id="rId536"/>
    <p:sldId id="791" r:id="rId537"/>
    <p:sldId id="792" r:id="rId538"/>
    <p:sldId id="793" r:id="rId539"/>
    <p:sldId id="794" r:id="rId540"/>
    <p:sldId id="795" r:id="rId541"/>
    <p:sldId id="796" r:id="rId542"/>
    <p:sldId id="797" r:id="rId543"/>
    <p:sldId id="798" r:id="rId544"/>
    <p:sldId id="799" r:id="rId545"/>
    <p:sldId id="800" r:id="rId546"/>
    <p:sldId id="801" r:id="rId547"/>
    <p:sldId id="802" r:id="rId548"/>
    <p:sldId id="803" r:id="rId549"/>
    <p:sldId id="804" r:id="rId550"/>
    <p:sldId id="805" r:id="rId551"/>
    <p:sldId id="806" r:id="rId552"/>
    <p:sldId id="807" r:id="rId553"/>
    <p:sldId id="808" r:id="rId554"/>
    <p:sldId id="809" r:id="rId555"/>
    <p:sldId id="810" r:id="rId556"/>
    <p:sldId id="811" r:id="rId557"/>
    <p:sldId id="812" r:id="rId558"/>
    <p:sldId id="813" r:id="rId559"/>
    <p:sldId id="814" r:id="rId560"/>
    <p:sldId id="815" r:id="rId561"/>
    <p:sldId id="816" r:id="rId562"/>
    <p:sldId id="817" r:id="rId563"/>
    <p:sldId id="818" r:id="rId564"/>
    <p:sldId id="819" r:id="rId565"/>
    <p:sldId id="820" r:id="rId566"/>
    <p:sldId id="821" r:id="rId567"/>
    <p:sldId id="822" r:id="rId568"/>
    <p:sldId id="823" r:id="rId569"/>
    <p:sldId id="824" r:id="rId570"/>
    <p:sldId id="825" r:id="rId571"/>
    <p:sldId id="826" r:id="rId572"/>
    <p:sldId id="827" r:id="rId573"/>
    <p:sldId id="828" r:id="rId574"/>
    <p:sldId id="829" r:id="rId575"/>
    <p:sldId id="830" r:id="rId576"/>
    <p:sldId id="831" r:id="rId577"/>
    <p:sldId id="832" r:id="rId578"/>
    <p:sldId id="833" r:id="rId579"/>
    <p:sldId id="834" r:id="rId580"/>
    <p:sldId id="835" r:id="rId581"/>
    <p:sldId id="836" r:id="rId582"/>
    <p:sldId id="837" r:id="rId583"/>
    <p:sldId id="838" r:id="rId584"/>
    <p:sldId id="839" r:id="rId585"/>
    <p:sldId id="840" r:id="rId586"/>
    <p:sldId id="841" r:id="rId587"/>
    <p:sldId id="842" r:id="rId588"/>
    <p:sldId id="843" r:id="rId589"/>
    <p:sldId id="844" r:id="rId590"/>
    <p:sldId id="845" r:id="rId591"/>
    <p:sldId id="846" r:id="rId592"/>
    <p:sldId id="847" r:id="rId593"/>
    <p:sldId id="848" r:id="rId594"/>
    <p:sldId id="849" r:id="rId595"/>
    <p:sldId id="850" r:id="rId596"/>
    <p:sldId id="851" r:id="rId597"/>
    <p:sldId id="852" r:id="rId598"/>
    <p:sldId id="853" r:id="rId599"/>
    <p:sldId id="854" r:id="rId600"/>
    <p:sldId id="855" r:id="rId601"/>
    <p:sldId id="856" r:id="rId602"/>
    <p:sldId id="857" r:id="rId603"/>
    <p:sldId id="858" r:id="rId6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presProps" Target="presProp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8822A-AACC-4B0F-883F-0FE34A971640}" type="datetimeFigureOut">
              <a:rPr lang="en-US" smtClean="0"/>
              <a:t>11/25/2019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B1576-75C5-4C80-B53C-03EEB4DB4231}" type="slidenum">
              <a:rPr lang="en-US" smtClean="0"/>
              <a:t>‹#›</a:t>
            </a:fld>
            <a:endParaRPr lang="en-US"/>
          </a:p>
        </p:txBody>
      </p:sp>
    </p:spTree>
    <p:extLst>
      <p:ext uri="{BB962C8B-B14F-4D97-AF65-F5344CB8AC3E}">
        <p14:creationId xmlns:p14="http://schemas.microsoft.com/office/powerpoint/2010/main" val="3214498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497FDD6-7C89-46C5-854E-F40C3640BA69}" type="slidenum">
              <a:rPr lang="en-CA" smtClean="0"/>
              <a:t>187</a:t>
            </a:fld>
            <a:endParaRPr lang="en-CA"/>
          </a:p>
        </p:txBody>
      </p:sp>
    </p:spTree>
    <p:extLst>
      <p:ext uri="{BB962C8B-B14F-4D97-AF65-F5344CB8AC3E}">
        <p14:creationId xmlns:p14="http://schemas.microsoft.com/office/powerpoint/2010/main" val="1805919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EC5C0AE-39FA-41E0-AE59-4302557F3FAD}" type="slidenum">
              <a:rPr lang="en-CA" smtClean="0"/>
              <a:t>232</a:t>
            </a:fld>
            <a:endParaRPr lang="en-CA"/>
          </a:p>
        </p:txBody>
      </p:sp>
    </p:spTree>
    <p:extLst>
      <p:ext uri="{BB962C8B-B14F-4D97-AF65-F5344CB8AC3E}">
        <p14:creationId xmlns:p14="http://schemas.microsoft.com/office/powerpoint/2010/main" val="239424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864ACC8-CCD0-45C9-B6E3-F1903240D471}" type="slidenum">
              <a:rPr lang="en-CA" smtClean="0"/>
              <a:t>284</a:t>
            </a:fld>
            <a:endParaRPr lang="en-CA"/>
          </a:p>
        </p:txBody>
      </p:sp>
    </p:spTree>
    <p:extLst>
      <p:ext uri="{BB962C8B-B14F-4D97-AF65-F5344CB8AC3E}">
        <p14:creationId xmlns:p14="http://schemas.microsoft.com/office/powerpoint/2010/main" val="281066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2F-8A72-4E5E-AFAB-BA572C20AC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03D507-8AD1-43C9-9695-79AE6A43F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442971-23DF-45F8-97D0-F7F5EA65E36C}"/>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D52A22C1-2446-43A8-8354-194E0C3F3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F2A93-288D-44B6-9026-3287918799B9}"/>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319204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A3FC-B8C2-41B2-8816-63EC7D259B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F0F872-CD72-4768-806F-3359F921A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1E47F-FCA4-4E99-B1DB-6F0DD7C65A0C}"/>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243F6649-55E6-4624-8559-A1015697F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38E74-E644-4EEA-9560-ACE1EEF5D469}"/>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182081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09691F-59DB-46B8-BC77-9E5750FB06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1E8F65-A011-4523-A84B-D197BD94A4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3E9A6-ACAE-4346-B796-C013F9BA4142}"/>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A8422ED5-3F1A-401E-87CC-C9B410AF6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CC577-EA1A-47DA-98B9-A220E4FA7BB5}"/>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33052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0BB0-55AC-41F4-9C81-385A39CE19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BDD52-A273-4DF3-8291-18D2EAFA6B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C6506-9939-4D6F-ABDC-A62CD7EB11BC}"/>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ACAC0705-5F7F-44CE-9799-55569BD21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F81C0-8300-4E7D-B5DC-F0089C25698C}"/>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105090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A3C4-666F-41AB-962A-90EF846DE2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D47B84-896B-4EC4-9DE6-A4ACDD679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CD5C1-7A3A-4ED4-B463-D5B26E498A42}"/>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897F17AE-BCAF-41DF-B5BB-F8FA2B17E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5B4D6-C7B5-4A66-B221-34A094620FAE}"/>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379460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6137-5C71-4D0E-B163-8AC7E3FF2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65B5A-CD3F-4674-99B8-6CE2C454E0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91B4DA-D38F-4C27-8131-9C53D22B1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4C1A7-80D7-4F24-AA52-E13B90381939}"/>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6" name="Footer Placeholder 5">
            <a:extLst>
              <a:ext uri="{FF2B5EF4-FFF2-40B4-BE49-F238E27FC236}">
                <a16:creationId xmlns:a16="http://schemas.microsoft.com/office/drawing/2014/main" id="{92F2D75D-7E5F-47E5-BD76-E5860C0BA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2429D7-E04E-4FCF-9BC5-FE2B2B113E60}"/>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291545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FB23-6E7E-43CB-A913-6CBAD47EC6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4AFC00-E852-487D-8575-8384D7498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380129-2E8B-4AA7-9718-6571AD4DEB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406096-EEEE-4705-B071-502B28B1A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99537B-71D3-47C6-B9A5-F3BD6EF4F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936ADE-70DE-4AA2-9117-741352AB46FB}"/>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8" name="Footer Placeholder 7">
            <a:extLst>
              <a:ext uri="{FF2B5EF4-FFF2-40B4-BE49-F238E27FC236}">
                <a16:creationId xmlns:a16="http://schemas.microsoft.com/office/drawing/2014/main" id="{B5A8071A-BC8D-4874-B02A-DA283C8219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9B9B86-092B-4FA5-9691-B4CC333C9B4C}"/>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89375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C5CA-D65C-40B6-A668-016C291FD9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0CD6AB-0395-4BD2-AA6F-7427D3E92E3E}"/>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4" name="Footer Placeholder 3">
            <a:extLst>
              <a:ext uri="{FF2B5EF4-FFF2-40B4-BE49-F238E27FC236}">
                <a16:creationId xmlns:a16="http://schemas.microsoft.com/office/drawing/2014/main" id="{11EEE441-8C61-4B04-874E-560DADC72D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D2BF3C-A4A9-440B-9493-899C2DEB47B9}"/>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236326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DCE368-9D7A-4638-8386-EDD74769FA0C}"/>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3" name="Footer Placeholder 2">
            <a:extLst>
              <a:ext uri="{FF2B5EF4-FFF2-40B4-BE49-F238E27FC236}">
                <a16:creationId xmlns:a16="http://schemas.microsoft.com/office/drawing/2014/main" id="{129728F8-F39B-4B5A-8A78-3565BCA569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FD480-03E4-4509-B6E5-5851F3200A25}"/>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83093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6D00-BAA3-44A2-9BBC-07B10F5F6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647CA6-C592-41E9-91B3-B1E8DAD74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E9B92E-4FFA-4348-947E-1EBE024FA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F41E3-C1E5-4FBD-8F41-36BA7C71C69B}"/>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6" name="Footer Placeholder 5">
            <a:extLst>
              <a:ext uri="{FF2B5EF4-FFF2-40B4-BE49-F238E27FC236}">
                <a16:creationId xmlns:a16="http://schemas.microsoft.com/office/drawing/2014/main" id="{325459AA-03CC-4A88-A748-7A745EC02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A723E-1A3A-4862-A362-618B54492B9E}"/>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232463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07C8-2928-4ED6-AE67-B9C339986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A7AA89-BE01-40FA-90CB-6A44CE73C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D305F-521A-4B2A-8AC3-A018FC2C9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FC4EF-5D72-4BD1-BB67-35F38AFBAB7A}"/>
              </a:ext>
            </a:extLst>
          </p:cNvPr>
          <p:cNvSpPr>
            <a:spLocks noGrp="1"/>
          </p:cNvSpPr>
          <p:nvPr>
            <p:ph type="dt" sz="half" idx="10"/>
          </p:nvPr>
        </p:nvSpPr>
        <p:spPr/>
        <p:txBody>
          <a:bodyPr/>
          <a:lstStyle/>
          <a:p>
            <a:fld id="{45C3A3B0-B2E9-4A13-989A-7D765421342B}" type="datetimeFigureOut">
              <a:rPr lang="en-US" smtClean="0"/>
              <a:t>11/25/2019</a:t>
            </a:fld>
            <a:endParaRPr lang="en-US"/>
          </a:p>
        </p:txBody>
      </p:sp>
      <p:sp>
        <p:nvSpPr>
          <p:cNvPr id="6" name="Footer Placeholder 5">
            <a:extLst>
              <a:ext uri="{FF2B5EF4-FFF2-40B4-BE49-F238E27FC236}">
                <a16:creationId xmlns:a16="http://schemas.microsoft.com/office/drawing/2014/main" id="{D2DCA8E0-9CE9-4217-9F04-EC14F6F08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B44A2-E784-42CB-96AD-E39C023C0B65}"/>
              </a:ext>
            </a:extLst>
          </p:cNvPr>
          <p:cNvSpPr>
            <a:spLocks noGrp="1"/>
          </p:cNvSpPr>
          <p:nvPr>
            <p:ph type="sldNum" sz="quarter" idx="12"/>
          </p:nvPr>
        </p:nvSpPr>
        <p:spPr/>
        <p:txBody>
          <a:bodyPr/>
          <a:lstStyle/>
          <a:p>
            <a:fld id="{D36ADC18-A77B-4941-911B-B644ACA6A405}" type="slidenum">
              <a:rPr lang="en-US" smtClean="0"/>
              <a:t>‹#›</a:t>
            </a:fld>
            <a:endParaRPr lang="en-US"/>
          </a:p>
        </p:txBody>
      </p:sp>
    </p:spTree>
    <p:extLst>
      <p:ext uri="{BB962C8B-B14F-4D97-AF65-F5344CB8AC3E}">
        <p14:creationId xmlns:p14="http://schemas.microsoft.com/office/powerpoint/2010/main" val="265081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AA683E-1CAD-4BF7-AA07-5AFFC17DB3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95BFDB-433A-47E4-9544-F4CFEF715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C43E7-6BF1-4945-BC15-B869E1B3C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3A3B0-B2E9-4A13-989A-7D765421342B}" type="datetimeFigureOut">
              <a:rPr lang="en-US" smtClean="0"/>
              <a:t>11/25/2019</a:t>
            </a:fld>
            <a:endParaRPr lang="en-US"/>
          </a:p>
        </p:txBody>
      </p:sp>
      <p:sp>
        <p:nvSpPr>
          <p:cNvPr id="5" name="Footer Placeholder 4">
            <a:extLst>
              <a:ext uri="{FF2B5EF4-FFF2-40B4-BE49-F238E27FC236}">
                <a16:creationId xmlns:a16="http://schemas.microsoft.com/office/drawing/2014/main" id="{42232B54-CD83-4950-918D-6D468D51AE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52A22-AC4A-450D-8250-40340051D7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ADC18-A77B-4941-911B-B644ACA6A405}" type="slidenum">
              <a:rPr lang="en-US" smtClean="0"/>
              <a:t>‹#›</a:t>
            </a:fld>
            <a:endParaRPr lang="en-US"/>
          </a:p>
        </p:txBody>
      </p:sp>
    </p:spTree>
    <p:extLst>
      <p:ext uri="{BB962C8B-B14F-4D97-AF65-F5344CB8AC3E}">
        <p14:creationId xmlns:p14="http://schemas.microsoft.com/office/powerpoint/2010/main" val="2568539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scikit-learn.org/stable/datasets/index.html" TargetMode="External"/><Relationship Id="rId2" Type="http://schemas.openxmlformats.org/officeDocument/2006/relationships/hyperlink" Target="https://scikit-learn.org/stable/modules/tree.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6.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410.png"/><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10.png"/></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146.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hyperlink" Target="https://datascience.stackexchange.com/questions/53226/what-is-the-purpose-of-logit-function-at-what-stage-of-model-building-process-t"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412.png"/><Relationship Id="rId4" Type="http://schemas.openxmlformats.org/officeDocument/2006/relationships/image" Target="../media/image128.png"/></Relationships>
</file>

<file path=ppt/slides/_rels/slide1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91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12.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scikit-learn.org/stable/auto_examples/classification/plot_classifier_comparison.html#sphx-glr-auto-examples-classification-plot-classifier-comparison-py" TargetMode="External"/><Relationship Id="rId5" Type="http://schemas.openxmlformats.org/officeDocument/2006/relationships/image" Target="../media/image148.png"/><Relationship Id="rId4" Type="http://schemas.openxmlformats.org/officeDocument/2006/relationships/image" Target="../media/image14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hyperlink" Target="https://scikit-learn.org/stable/modules/neighbors.html" TargetMode="External"/><Relationship Id="rId4" Type="http://schemas.openxmlformats.org/officeDocument/2006/relationships/hyperlink" Target="https://scikit-learn.org/stable/auto_examples/classification/plot_classifier_comparison.html" TargetMode="External"/></Relationships>
</file>

<file path=ppt/slides/_rels/slide17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611.png"/><Relationship Id="rId1" Type="http://schemas.openxmlformats.org/officeDocument/2006/relationships/slideLayout" Target="../slideLayouts/slideLayout2.xml"/><Relationship Id="rId4" Type="http://schemas.openxmlformats.org/officeDocument/2006/relationships/hyperlink" Target="https://stackoverflow.com/questions/37132774/why-k-d-trees-is-not-used-for-high-dimensional-data"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13.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1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912.png"/></Relationships>
</file>

<file path=ppt/slides/_rels/slide2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0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41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journals.plos.org/plosbiology/article?id=10.1371/journal.pbio.1002106"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812.png"/><Relationship Id="rId3" Type="http://schemas.openxmlformats.org/officeDocument/2006/relationships/image" Target="../media/image311.png"/><Relationship Id="rId7" Type="http://schemas.openxmlformats.org/officeDocument/2006/relationships/image" Target="../media/image710.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613.png"/><Relationship Id="rId5" Type="http://schemas.openxmlformats.org/officeDocument/2006/relationships/image" Target="../media/image513.png"/><Relationship Id="rId10" Type="http://schemas.openxmlformats.org/officeDocument/2006/relationships/image" Target="../media/image1012.png"/><Relationship Id="rId4" Type="http://schemas.openxmlformats.org/officeDocument/2006/relationships/image" Target="../media/image413.png"/><Relationship Id="rId9" Type="http://schemas.openxmlformats.org/officeDocument/2006/relationships/image" Target="../media/image913.png"/></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1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1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scikit-learn.org/stable/auto_examples/svm/plot_separating_hyperplane_unbalanced.html" TargetMode="External"/><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248.png"/><Relationship Id="rId4" Type="http://schemas.openxmlformats.org/officeDocument/2006/relationships/image" Target="../media/image2310.png"/></Relationships>
</file>

<file path=ppt/slides/_rels/slide2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scikit-learn.org/stable/modules/generated/sklearn.metrics.roc_auc_score.html"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acutecaretesting.org/en/articles/precision-recall-curves-what-are-they-and-how-are-they-used" TargetMode="External"/><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https://www.kaggle.com/lct14558/imbalanced-data-why-you-should-not-use-roc-curve"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614.png"/><Relationship Id="rId4" Type="http://schemas.openxmlformats.org/officeDocument/2006/relationships/image" Target="../media/image514.png"/></Relationships>
</file>

<file path=ppt/slides/_rels/slide24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81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9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scikit-learn.org/stable/modules/feature_selection.html" TargetMode="External"/><Relationship Id="rId2" Type="http://schemas.openxmlformats.org/officeDocument/2006/relationships/image" Target="../media/image81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69.xml.rels><?xml version="1.0" encoding="UTF-8" standalone="yes"?>
<Relationships xmlns="http://schemas.openxmlformats.org/package/2006/relationships"><Relationship Id="rId3" Type="http://schemas.openxmlformats.org/officeDocument/2006/relationships/hyperlink" Target="https://scikit-learn.org/stable/modules/feature_selection.html" TargetMode="External"/><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scikit-learn.org/stable/modules/feature_selection.html" TargetMode="External"/><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hyperlink" Target="https://stats.stackexchange.com/questions/215154/variable-selection-for-predictive-modeling-really-needed-in-2016"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1101.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81.xml.rels><?xml version="1.0" encoding="UTF-8" standalone="yes"?>
<Relationships xmlns="http://schemas.openxmlformats.org/package/2006/relationships"><Relationship Id="rId2" Type="http://schemas.openxmlformats.org/officeDocument/2006/relationships/image" Target="../media/image81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19.png"/></Relationships>
</file>

<file path=ppt/slides/_rels/slide285.xml.rels><?xml version="1.0" encoding="UTF-8" standalone="yes"?>
<Relationships xmlns="http://schemas.openxmlformats.org/package/2006/relationships"><Relationship Id="rId2" Type="http://schemas.openxmlformats.org/officeDocument/2006/relationships/image" Target="../media/image141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8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8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29.png"/></Relationships>
</file>

<file path=ppt/slides/_rels/slide28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stats.stackexchange.com/questions/52773/what-can-cause-pca-to-worsen-results-of-a-classifier" TargetMode="External"/><Relationship Id="rId1" Type="http://schemas.openxmlformats.org/officeDocument/2006/relationships/slideLayout" Target="../slideLayouts/slideLayout2.xml"/><Relationship Id="rId6" Type="http://schemas.openxmlformats.org/officeDocument/2006/relationships/hyperlink" Target="https://www.researchgate.net/post/Is_there_a_specific_reason_that_using_PCA_gives_worse_results_than_without_using_it_in_SVM_classification" TargetMode="External"/><Relationship Id="rId5" Type="http://schemas.openxmlformats.org/officeDocument/2006/relationships/image" Target="../media/image236.png"/><Relationship Id="rId4" Type="http://schemas.openxmlformats.org/officeDocument/2006/relationships/image" Target="../media/image235.png"/></Relationships>
</file>

<file path=ppt/slides/_rels/slide29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hyperlink" Target="https://scikit-learn.org/stable/auto_examples/decomposition/plot_ica_blind_source_separation.html#sphx-glr-auto-examples-decomposition-plot-ica-blind-source-separation-py" TargetMode="External"/><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hyperlink" Target="https://www.muelaner.com/uncertainty-of-measurement/attachment/central-limit-theorem/" TargetMode="Externa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302.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21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413.png"/><Relationship Id="rId2" Type="http://schemas.openxmlformats.org/officeDocument/2006/relationships/image" Target="../media/image1311.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49.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50.jpe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52.jpe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hyperlink" Target="http://research.ics.aalto.fi/ica/icademo/" TargetMode="External"/><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200.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22.png"/></Relationships>
</file>

<file path=ppt/slides/_rels/slide31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31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3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31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hyperlink" Target="https://www.frontiersin.org/articles/10.3389/neuro.09.061.2009/full" TargetMode="External"/><Relationship Id="rId2" Type="http://schemas.openxmlformats.org/officeDocument/2006/relationships/image" Target="../media/image268.jpeg"/><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0.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6.png"/><Relationship Id="rId1" Type="http://schemas.openxmlformats.org/officeDocument/2006/relationships/slideLayout" Target="../slideLayouts/slideLayout2.xml"/><Relationship Id="rId6" Type="http://schemas.openxmlformats.org/officeDocument/2006/relationships/image" Target="../media/image1013.png"/><Relationship Id="rId5" Type="http://schemas.openxmlformats.org/officeDocument/2006/relationships/image" Target="../media/image915.png"/><Relationship Id="rId4" Type="http://schemas.openxmlformats.org/officeDocument/2006/relationships/image" Target="../media/image816.png"/></Relationships>
</file>

<file path=ppt/slides/_rels/slide331.xml.rels><?xml version="1.0" encoding="UTF-8" standalone="yes"?>
<Relationships xmlns="http://schemas.openxmlformats.org/package/2006/relationships"><Relationship Id="rId3" Type="http://schemas.openxmlformats.org/officeDocument/2006/relationships/image" Target="../media/image1214.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312.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33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3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hyperlink" Target="https://pdfs.semanticscholar.org/9604/46fd8f5df431f80e030c4d91484aa6a64d3e.pdf"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269463091_Joint_Time-Frequency_And_Wavelet_Analysis-An_Introduction" TargetMode="External"/></Relationships>
</file>

<file path=ppt/slides/_rels/slide33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341.xml.rels><?xml version="1.0" encoding="UTF-8" standalone="yes"?>
<Relationships xmlns="http://schemas.openxmlformats.org/package/2006/relationships"><Relationship Id="rId2" Type="http://schemas.openxmlformats.org/officeDocument/2006/relationships/hyperlink" Target="https://scikit-learn.org/stable/modules/classes.html#module-sklearn.decomposition" TargetMode="Externa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60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hyperlink" Target="https://en.wikipedia.org/wiki/Kernel_method" TargetMode="External"/><Relationship Id="rId1" Type="http://schemas.openxmlformats.org/officeDocument/2006/relationships/slideLayout" Target="../slideLayouts/slideLayout2.xml"/><Relationship Id="rId4" Type="http://schemas.openxmlformats.org/officeDocument/2006/relationships/image" Target="../media/image916.png"/></Relationships>
</file>

<file path=ppt/slides/_rels/slide35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002.png"/><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image" Target="../media/image302.png"/></Relationships>
</file>

<file path=ppt/slides/_rels/slide359.xml.rels><?xml version="1.0" encoding="UTF-8" standalone="yes"?>
<Relationships xmlns="http://schemas.openxmlformats.org/package/2006/relationships"><Relationship Id="rId2" Type="http://schemas.openxmlformats.org/officeDocument/2006/relationships/image" Target="../media/image110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201.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362.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305.tiff"/></Relationships>
</file>

<file path=ppt/slides/_rels/slide367.xml.rels><?xml version="1.0" encoding="UTF-8" standalone="yes"?>
<Relationships xmlns="http://schemas.openxmlformats.org/package/2006/relationships"><Relationship Id="rId2" Type="http://schemas.openxmlformats.org/officeDocument/2006/relationships/image" Target="../media/image306.tiff"/><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NUL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7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8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 Id="rId4" Type="http://schemas.openxmlformats.org/officeDocument/2006/relationships/hyperlink" Target="https://en.wikipedia.org/wiki/Radial_basis_function_network" TargetMode="External"/></Relationships>
</file>

<file path=ppt/slides/_rels/slide38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 Id="rId5" Type="http://schemas.openxmlformats.org/officeDocument/2006/relationships/hyperlink" Target="https://mccormickml.com/2013/08/15/radial-basis-function-network-rbfn-tutorial/" TargetMode="External"/><Relationship Id="rId4" Type="http://schemas.openxmlformats.org/officeDocument/2006/relationships/image" Target="../media/image320.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8" Type="http://schemas.openxmlformats.org/officeDocument/2006/relationships/hyperlink" Target="ms-local-stream://EpubReader_6DBBDB1A4688BC42B5DB0526BC0C30A536B01B7B94359D757506DAC8EDF066/Content/OEBPS/xhtml/bib001.xhtml#fur501" TargetMode="External"/><Relationship Id="rId3" Type="http://schemas.openxmlformats.org/officeDocument/2006/relationships/hyperlink" Target="ms-local-stream://EpubReader_6DBBDB1A4688BC42B5DB0526BC0C30A536B01B7B94359D757506DAC8EDF066/Content/OEBPS/xhtml/bib001.xhtml#fur301" TargetMode="External"/><Relationship Id="rId7" Type="http://schemas.openxmlformats.org/officeDocument/2006/relationships/hyperlink" Target="ms-local-stream://EpubReader_6DBBDB1A4688BC42B5DB0526BC0C30A536B01B7B94359D757506DAC8EDF066/Content/OEBPS/xhtml/bib001.xhtml#fur500" TargetMode="External"/><Relationship Id="rId2" Type="http://schemas.openxmlformats.org/officeDocument/2006/relationships/hyperlink" Target="ms-local-stream://EpubReader_6DBBDB1A4688BC42B5DB0526BC0C30A536B01B7B94359D757506DAC8EDF066/Content/OEBPS/xhtml/bib001.xhtml#fur300" TargetMode="External"/><Relationship Id="rId1" Type="http://schemas.openxmlformats.org/officeDocument/2006/relationships/slideLayout" Target="../slideLayouts/slideLayout2.xml"/><Relationship Id="rId6" Type="http://schemas.openxmlformats.org/officeDocument/2006/relationships/hyperlink" Target="ms-local-stream://EpubReader_6DBBDB1A4688BC42B5DB0526BC0C30A536B01B7B94359D757506DAC8EDF066/Content/OEBPS/xhtml/bib001.xhtml#fur499" TargetMode="External"/><Relationship Id="rId5" Type="http://schemas.openxmlformats.org/officeDocument/2006/relationships/hyperlink" Target="ms-local-stream://EpubReader_6DBBDB1A4688BC42B5DB0526BC0C30A536B01B7B94359D757506DAC8EDF066/Content/OEBPS/xhtml/bib001.xhtml#fur509" TargetMode="External"/><Relationship Id="rId4" Type="http://schemas.openxmlformats.org/officeDocument/2006/relationships/hyperlink" Target="ms-local-stream://EpubReader_6DBBDB1A4688BC42B5DB0526BC0C30A536B01B7B94359D757506DAC8EDF066/Content/OEBPS/xhtml/bib001.xhtml#fur502" TargetMode="External"/></Relationships>
</file>

<file path=ppt/slides/_rels/slide392.xml.rels><?xml version="1.0" encoding="UTF-8" standalone="yes"?>
<Relationships xmlns="http://schemas.openxmlformats.org/package/2006/relationships"><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image" Target="NULL"/><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25.png"/></Relationships>
</file>

<file path=ppt/slides/_rels/slide39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atplotlib.org/api/pyplot_api.html" TargetMode="External"/><Relationship Id="rId2" Type="http://schemas.openxmlformats.org/officeDocument/2006/relationships/hyperlink" Target="https://docs.scipy.org/doc/numpy-1.13.0/reference/arrays.ndarray.html"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anaconda.org/anaconda/spyder" TargetMode="External"/></Relationships>
</file>

<file path=ppt/slides/_rels/slide4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 Id="rId9" Type="http://schemas.openxmlformats.org/officeDocument/2006/relationships/hyperlink" Target="https://en.wikipedia.org/wiki/Kernel_(image_processing)" TargetMode="Externa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hyperlink" Target="https://ruder.io/optimizing-gradient-descent/"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hyperlink" Target="http://karpathy.github.io/2014/09/02/what-i-learned-from-competing-against-a-convnet-on-imagenet/"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hyperlink" Target="https://www.researchgate.net/publication/316950618_Maritime_Semantic_Labeling_of_Optical_Remote_Sensing_Images_with_Multi-Scale_Fully_Convolutional_Network" TargetMode="External"/><Relationship Id="rId2" Type="http://schemas.openxmlformats.org/officeDocument/2006/relationships/image" Target="../media/image341.png"/><Relationship Id="rId1" Type="http://schemas.openxmlformats.org/officeDocument/2006/relationships/slideLayout" Target="../slideLayouts/slideLayout2.xml"/><Relationship Id="rId4" Type="http://schemas.openxmlformats.org/officeDocument/2006/relationships/image" Target="../media/image342.jpeg"/></Relationships>
</file>

<file path=ppt/slides/_rels/slide426.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hyperlink" Target="https://adventuresinmachinelearning.com/keras-tutorial-cnn-11-lines/" TargetMode="External"/><Relationship Id="rId2" Type="http://schemas.openxmlformats.org/officeDocument/2006/relationships/image" Target="../media/image345.jpe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517.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617.png"/><Relationship Id="rId1" Type="http://schemas.openxmlformats.org/officeDocument/2006/relationships/slideLayout" Target="../slideLayouts/slideLayout2.xml"/><Relationship Id="rId4" Type="http://schemas.openxmlformats.org/officeDocument/2006/relationships/image" Target="../media/image8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1215.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313.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414.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image" Target="../media/image353.png"/><Relationship Id="rId1" Type="http://schemas.openxmlformats.org/officeDocument/2006/relationships/slideLayout" Target="../slideLayouts/slideLayout2.xml"/><Relationship Id="rId4" Type="http://schemas.openxmlformats.org/officeDocument/2006/relationships/hyperlink" Target="https://colah.github.io/posts/2015-08-Understanding-LSTMs/" TargetMode="External"/></Relationships>
</file>

<file path=ppt/slides/_rels/slide448.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hyperlink" Target="https://scikit-learn.org/stable/auto_examples/ensemble/plot_bias_variance.html#sphx-glr-auto-examples-ensemble-plot-bias-variance-py" TargetMode="Externa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scikit-learn.org/stable/modules/generated/sklearn.ensemble.RandomForestClassifier.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103.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518.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618.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hyperlink" Target="https://scikit-learn.org/stable/modules/generated/sklearn.ensemble.GradientBoostingClassifier.html" TargetMode="External"/><Relationship Id="rId2" Type="http://schemas.openxmlformats.org/officeDocument/2006/relationships/hyperlink" Target="https://scikit-learn.org/stable/modules/generated/sklearn.ensemble.GradientBoostingRegressor.html" TargetMode="External"/><Relationship Id="rId1" Type="http://schemas.openxmlformats.org/officeDocument/2006/relationships/slideLayout" Target="../slideLayouts/slideLayout2.xml"/><Relationship Id="rId4" Type="http://schemas.openxmlformats.org/officeDocument/2006/relationships/hyperlink" Target="https://scikit-learn.org/stable/modules/ensemble.html" TargetMode="Externa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2" Type="http://schemas.openxmlformats.org/officeDocument/2006/relationships/hyperlink" Target="https://en.wikipedia.org/wiki/Many-worlds_interpretation"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1104.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818.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1117.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216.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2" Type="http://schemas.openxmlformats.org/officeDocument/2006/relationships/image" Target="../media/image1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8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hyperlink" Target="https://docs.pymc.io/notebooks/getting_started.html" TargetMode="External"/><Relationship Id="rId1" Type="http://schemas.openxmlformats.org/officeDocument/2006/relationships/slideLayout" Target="../slideLayouts/slideLayout2.xml"/><Relationship Id="rId4" Type="http://schemas.openxmlformats.org/officeDocument/2006/relationships/hyperlink" Target="https://docs.pymc.io/" TargetMode="Externa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1014.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217.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314.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415.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hyperlink" Target="https://en.wikipedia.org/wiki/Expectation%E2%80%93maximization_algorithm" TargetMode="External"/><Relationship Id="rId1" Type="http://schemas.openxmlformats.org/officeDocument/2006/relationships/slideLayout" Target="../slideLayouts/slideLayout2.xml"/><Relationship Id="rId6" Type="http://schemas.openxmlformats.org/officeDocument/2006/relationships/image" Target="../media/image372.jpeg"/><Relationship Id="rId5" Type="http://schemas.openxmlformats.org/officeDocument/2006/relationships/image" Target="../media/image371.png"/><Relationship Id="rId4" Type="http://schemas.openxmlformats.org/officeDocument/2006/relationships/image" Target="../media/image370.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715.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917.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8" Type="http://schemas.openxmlformats.org/officeDocument/2006/relationships/hyperlink" Target="https://en.wikipedia.org/wiki/Kernel_density_estimation" TargetMode="External"/><Relationship Id="rId3" Type="http://schemas.openxmlformats.org/officeDocument/2006/relationships/image" Target="../media/image375.png"/><Relationship Id="rId7" Type="http://schemas.openxmlformats.org/officeDocument/2006/relationships/image" Target="../media/image1511.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1416.png"/><Relationship Id="rId5" Type="http://schemas.openxmlformats.org/officeDocument/2006/relationships/image" Target="../media/image1315.png"/><Relationship Id="rId4" Type="http://schemas.openxmlformats.org/officeDocument/2006/relationships/image" Target="../media/image1218.png"/></Relationships>
</file>

<file path=ppt/slides/_rels/slide536.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xml"/><Relationship Id="rId4" Type="http://schemas.openxmlformats.org/officeDocument/2006/relationships/image" Target="../media/image378.png"/></Relationships>
</file>

<file path=ppt/slides/_rels/slide537.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hyperlink" Target="https://scikit-learn.org/stable/modules/density.html" TargetMode="Externa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538.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22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2311.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2410.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1900.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2000.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1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387.png"/><Relationship Id="rId4" Type="http://schemas.openxmlformats.org/officeDocument/2006/relationships/image" Target="../media/image386.png"/></Relationships>
</file>

<file path=ppt/slides/_rels/slide556.xml.rels><?xml version="1.0" encoding="UTF-8" standalone="yes"?>
<Relationships xmlns="http://schemas.openxmlformats.org/package/2006/relationships"><Relationship Id="rId2" Type="http://schemas.openxmlformats.org/officeDocument/2006/relationships/image" Target="../media/image621.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716.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1015.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118.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1219.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316.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566.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1600.png"/><Relationship Id="rId1" Type="http://schemas.openxmlformats.org/officeDocument/2006/relationships/slideLayout" Target="../slideLayouts/slideLayout2.xml"/><Relationship Id="rId5" Type="http://schemas.openxmlformats.org/officeDocument/2006/relationships/image" Target="../media/image392.png"/><Relationship Id="rId4" Type="http://schemas.openxmlformats.org/officeDocument/2006/relationships/image" Target="../media/image1811.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2111.png"/><Relationship Id="rId1" Type="http://schemas.openxmlformats.org/officeDocument/2006/relationships/slideLayout" Target="../slideLayouts/slideLayout2.xml"/><Relationship Id="rId4" Type="http://schemas.openxmlformats.org/officeDocument/2006/relationships/image" Target="../media/image394.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2411.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2510.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2711.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2810.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3" Type="http://schemas.openxmlformats.org/officeDocument/2006/relationships/hyperlink" Target="http://openaccess.thecvf.com/content_cvpr_2018/html/Yu_Generative_Image_Inpainting_CVPR_2018_paper.html" TargetMode="External"/><Relationship Id="rId2" Type="http://schemas.openxmlformats.org/officeDocument/2006/relationships/image" Target="../media/image395.jpe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2610.png"/><Relationship Id="rId1" Type="http://schemas.openxmlformats.org/officeDocument/2006/relationships/slideLayout" Target="../slideLayouts/slideLayout2.xml"/><Relationship Id="rId4" Type="http://schemas.openxmlformats.org/officeDocument/2006/relationships/image" Target="../media/image4010.png"/></Relationships>
</file>

<file path=ppt/slides/_rels/slide58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99.png"/><Relationship Id="rId4" Type="http://schemas.openxmlformats.org/officeDocument/2006/relationships/image" Target="../media/image398.png"/></Relationships>
</file>

<file path=ppt/slides/_rels/slide58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919.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901.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003.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1108.png"/><Relationship Id="rId1" Type="http://schemas.openxmlformats.org/officeDocument/2006/relationships/slideLayout" Target="../slideLayouts/slideLayout2.xml"/><Relationship Id="rId4" Type="http://schemas.openxmlformats.org/officeDocument/2006/relationships/image" Target="../media/image405.png"/></Relationships>
</file>

<file path=ppt/slides/_rels/slide587.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1417.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1512.png"/><Relationship Id="rId1" Type="http://schemas.openxmlformats.org/officeDocument/2006/relationships/slideLayout" Target="../slideLayouts/slideLayout2.xml"/><Relationship Id="rId4" Type="http://schemas.openxmlformats.org/officeDocument/2006/relationships/image" Target="../media/image407.png"/></Relationships>
</file>

<file path=ppt/slides/_rels/slide589.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18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2011.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211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2312.png"/><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241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2511.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2712.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910.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3110.png"/><Relationship Id="rId1" Type="http://schemas.openxmlformats.org/officeDocument/2006/relationships/slideLayout" Target="../slideLayouts/slideLayout2.xml"/><Relationship Id="rId4" Type="http://schemas.openxmlformats.org/officeDocument/2006/relationships/image" Target="../media/image419.png"/></Relationships>
</file>

<file path=ppt/slides/_rels/slide599.xml.rels><?xml version="1.0" encoding="UTF-8" standalone="yes"?>
<Relationships xmlns="http://schemas.openxmlformats.org/package/2006/relationships"><Relationship Id="rId2" Type="http://schemas.openxmlformats.org/officeDocument/2006/relationships/image" Target="../media/image34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0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3610.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3710.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88.png"/><Relationship Id="rId2" Type="http://schemas.openxmlformats.org/officeDocument/2006/relationships/image" Target="../media/image81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110.pn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43E4-18F7-414A-98D7-2EB11BD95F50}"/>
              </a:ext>
            </a:extLst>
          </p:cNvPr>
          <p:cNvSpPr>
            <a:spLocks noGrp="1"/>
          </p:cNvSpPr>
          <p:nvPr>
            <p:ph type="ctrTitle"/>
          </p:nvPr>
        </p:nvSpPr>
        <p:spPr/>
        <p:txBody>
          <a:bodyPr/>
          <a:lstStyle/>
          <a:p>
            <a:r>
              <a:rPr lang="en-US" dirty="0"/>
              <a:t>CS405/505 Data Mining</a:t>
            </a:r>
          </a:p>
        </p:txBody>
      </p:sp>
      <p:sp>
        <p:nvSpPr>
          <p:cNvPr id="3" name="Subtitle 2">
            <a:extLst>
              <a:ext uri="{FF2B5EF4-FFF2-40B4-BE49-F238E27FC236}">
                <a16:creationId xmlns:a16="http://schemas.microsoft.com/office/drawing/2014/main" id="{8AE465CB-27A3-41A6-82D3-B62812E0644D}"/>
              </a:ext>
            </a:extLst>
          </p:cNvPr>
          <p:cNvSpPr>
            <a:spLocks noGrp="1"/>
          </p:cNvSpPr>
          <p:nvPr>
            <p:ph type="subTitle" idx="1"/>
          </p:nvPr>
        </p:nvSpPr>
        <p:spPr/>
        <p:txBody>
          <a:bodyPr/>
          <a:lstStyle/>
          <a:p>
            <a:r>
              <a:rPr lang="en-US" dirty="0"/>
              <a:t>September 4</a:t>
            </a:r>
            <a:r>
              <a:rPr lang="en-US" baseline="30000" dirty="0"/>
              <a:t>th</a:t>
            </a:r>
            <a:r>
              <a:rPr lang="en-US" dirty="0"/>
              <a:t> 2019 – November 25</a:t>
            </a:r>
            <a:r>
              <a:rPr lang="en-US" baseline="30000" dirty="0"/>
              <a:t>th</a:t>
            </a:r>
            <a:r>
              <a:rPr lang="en-US" dirty="0"/>
              <a:t> 2019</a:t>
            </a:r>
          </a:p>
        </p:txBody>
      </p:sp>
    </p:spTree>
    <p:extLst>
      <p:ext uri="{BB962C8B-B14F-4D97-AF65-F5344CB8AC3E}">
        <p14:creationId xmlns:p14="http://schemas.microsoft.com/office/powerpoint/2010/main" val="1986264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Patterns in data</a:t>
            </a:r>
          </a:p>
        </p:txBody>
      </p:sp>
      <p:sp>
        <p:nvSpPr>
          <p:cNvPr id="3" name="Content Placeholder 2"/>
          <p:cNvSpPr>
            <a:spLocks noGrp="1"/>
          </p:cNvSpPr>
          <p:nvPr>
            <p:ph idx="1"/>
          </p:nvPr>
        </p:nvSpPr>
        <p:spPr/>
        <p:txBody>
          <a:bodyPr/>
          <a:lstStyle/>
          <a:p>
            <a:r>
              <a:rPr lang="en-CA" dirty="0"/>
              <a:t>This course is about looking for patterns in data</a:t>
            </a:r>
          </a:p>
          <a:p>
            <a:r>
              <a:rPr lang="en-CA" dirty="0"/>
              <a:t>What is a data scientist’s job?</a:t>
            </a:r>
          </a:p>
          <a:p>
            <a:pPr lvl="1"/>
            <a:r>
              <a:rPr lang="en-CA" dirty="0"/>
              <a:t>Discover patterns governing process being measured</a:t>
            </a:r>
          </a:p>
          <a:p>
            <a:pPr lvl="1"/>
            <a:r>
              <a:rPr lang="en-CA" dirty="0"/>
              <a:t>Encapsulate these patterns into rules/theories</a:t>
            </a:r>
          </a:p>
          <a:p>
            <a:pPr lvl="1"/>
            <a:r>
              <a:rPr lang="en-CA" dirty="0"/>
              <a:t>Predict what will happen in new situations</a:t>
            </a:r>
          </a:p>
          <a:p>
            <a:r>
              <a:rPr lang="en-CA" dirty="0"/>
              <a:t>Data mining is about solving problems by analyzing data already present in databases</a:t>
            </a:r>
          </a:p>
          <a:p>
            <a:pPr lvl="1"/>
            <a:r>
              <a:rPr lang="en-CA" dirty="0"/>
              <a:t>Customer loyalty example</a:t>
            </a:r>
          </a:p>
          <a:p>
            <a:r>
              <a:rPr lang="en-CA" dirty="0"/>
              <a:t>Data mining is defined as the process of discovering patterns in data</a:t>
            </a:r>
          </a:p>
        </p:txBody>
      </p:sp>
    </p:spTree>
    <p:extLst>
      <p:ext uri="{BB962C8B-B14F-4D97-AF65-F5344CB8AC3E}">
        <p14:creationId xmlns:p14="http://schemas.microsoft.com/office/powerpoint/2010/main" val="3711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 y="0"/>
            <a:ext cx="10515600" cy="576984"/>
          </a:xfrm>
        </p:spPr>
        <p:txBody>
          <a:bodyPr>
            <a:normAutofit fontScale="90000"/>
          </a:bodyPr>
          <a:lstStyle/>
          <a:p>
            <a:r>
              <a:rPr lang="en-CA" dirty="0"/>
              <a:t>Highly branching attributes</a:t>
            </a:r>
          </a:p>
        </p:txBody>
      </p:sp>
      <p:sp>
        <p:nvSpPr>
          <p:cNvPr id="3" name="Content Placeholder 2"/>
          <p:cNvSpPr>
            <a:spLocks noGrp="1"/>
          </p:cNvSpPr>
          <p:nvPr>
            <p:ph idx="1"/>
          </p:nvPr>
        </p:nvSpPr>
        <p:spPr>
          <a:xfrm>
            <a:off x="103908" y="576985"/>
            <a:ext cx="12088091" cy="1431924"/>
          </a:xfrm>
        </p:spPr>
        <p:txBody>
          <a:bodyPr>
            <a:normAutofit/>
          </a:bodyPr>
          <a:lstStyle/>
          <a:p>
            <a:r>
              <a:rPr lang="en-CA" dirty="0"/>
              <a:t>A problem arises with the information gain calculation if some attributes have many values, giving rise to a multiway branch with many child nodes</a:t>
            </a:r>
          </a:p>
          <a:p>
            <a:r>
              <a:rPr lang="en-CA" dirty="0"/>
              <a:t>Identification code example</a:t>
            </a:r>
          </a:p>
        </p:txBody>
      </p:sp>
      <p:graphicFrame>
        <p:nvGraphicFramePr>
          <p:cNvPr id="8" name="Table 7"/>
          <p:cNvGraphicFramePr>
            <a:graphicFrameLocks noGrp="1"/>
          </p:cNvGraphicFramePr>
          <p:nvPr/>
        </p:nvGraphicFramePr>
        <p:xfrm>
          <a:off x="360218" y="2008909"/>
          <a:ext cx="6045756" cy="4643668"/>
        </p:xfrm>
        <a:graphic>
          <a:graphicData uri="http://schemas.openxmlformats.org/drawingml/2006/table">
            <a:tbl>
              <a:tblPr/>
              <a:tblGrid>
                <a:gridCol w="1007626">
                  <a:extLst>
                    <a:ext uri="{9D8B030D-6E8A-4147-A177-3AD203B41FA5}">
                      <a16:colId xmlns:a16="http://schemas.microsoft.com/office/drawing/2014/main" val="2687614484"/>
                    </a:ext>
                  </a:extLst>
                </a:gridCol>
                <a:gridCol w="1007626">
                  <a:extLst>
                    <a:ext uri="{9D8B030D-6E8A-4147-A177-3AD203B41FA5}">
                      <a16:colId xmlns:a16="http://schemas.microsoft.com/office/drawing/2014/main" val="2424113165"/>
                    </a:ext>
                  </a:extLst>
                </a:gridCol>
                <a:gridCol w="1007626">
                  <a:extLst>
                    <a:ext uri="{9D8B030D-6E8A-4147-A177-3AD203B41FA5}">
                      <a16:colId xmlns:a16="http://schemas.microsoft.com/office/drawing/2014/main" val="2737072080"/>
                    </a:ext>
                  </a:extLst>
                </a:gridCol>
                <a:gridCol w="1007626">
                  <a:extLst>
                    <a:ext uri="{9D8B030D-6E8A-4147-A177-3AD203B41FA5}">
                      <a16:colId xmlns:a16="http://schemas.microsoft.com/office/drawing/2014/main" val="2203054700"/>
                    </a:ext>
                  </a:extLst>
                </a:gridCol>
                <a:gridCol w="1007626">
                  <a:extLst>
                    <a:ext uri="{9D8B030D-6E8A-4147-A177-3AD203B41FA5}">
                      <a16:colId xmlns:a16="http://schemas.microsoft.com/office/drawing/2014/main" val="114000063"/>
                    </a:ext>
                  </a:extLst>
                </a:gridCol>
                <a:gridCol w="1007626">
                  <a:extLst>
                    <a:ext uri="{9D8B030D-6E8A-4147-A177-3AD203B41FA5}">
                      <a16:colId xmlns:a16="http://schemas.microsoft.com/office/drawing/2014/main" val="3996111915"/>
                    </a:ext>
                  </a:extLst>
                </a:gridCol>
              </a:tblGrid>
              <a:tr h="501352">
                <a:tc>
                  <a:txBody>
                    <a:bodyPr/>
                    <a:lstStyle/>
                    <a:p>
                      <a:r>
                        <a:rPr lang="en-CA" sz="1500" b="1">
                          <a:solidFill>
                            <a:srgbClr val="000000"/>
                          </a:solidFill>
                          <a:effectLst/>
                        </a:rPr>
                        <a:t>ID Code</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500" b="1">
                          <a:solidFill>
                            <a:srgbClr val="000000"/>
                          </a:solidFill>
                          <a:effectLst/>
                        </a:rPr>
                        <a:t>Outlook</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500" b="1">
                          <a:solidFill>
                            <a:srgbClr val="000000"/>
                          </a:solidFill>
                          <a:effectLst/>
                        </a:rPr>
                        <a:t>Temperature</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500" b="1">
                          <a:solidFill>
                            <a:srgbClr val="000000"/>
                          </a:solidFill>
                          <a:effectLst/>
                        </a:rPr>
                        <a:t>Humidity</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500" b="1">
                          <a:solidFill>
                            <a:srgbClr val="000000"/>
                          </a:solidFill>
                          <a:effectLst/>
                        </a:rPr>
                        <a:t>Windy</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500" b="1">
                          <a:solidFill>
                            <a:srgbClr val="000000"/>
                          </a:solidFill>
                          <a:effectLst/>
                        </a:rPr>
                        <a:t>Play</a:t>
                      </a:r>
                    </a:p>
                  </a:txBody>
                  <a:tcPr marL="125886" marR="52426" marT="52426" marB="52426">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6461508"/>
                  </a:ext>
                </a:extLst>
              </a:tr>
              <a:tr h="260058">
                <a:tc>
                  <a:txBody>
                    <a:bodyPr/>
                    <a:lstStyle/>
                    <a:p>
                      <a:pPr fontAlgn="t"/>
                      <a:r>
                        <a:rPr lang="en-CA" sz="1500">
                          <a:solidFill>
                            <a:srgbClr val="000000"/>
                          </a:solidFill>
                          <a:effectLst/>
                        </a:rPr>
                        <a:t>a</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Sunny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Hot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413737"/>
                  </a:ext>
                </a:extLst>
              </a:tr>
              <a:tr h="260058">
                <a:tc>
                  <a:txBody>
                    <a:bodyPr/>
                    <a:lstStyle/>
                    <a:p>
                      <a:pPr fontAlgn="t"/>
                      <a:r>
                        <a:rPr lang="en-CA" sz="1500">
                          <a:solidFill>
                            <a:srgbClr val="000000"/>
                          </a:solidFill>
                          <a:effectLst/>
                        </a:rPr>
                        <a:t>b</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Sunny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Hot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446873"/>
                  </a:ext>
                </a:extLst>
              </a:tr>
              <a:tr h="260058">
                <a:tc>
                  <a:txBody>
                    <a:bodyPr/>
                    <a:lstStyle/>
                    <a:p>
                      <a:pPr fontAlgn="t"/>
                      <a:r>
                        <a:rPr lang="en-CA" sz="1500">
                          <a:solidFill>
                            <a:srgbClr val="000000"/>
                          </a:solidFill>
                          <a:effectLst/>
                        </a:rPr>
                        <a:t>c</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Overcast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Hot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665825"/>
                  </a:ext>
                </a:extLst>
              </a:tr>
              <a:tr h="260058">
                <a:tc>
                  <a:txBody>
                    <a:bodyPr/>
                    <a:lstStyle/>
                    <a:p>
                      <a:pPr fontAlgn="t"/>
                      <a:r>
                        <a:rPr lang="en-CA" sz="1500">
                          <a:solidFill>
                            <a:srgbClr val="000000"/>
                          </a:solidFill>
                          <a:effectLst/>
                        </a:rPr>
                        <a:t>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Rainy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dirty="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570388"/>
                  </a:ext>
                </a:extLst>
              </a:tr>
              <a:tr h="260058">
                <a:tc>
                  <a:txBody>
                    <a:bodyPr/>
                    <a:lstStyle/>
                    <a:p>
                      <a:pPr fontAlgn="t"/>
                      <a:r>
                        <a:rPr lang="en-CA" sz="1500">
                          <a:solidFill>
                            <a:srgbClr val="000000"/>
                          </a:solidFill>
                          <a:effectLst/>
                        </a:rPr>
                        <a:t>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Rainy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Cool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592664"/>
                  </a:ext>
                </a:extLst>
              </a:tr>
              <a:tr h="260058">
                <a:tc>
                  <a:txBody>
                    <a:bodyPr/>
                    <a:lstStyle/>
                    <a:p>
                      <a:pPr fontAlgn="t"/>
                      <a:r>
                        <a:rPr lang="en-CA" sz="1500">
                          <a:solidFill>
                            <a:srgbClr val="000000"/>
                          </a:solidFill>
                          <a:effectLst/>
                        </a:rPr>
                        <a:t>f</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Rainy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Cool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2126926"/>
                  </a:ext>
                </a:extLst>
              </a:tr>
              <a:tr h="260058">
                <a:tc>
                  <a:txBody>
                    <a:bodyPr/>
                    <a:lstStyle/>
                    <a:p>
                      <a:pPr fontAlgn="t"/>
                      <a:r>
                        <a:rPr lang="en-CA" sz="1500">
                          <a:solidFill>
                            <a:srgbClr val="000000"/>
                          </a:solidFill>
                          <a:effectLst/>
                        </a:rPr>
                        <a:t>g</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Overcast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Cool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1149943"/>
                  </a:ext>
                </a:extLst>
              </a:tr>
              <a:tr h="260058">
                <a:tc>
                  <a:txBody>
                    <a:bodyPr/>
                    <a:lstStyle/>
                    <a:p>
                      <a:pPr fontAlgn="t"/>
                      <a:r>
                        <a:rPr lang="en-CA" sz="1500">
                          <a:solidFill>
                            <a:srgbClr val="000000"/>
                          </a:solidFill>
                          <a:effectLst/>
                        </a:rPr>
                        <a:t>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Sunny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5544355"/>
                  </a:ext>
                </a:extLst>
              </a:tr>
              <a:tr h="260058">
                <a:tc>
                  <a:txBody>
                    <a:bodyPr/>
                    <a:lstStyle/>
                    <a:p>
                      <a:pPr fontAlgn="t"/>
                      <a:r>
                        <a:rPr lang="en-CA" sz="1500">
                          <a:solidFill>
                            <a:srgbClr val="000000"/>
                          </a:solidFill>
                          <a:effectLst/>
                        </a:rPr>
                        <a:t>i</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Sunny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Cool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40749"/>
                  </a:ext>
                </a:extLst>
              </a:tr>
              <a:tr h="260058">
                <a:tc>
                  <a:txBody>
                    <a:bodyPr/>
                    <a:lstStyle/>
                    <a:p>
                      <a:pPr fontAlgn="t"/>
                      <a:r>
                        <a:rPr lang="en-CA" sz="1500">
                          <a:solidFill>
                            <a:srgbClr val="000000"/>
                          </a:solidFill>
                          <a:effectLst/>
                        </a:rPr>
                        <a:t>j</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Rainy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2405751"/>
                  </a:ext>
                </a:extLst>
              </a:tr>
              <a:tr h="260058">
                <a:tc>
                  <a:txBody>
                    <a:bodyPr/>
                    <a:lstStyle/>
                    <a:p>
                      <a:pPr fontAlgn="t"/>
                      <a:r>
                        <a:rPr lang="en-CA" sz="1500">
                          <a:solidFill>
                            <a:srgbClr val="000000"/>
                          </a:solidFill>
                          <a:effectLst/>
                        </a:rPr>
                        <a:t>k</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Sunny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8016834"/>
                  </a:ext>
                </a:extLst>
              </a:tr>
              <a:tr h="260058">
                <a:tc>
                  <a:txBody>
                    <a:bodyPr/>
                    <a:lstStyle/>
                    <a:p>
                      <a:pPr fontAlgn="t"/>
                      <a:r>
                        <a:rPr lang="en-CA" sz="1500">
                          <a:solidFill>
                            <a:srgbClr val="000000"/>
                          </a:solidFill>
                          <a:effectLst/>
                        </a:rPr>
                        <a:t>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Overcast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308832"/>
                  </a:ext>
                </a:extLst>
              </a:tr>
              <a:tr h="260058">
                <a:tc>
                  <a:txBody>
                    <a:bodyPr/>
                    <a:lstStyle/>
                    <a:p>
                      <a:pPr fontAlgn="t"/>
                      <a:r>
                        <a:rPr lang="en-CA" sz="1500">
                          <a:solidFill>
                            <a:srgbClr val="000000"/>
                          </a:solidFill>
                          <a:effectLst/>
                        </a:rPr>
                        <a:t>m</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Overcast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Hot</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Normal</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False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Yes</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566837"/>
                  </a:ext>
                </a:extLst>
              </a:tr>
              <a:tr h="260058">
                <a:tc>
                  <a:txBody>
                    <a:bodyPr/>
                    <a:lstStyle/>
                    <a:p>
                      <a:pPr fontAlgn="t"/>
                      <a:r>
                        <a:rPr lang="en-CA" sz="1500">
                          <a:solidFill>
                            <a:srgbClr val="000000"/>
                          </a:solidFill>
                          <a:effectLst/>
                        </a:rPr>
                        <a:t>n</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Rainy</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Mild</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High</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500">
                          <a:solidFill>
                            <a:srgbClr val="000000"/>
                          </a:solidFill>
                          <a:effectLst/>
                        </a:rPr>
                        <a:t>True</a:t>
                      </a:r>
                    </a:p>
                  </a:txBody>
                  <a:tcPr marL="209784" marR="31472" marT="31472" marB="314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500" dirty="0">
                          <a:solidFill>
                            <a:srgbClr val="000000"/>
                          </a:solidFill>
                          <a:effectLst/>
                        </a:rPr>
                        <a:t>No</a:t>
                      </a:r>
                    </a:p>
                  </a:txBody>
                  <a:tcPr marL="209784" marR="31472" marT="31472" marB="31472">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6069149"/>
                  </a:ext>
                </a:extLst>
              </a:tr>
            </a:tbl>
          </a:graphicData>
        </a:graphic>
      </p:graphicFrame>
      <p:pic>
        <p:nvPicPr>
          <p:cNvPr id="9" name="Picture 8"/>
          <p:cNvPicPr>
            <a:picLocks noChangeAspect="1"/>
          </p:cNvPicPr>
          <p:nvPr/>
        </p:nvPicPr>
        <p:blipFill>
          <a:blip r:embed="rId2"/>
          <a:stretch>
            <a:fillRect/>
          </a:stretch>
        </p:blipFill>
        <p:spPr>
          <a:xfrm>
            <a:off x="6525490" y="2008909"/>
            <a:ext cx="5205845" cy="1840638"/>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525490" y="4330743"/>
                <a:ext cx="5541819" cy="13370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0</m:t>
                              </m:r>
                            </m:num>
                            <m:den>
                              <m:r>
                                <a:rPr lang="en-CA" b="0" i="1" smtClean="0">
                                  <a:latin typeface="Cambria Math" panose="02040503050406030204" pitchFamily="18" charset="0"/>
                                </a:rPr>
                                <m:t>1</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den>
                          </m:f>
                        </m:e>
                      </m:d>
                      <m:r>
                        <a:rPr lang="en-CA" b="0" i="1" smtClean="0">
                          <a:latin typeface="Cambria Math" panose="02040503050406030204" pitchFamily="18" charset="0"/>
                        </a:rPr>
                        <m:t>+</m:t>
                      </m:r>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0</m:t>
                              </m:r>
                            </m:num>
                            <m:den>
                              <m:r>
                                <a:rPr lang="en-CA" b="0" i="1" smtClean="0">
                                  <a:latin typeface="Cambria Math" panose="02040503050406030204" pitchFamily="18" charset="0"/>
                                </a:rPr>
                                <m:t>1</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den>
                          </m:f>
                        </m:e>
                      </m:d>
                      <m:r>
                        <a:rPr lang="en-CA" b="0" i="1" smtClean="0">
                          <a:latin typeface="Cambria Math" panose="02040503050406030204" pitchFamily="18" charset="0"/>
                        </a:rPr>
                        <m:t>+ …+</m:t>
                      </m:r>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0</m:t>
                              </m:r>
                            </m:num>
                            <m:den>
                              <m:r>
                                <a:rPr lang="en-CA" b="0" i="1" smtClean="0">
                                  <a:latin typeface="Cambria Math" panose="02040503050406030204" pitchFamily="18" charset="0"/>
                                </a:rPr>
                                <m:t>1</m:t>
                              </m:r>
                            </m:den>
                          </m:f>
                        </m:e>
                      </m:d>
                      <m:r>
                        <a:rPr lang="en-CA" b="0" i="1" smtClean="0">
                          <a:latin typeface="Cambria Math" panose="02040503050406030204" pitchFamily="18" charset="0"/>
                        </a:rPr>
                        <m:t>+ …+</m:t>
                      </m:r>
                      <m:r>
                        <a:rPr lang="en-CA" b="0" i="1" smtClean="0">
                          <a:latin typeface="Cambria Math" panose="02040503050406030204" pitchFamily="18" charset="0"/>
                        </a:rPr>
                        <m:t>𝐸𝑛𝑡𝑟𝑜𝑝</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0</m:t>
                              </m:r>
                            </m:num>
                            <m:den>
                              <m:r>
                                <a:rPr lang="en-CA" b="0" i="1" smtClean="0">
                                  <a:latin typeface="Cambria Math" panose="02040503050406030204" pitchFamily="18" charset="0"/>
                                </a:rPr>
                                <m:t>1</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den>
                          </m:f>
                        </m:e>
                      </m:d>
                      <m:r>
                        <a:rPr lang="en-CA" b="0" i="1" smtClean="0">
                          <a:latin typeface="Cambria Math" panose="02040503050406030204" pitchFamily="18" charset="0"/>
                        </a:rPr>
                        <m:t>=0 </m:t>
                      </m:r>
                    </m:oMath>
                  </m:oMathPara>
                </a14:m>
                <a:endParaRPr lang="en-CA" dirty="0"/>
              </a:p>
            </p:txBody>
          </p:sp>
        </mc:Choice>
        <mc:Fallback xmlns="">
          <p:sp>
            <p:nvSpPr>
              <p:cNvPr id="10" name="TextBox 9"/>
              <p:cNvSpPr txBox="1">
                <a:spLocks noRot="1" noChangeAspect="1" noMove="1" noResize="1" noEditPoints="1" noAdjustHandles="1" noChangeArrowheads="1" noChangeShapeType="1" noTextEdit="1"/>
              </p:cNvSpPr>
              <p:nvPr/>
            </p:nvSpPr>
            <p:spPr>
              <a:xfrm>
                <a:off x="6525490" y="4330743"/>
                <a:ext cx="5541819" cy="1337033"/>
              </a:xfrm>
              <a:prstGeom prst="rect">
                <a:avLst/>
              </a:prstGeom>
              <a:blipFill>
                <a:blip r:embed="rId3"/>
                <a:stretch>
                  <a:fillRect/>
                </a:stretch>
              </a:blipFill>
            </p:spPr>
            <p:txBody>
              <a:bodyPr/>
              <a:lstStyle/>
              <a:p>
                <a:r>
                  <a:rPr lang="en-CA">
                    <a:noFill/>
                  </a:rPr>
                  <a:t> </a:t>
                </a:r>
              </a:p>
            </p:txBody>
          </p:sp>
        </mc:Fallback>
      </mc:AlternateContent>
      <p:sp>
        <p:nvSpPr>
          <p:cNvPr id="11" name="TextBox 10"/>
          <p:cNvSpPr txBox="1"/>
          <p:nvPr/>
        </p:nvSpPr>
        <p:spPr>
          <a:xfrm>
            <a:off x="6954982" y="5943600"/>
            <a:ext cx="5237018" cy="646331"/>
          </a:xfrm>
          <a:prstGeom prst="rect">
            <a:avLst/>
          </a:prstGeom>
          <a:noFill/>
        </p:spPr>
        <p:txBody>
          <a:bodyPr wrap="square" rtlCol="0">
            <a:spAutoFit/>
          </a:bodyPr>
          <a:lstStyle/>
          <a:p>
            <a:r>
              <a:rPr lang="en-CA" dirty="0"/>
              <a:t>In this case, information gain will be maximal </a:t>
            </a:r>
          </a:p>
          <a:p>
            <a:r>
              <a:rPr lang="en-CA" dirty="0"/>
              <a:t>(9.40 - 0 = 9.40), but ID code attribute is useless</a:t>
            </a:r>
          </a:p>
        </p:txBody>
      </p:sp>
    </p:spTree>
    <p:extLst>
      <p:ext uri="{BB962C8B-B14F-4D97-AF65-F5344CB8AC3E}">
        <p14:creationId xmlns:p14="http://schemas.microsoft.com/office/powerpoint/2010/main" val="37057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Gain ratio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CA" dirty="0"/>
                  <a:t>Problem: information gain measures tend to prefer attributes with large numbers of possible values (similar to 1R)</a:t>
                </a:r>
              </a:p>
              <a:p>
                <a:r>
                  <a:rPr lang="en-CA" dirty="0"/>
                  <a:t>Solution: the </a:t>
                </a:r>
                <a:r>
                  <a:rPr lang="en-CA" b="1" dirty="0"/>
                  <a:t>gain ratio</a:t>
                </a:r>
                <a:r>
                  <a:rPr lang="en-CA" dirty="0"/>
                  <a:t>, which takes into account the number and size of daughter nodes into which an attribute splits the dataset</a:t>
                </a:r>
              </a:p>
              <a:p>
                <a:r>
                  <a:rPr lang="en-CA" dirty="0"/>
                  <a:t>Id code example: </a:t>
                </a:r>
                <a14:m>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14</m:t>
                                </m:r>
                              </m:den>
                            </m:f>
                          </m:e>
                        </m:d>
                      </m:e>
                    </m:func>
                    <m:r>
                      <a:rPr lang="en-CA" b="0" i="1" smtClean="0">
                        <a:latin typeface="Cambria Math" panose="02040503050406030204" pitchFamily="18" charset="0"/>
                      </a:rPr>
                      <m:t>=3.807</m:t>
                    </m:r>
                  </m:oMath>
                </a14:m>
                <a:endParaRPr lang="en-CA" b="0" dirty="0"/>
              </a:p>
              <a:p>
                <a:r>
                  <a:rPr lang="en-CA" dirty="0"/>
                  <a:t>Takes into account the number of bits needed to determine to which branch each instance is assigned, more branches = more info needed</a:t>
                </a:r>
              </a:p>
              <a:p>
                <a:r>
                  <a:rPr lang="en-CA" dirty="0"/>
                  <a:t>Gain ratio is calculated by dividing original information gain (0.940 for ID code attribute) by information value of the attribute itself (3.807)</a:t>
                </a:r>
              </a:p>
              <a:p>
                <a:r>
                  <a:rPr lang="en-CA" dirty="0"/>
                  <a:t>Gain ratio value for ID code attribute is then 0.940/3.807 = 0.247</a:t>
                </a:r>
              </a:p>
              <a:p>
                <a:r>
                  <a:rPr lang="en-CA" dirty="0"/>
                  <a:t>Gain ratio value for Outlook is 0.247/1.577 =  0.156 (still less than ID code)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CA">
                    <a:noFill/>
                  </a:rPr>
                  <a:t> </a:t>
                </a:r>
              </a:p>
            </p:txBody>
          </p:sp>
        </mc:Fallback>
      </mc:AlternateContent>
    </p:spTree>
    <p:extLst>
      <p:ext uri="{BB962C8B-B14F-4D97-AF65-F5344CB8AC3E}">
        <p14:creationId xmlns:p14="http://schemas.microsoft.com/office/powerpoint/2010/main" val="34901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Gain ratio values for different tree stumps</a:t>
            </a:r>
          </a:p>
        </p:txBody>
      </p:sp>
      <p:pic>
        <p:nvPicPr>
          <p:cNvPr id="4" name="Picture 3"/>
          <p:cNvPicPr>
            <a:picLocks noChangeAspect="1"/>
          </p:cNvPicPr>
          <p:nvPr/>
        </p:nvPicPr>
        <p:blipFill>
          <a:blip r:embed="rId2"/>
          <a:stretch>
            <a:fillRect/>
          </a:stretch>
        </p:blipFill>
        <p:spPr>
          <a:xfrm>
            <a:off x="4939919" y="2521527"/>
            <a:ext cx="7195064" cy="2424546"/>
          </a:xfrm>
          <a:prstGeom prst="rect">
            <a:avLst/>
          </a:prstGeom>
        </p:spPr>
      </p:pic>
      <p:pic>
        <p:nvPicPr>
          <p:cNvPr id="5" name="Picture 4"/>
          <p:cNvPicPr>
            <a:picLocks noChangeAspect="1"/>
          </p:cNvPicPr>
          <p:nvPr/>
        </p:nvPicPr>
        <p:blipFill>
          <a:blip r:embed="rId3"/>
          <a:stretch>
            <a:fillRect/>
          </a:stretch>
        </p:blipFill>
        <p:spPr>
          <a:xfrm>
            <a:off x="180109" y="2064326"/>
            <a:ext cx="4736124" cy="4544291"/>
          </a:xfrm>
          <a:prstGeom prst="rect">
            <a:avLst/>
          </a:prstGeom>
        </p:spPr>
      </p:pic>
    </p:spTree>
    <p:extLst>
      <p:ext uri="{BB962C8B-B14F-4D97-AF65-F5344CB8AC3E}">
        <p14:creationId xmlns:p14="http://schemas.microsoft.com/office/powerpoint/2010/main" val="2731563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Other measures of “node purity”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862558"/>
              </a:xfrm>
            </p:spPr>
            <p:txBody>
              <a:bodyPr/>
              <a:lstStyle/>
              <a:p>
                <a14:m>
                  <m:oMath xmlns:m="http://schemas.openxmlformats.org/officeDocument/2006/math">
                    <m:r>
                      <a:rPr lang="en-CA" b="0" i="1" smtClean="0">
                        <a:latin typeface="Cambria Math" panose="02040503050406030204" pitchFamily="18" charset="0"/>
                      </a:rPr>
                      <m:t>𝐸𝑛𝑡𝑟𝑜𝑝𝑦</m:t>
                    </m:r>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𝑖</m:t>
                        </m:r>
                      </m:sub>
                      <m:sup/>
                      <m:e>
                        <m:r>
                          <a:rPr lang="en-CA" b="0" i="1" smtClean="0">
                            <a:latin typeface="Cambria Math" panose="02040503050406030204" pitchFamily="18" charset="0"/>
                          </a:rPr>
                          <m:t>𝑃</m:t>
                        </m:r>
                        <m:r>
                          <a:rPr lang="en-CA" b="0" i="1" baseline="-25000" smtClean="0">
                            <a:latin typeface="Cambria Math" panose="02040503050406030204" pitchFamily="18" charset="0"/>
                          </a:rPr>
                          <m:t>𝑖</m:t>
                        </m:r>
                        <m:r>
                          <a:rPr lang="en-CA" b="0" i="1" smtClean="0">
                            <a:latin typeface="Cambria Math" panose="02040503050406030204" pitchFamily="18" charset="0"/>
                          </a:rPr>
                          <m:t>𝑙𝑜𝑔𝑃</m:t>
                        </m:r>
                        <m:r>
                          <a:rPr lang="en-CA" b="0" i="1" baseline="-25000" smtClean="0">
                            <a:latin typeface="Cambria Math" panose="02040503050406030204" pitchFamily="18" charset="0"/>
                          </a:rPr>
                          <m:t>𝑖</m:t>
                        </m:r>
                      </m:e>
                    </m:nary>
                  </m:oMath>
                </a14:m>
                <a:endParaRPr lang="en-CA" dirty="0"/>
              </a:p>
              <a:p>
                <a14:m>
                  <m:oMath xmlns:m="http://schemas.openxmlformats.org/officeDocument/2006/math">
                    <m:r>
                      <a:rPr lang="en-CA" b="0" i="1" smtClean="0">
                        <a:latin typeface="Cambria Math" panose="02040503050406030204" pitchFamily="18" charset="0"/>
                      </a:rPr>
                      <m:t>𝐺𝑖𝑛𝑖</m:t>
                    </m:r>
                    <m:r>
                      <a:rPr lang="en-CA" b="0" i="1" smtClean="0">
                        <a:latin typeface="Cambria Math" panose="02040503050406030204" pitchFamily="18" charset="0"/>
                      </a:rPr>
                      <m:t>=1−</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𝑖</m:t>
                        </m:r>
                      </m:sub>
                      <m:sup/>
                      <m:e>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𝑃</m:t>
                            </m:r>
                          </m:e>
                          <m:sub>
                            <m:r>
                              <a:rPr lang="en-CA" b="0" i="1" smtClean="0">
                                <a:latin typeface="Cambria Math" panose="02040503050406030204" pitchFamily="18" charset="0"/>
                              </a:rPr>
                              <m:t>𝑖</m:t>
                            </m:r>
                          </m:sub>
                          <m:sup>
                            <m:r>
                              <a:rPr lang="en-CA" b="0" i="1" smtClean="0">
                                <a:latin typeface="Cambria Math" panose="02040503050406030204" pitchFamily="18" charset="0"/>
                              </a:rPr>
                              <m:t>2</m:t>
                            </m:r>
                          </m:sup>
                        </m:sSubSup>
                      </m:e>
                    </m:nary>
                  </m:oMath>
                </a14:m>
                <a:endParaRPr lang="en-CA" dirty="0"/>
              </a:p>
              <a:p>
                <a14:m>
                  <m:oMath xmlns:m="http://schemas.openxmlformats.org/officeDocument/2006/math">
                    <m:r>
                      <a:rPr lang="en-CA" i="1">
                        <a:latin typeface="Cambria Math" panose="02040503050406030204" pitchFamily="18" charset="0"/>
                      </a:rPr>
                      <m:t>𝐸𝑛𝑡𝑟𝑜𝑝𝑦</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9</m:t>
                            </m:r>
                          </m:num>
                          <m:den>
                            <m:r>
                              <a:rPr lang="en-CA" i="1">
                                <a:latin typeface="Cambria Math" panose="02040503050406030204" pitchFamily="18" charset="0"/>
                              </a:rPr>
                              <m:t>14</m:t>
                            </m:r>
                          </m:den>
                        </m:f>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5</m:t>
                            </m:r>
                          </m:num>
                          <m:den>
                            <m:r>
                              <a:rPr lang="en-CA" i="1">
                                <a:latin typeface="Cambria Math" panose="02040503050406030204" pitchFamily="18" charset="0"/>
                              </a:rPr>
                              <m:t>14</m:t>
                            </m:r>
                          </m:den>
                        </m:f>
                      </m:e>
                    </m:d>
                    <m:r>
                      <a:rPr lang="en-CA" i="1">
                        <a:latin typeface="Cambria Math" panose="02040503050406030204" pitchFamily="18" charset="0"/>
                      </a:rPr>
                      <m:t>=0.940</m:t>
                    </m:r>
                  </m:oMath>
                </a14:m>
                <a:endParaRPr lang="en-CA" dirty="0"/>
              </a:p>
              <a:p>
                <a14:m>
                  <m:oMath xmlns:m="http://schemas.openxmlformats.org/officeDocument/2006/math">
                    <m:r>
                      <a:rPr lang="en-CA" b="0" i="1" smtClean="0">
                        <a:latin typeface="Cambria Math" panose="02040503050406030204" pitchFamily="18" charset="0"/>
                      </a:rPr>
                      <m:t>𝐺𝑖𝑛𝑖</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14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e>
                    </m:d>
                    <m:r>
                      <a:rPr lang="en-CA" b="0" i="1" smtClean="0">
                        <a:latin typeface="Cambria Math" panose="02040503050406030204" pitchFamily="18" charset="0"/>
                      </a:rPr>
                      <m:t>= </m:t>
                    </m:r>
                  </m:oMath>
                </a14:m>
                <a:r>
                  <a:rPr lang="en-CA" dirty="0"/>
                  <a:t>0.4592</a:t>
                </a:r>
              </a:p>
              <a:p>
                <a14:m>
                  <m:oMath xmlns:m="http://schemas.openxmlformats.org/officeDocument/2006/math">
                    <m:r>
                      <a:rPr lang="en-CA" i="1">
                        <a:latin typeface="Cambria Math" panose="02040503050406030204" pitchFamily="18" charset="0"/>
                      </a:rPr>
                      <m:t>𝐸𝑛𝑡𝑟𝑜𝑝𝑦</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b="0" i="1" smtClean="0">
                                <a:latin typeface="Cambria Math" panose="02040503050406030204" pitchFamily="18" charset="0"/>
                              </a:rPr>
                              <m:t>1</m:t>
                            </m:r>
                          </m:num>
                          <m:den>
                            <m:r>
                              <a:rPr lang="en-CA" i="1">
                                <a:latin typeface="Cambria Math" panose="02040503050406030204" pitchFamily="18" charset="0"/>
                              </a:rPr>
                              <m:t>1</m:t>
                            </m:r>
                            <m:r>
                              <a:rPr lang="en-CA" b="0" i="1" smtClean="0">
                                <a:latin typeface="Cambria Math" panose="02040503050406030204" pitchFamily="18" charset="0"/>
                              </a:rPr>
                              <m:t>0</m:t>
                            </m:r>
                          </m:den>
                        </m:f>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9</m:t>
                            </m:r>
                          </m:num>
                          <m:den>
                            <m:r>
                              <a:rPr lang="en-CA" i="1">
                                <a:latin typeface="Cambria Math" panose="02040503050406030204" pitchFamily="18" charset="0"/>
                              </a:rPr>
                              <m:t>1</m:t>
                            </m:r>
                            <m:r>
                              <a:rPr lang="en-CA" b="0" i="1" smtClean="0">
                                <a:latin typeface="Cambria Math" panose="02040503050406030204" pitchFamily="18" charset="0"/>
                              </a:rPr>
                              <m:t>0</m:t>
                            </m:r>
                          </m:den>
                        </m:f>
                      </m:e>
                    </m:d>
                    <m:r>
                      <a:rPr lang="en-CA" i="1">
                        <a:latin typeface="Cambria Math" panose="02040503050406030204" pitchFamily="18" charset="0"/>
                      </a:rPr>
                      <m:t>=0.</m:t>
                    </m:r>
                    <m:r>
                      <a:rPr lang="en-CA" b="0" i="1" smtClean="0">
                        <a:latin typeface="Cambria Math" panose="02040503050406030204" pitchFamily="18" charset="0"/>
                      </a:rPr>
                      <m:t>469</m:t>
                    </m:r>
                  </m:oMath>
                </a14:m>
                <a:endParaRPr lang="en-CA" dirty="0"/>
              </a:p>
              <a:p>
                <a14:m>
                  <m:oMath xmlns:m="http://schemas.openxmlformats.org/officeDocument/2006/math">
                    <m:r>
                      <a:rPr lang="en-CA" i="1">
                        <a:latin typeface="Cambria Math" panose="02040503050406030204" pitchFamily="18" charset="0"/>
                      </a:rPr>
                      <m:t>𝐺𝑖𝑛𝑖</m:t>
                    </m:r>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b="0" i="1" smtClean="0">
                                <a:latin typeface="Cambria Math" panose="02040503050406030204" pitchFamily="18" charset="0"/>
                              </a:rPr>
                              <m:t>1</m:t>
                            </m:r>
                          </m:num>
                          <m:den>
                            <m:r>
                              <a:rPr lang="en-CA" i="1">
                                <a:latin typeface="Cambria Math" panose="02040503050406030204" pitchFamily="18" charset="0"/>
                              </a:rPr>
                              <m:t>1</m:t>
                            </m:r>
                            <m:r>
                              <a:rPr lang="en-CA" b="0" i="1" smtClean="0">
                                <a:latin typeface="Cambria Math" panose="02040503050406030204" pitchFamily="18" charset="0"/>
                              </a:rPr>
                              <m:t>0</m:t>
                            </m:r>
                          </m:den>
                        </m:f>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9</m:t>
                            </m:r>
                          </m:num>
                          <m:den>
                            <m:r>
                              <a:rPr lang="en-CA" i="1">
                                <a:latin typeface="Cambria Math" panose="02040503050406030204" pitchFamily="18" charset="0"/>
                              </a:rPr>
                              <m:t>1</m:t>
                            </m:r>
                            <m:r>
                              <a:rPr lang="en-CA" b="0" i="1" smtClean="0">
                                <a:latin typeface="Cambria Math" panose="02040503050406030204" pitchFamily="18" charset="0"/>
                              </a:rPr>
                              <m:t>0</m:t>
                            </m:r>
                          </m:den>
                        </m:f>
                      </m:e>
                    </m:d>
                    <m:r>
                      <a:rPr lang="en-CA" i="1">
                        <a:latin typeface="Cambria Math" panose="02040503050406030204" pitchFamily="18" charset="0"/>
                      </a:rPr>
                      <m:t>= </m:t>
                    </m:r>
                  </m:oMath>
                </a14:m>
                <a:r>
                  <a:rPr lang="en-CA" dirty="0"/>
                  <a:t>0.18</a:t>
                </a:r>
              </a:p>
              <a:p>
                <a:r>
                  <a:rPr lang="en-CA" dirty="0"/>
                  <a:t>Why use Gini? Its much faster (doesn’t need to compute log)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62558"/>
              </a:xfrm>
              <a:blipFill>
                <a:blip r:embed="rId2"/>
                <a:stretch>
                  <a:fillRect l="-1043"/>
                </a:stretch>
              </a:blipFill>
            </p:spPr>
            <p:txBody>
              <a:bodyPr/>
              <a:lstStyle/>
              <a:p>
                <a:r>
                  <a:rPr lang="en-CA">
                    <a:noFill/>
                  </a:rPr>
                  <a:t> </a:t>
                </a:r>
              </a:p>
            </p:txBody>
          </p:sp>
        </mc:Fallback>
      </mc:AlternateContent>
    </p:spTree>
    <p:extLst>
      <p:ext uri="{BB962C8B-B14F-4D97-AF65-F5344CB8AC3E}">
        <p14:creationId xmlns:p14="http://schemas.microsoft.com/office/powerpoint/2010/main" val="19916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Decision Tree in scikit-learn</a:t>
            </a:r>
          </a:p>
        </p:txBody>
      </p:sp>
      <p:sp>
        <p:nvSpPr>
          <p:cNvPr id="3" name="Content Placeholder 2"/>
          <p:cNvSpPr>
            <a:spLocks noGrp="1"/>
          </p:cNvSpPr>
          <p:nvPr>
            <p:ph idx="1"/>
          </p:nvPr>
        </p:nvSpPr>
        <p:spPr/>
        <p:txBody>
          <a:bodyPr/>
          <a:lstStyle/>
          <a:p>
            <a:r>
              <a:rPr lang="en-CA" dirty="0">
                <a:hlinkClick r:id="rId2"/>
              </a:rPr>
              <a:t>https://scikit-learn.org/stable/modules/tree.html</a:t>
            </a:r>
            <a:endParaRPr lang="en-CA" dirty="0"/>
          </a:p>
          <a:p>
            <a:r>
              <a:rPr lang="en-CA" dirty="0"/>
              <a:t>Scikit-learn decision trees do not handle categorical data</a:t>
            </a:r>
          </a:p>
          <a:p>
            <a:r>
              <a:rPr lang="en-CA" dirty="0"/>
              <a:t>Iris data </a:t>
            </a:r>
          </a:p>
          <a:p>
            <a:r>
              <a:rPr lang="en-CA" dirty="0"/>
              <a:t>Other datasets: </a:t>
            </a:r>
            <a:r>
              <a:rPr lang="en-CA" dirty="0">
                <a:hlinkClick r:id="rId3"/>
              </a:rPr>
              <a:t>https://scikit-learn.org/stable/datasets/index.html</a:t>
            </a:r>
            <a:endParaRPr lang="en-CA" dirty="0"/>
          </a:p>
          <a:p>
            <a:pPr lvl="1"/>
            <a:r>
              <a:rPr lang="en-CA" dirty="0"/>
              <a:t>Iris, digits, wine, breast cancer (classification datasets)</a:t>
            </a:r>
          </a:p>
          <a:p>
            <a:r>
              <a:rPr lang="en-CA" dirty="0"/>
              <a:t>Test out Decision trees on these datasets, and visualize the raw data using </a:t>
            </a:r>
            <a:r>
              <a:rPr lang="en-CA" dirty="0" err="1"/>
              <a:t>matplotlib</a:t>
            </a:r>
            <a:r>
              <a:rPr lang="en-CA" dirty="0"/>
              <a:t> (</a:t>
            </a:r>
            <a:r>
              <a:rPr lang="en-CA" dirty="0" err="1"/>
              <a:t>pyplot.plot</a:t>
            </a:r>
            <a:r>
              <a:rPr lang="en-CA" dirty="0"/>
              <a:t>) </a:t>
            </a:r>
          </a:p>
          <a:p>
            <a:pPr marL="0" indent="0">
              <a:buNone/>
            </a:pPr>
            <a:endParaRPr lang="en-CA" dirty="0"/>
          </a:p>
          <a:p>
            <a:endParaRPr lang="en-CA" dirty="0"/>
          </a:p>
        </p:txBody>
      </p:sp>
    </p:spTree>
    <p:extLst>
      <p:ext uri="{BB962C8B-B14F-4D97-AF65-F5344CB8AC3E}">
        <p14:creationId xmlns:p14="http://schemas.microsoft.com/office/powerpoint/2010/main" val="3589351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6</a:t>
            </a:r>
          </a:p>
        </p:txBody>
      </p:sp>
    </p:spTree>
    <p:extLst>
      <p:ext uri="{BB962C8B-B14F-4D97-AF65-F5344CB8AC3E}">
        <p14:creationId xmlns:p14="http://schemas.microsoft.com/office/powerpoint/2010/main" val="2091432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Administrative slide</a:t>
            </a:r>
          </a:p>
        </p:txBody>
      </p:sp>
      <p:sp>
        <p:nvSpPr>
          <p:cNvPr id="3" name="Content Placeholder 2"/>
          <p:cNvSpPr>
            <a:spLocks noGrp="1"/>
          </p:cNvSpPr>
          <p:nvPr>
            <p:ph idx="1"/>
          </p:nvPr>
        </p:nvSpPr>
        <p:spPr>
          <a:xfrm>
            <a:off x="471055" y="1825625"/>
            <a:ext cx="11457709" cy="4351338"/>
          </a:xfrm>
        </p:spPr>
        <p:txBody>
          <a:bodyPr/>
          <a:lstStyle/>
          <a:p>
            <a:r>
              <a:rPr lang="en-CA" dirty="0"/>
              <a:t>Assignment now on Moodle (due Wednesday October 2</a:t>
            </a:r>
            <a:r>
              <a:rPr lang="en-CA" baseline="30000" dirty="0"/>
              <a:t>nd</a:t>
            </a:r>
            <a:r>
              <a:rPr lang="en-CA" dirty="0"/>
              <a:t>)</a:t>
            </a:r>
          </a:p>
          <a:p>
            <a:pPr lvl="1"/>
            <a:r>
              <a:rPr lang="en-CA" dirty="0"/>
              <a:t>Chapters 1-4 (</a:t>
            </a:r>
            <a:r>
              <a:rPr lang="en-CA" i="1" dirty="0"/>
              <a:t>Input, Output, 1R, Naïve Bayes, Decision Tree</a:t>
            </a:r>
            <a:r>
              <a:rPr lang="en-CA" dirty="0"/>
              <a:t>)</a:t>
            </a:r>
          </a:p>
          <a:p>
            <a:r>
              <a:rPr lang="en-CA" dirty="0"/>
              <a:t>Midterm will be very similar (Wednesday October 9</a:t>
            </a:r>
            <a:r>
              <a:rPr lang="en-CA" baseline="30000" dirty="0"/>
              <a:t>th</a:t>
            </a:r>
            <a:r>
              <a:rPr lang="en-CA" dirty="0"/>
              <a:t>)</a:t>
            </a:r>
          </a:p>
          <a:p>
            <a:endParaRPr lang="en-CA" dirty="0"/>
          </a:p>
        </p:txBody>
      </p:sp>
    </p:spTree>
    <p:extLst>
      <p:ext uri="{BB962C8B-B14F-4D97-AF65-F5344CB8AC3E}">
        <p14:creationId xmlns:p14="http://schemas.microsoft.com/office/powerpoint/2010/main" val="38416680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4.4 Covering Algorithms: Constructing Rules</a:t>
            </a:r>
          </a:p>
        </p:txBody>
      </p:sp>
      <p:sp>
        <p:nvSpPr>
          <p:cNvPr id="3" name="Content Placeholder 2"/>
          <p:cNvSpPr>
            <a:spLocks noGrp="1"/>
          </p:cNvSpPr>
          <p:nvPr>
            <p:ph idx="1"/>
          </p:nvPr>
        </p:nvSpPr>
        <p:spPr>
          <a:xfrm>
            <a:off x="233723" y="1690688"/>
            <a:ext cx="4856019" cy="4351338"/>
          </a:xfrm>
        </p:spPr>
        <p:txBody>
          <a:bodyPr>
            <a:normAutofit fontScale="92500"/>
          </a:bodyPr>
          <a:lstStyle/>
          <a:p>
            <a:r>
              <a:rPr lang="en-CA" dirty="0"/>
              <a:t>Decision tree algorithms are based on a divide and conquer approach</a:t>
            </a:r>
          </a:p>
          <a:p>
            <a:r>
              <a:rPr lang="en-CA" dirty="0"/>
              <a:t>An alternative approach is to take each class in turn and look for a rule that covers all instances belonging to that class</a:t>
            </a:r>
          </a:p>
          <a:p>
            <a:pPr lvl="1"/>
            <a:r>
              <a:rPr lang="en-CA" dirty="0"/>
              <a:t>Called “covering” approach</a:t>
            </a:r>
          </a:p>
          <a:p>
            <a:r>
              <a:rPr lang="en-CA" dirty="0"/>
              <a:t>Covering approach leads to set of rules rather than a Decision tree</a:t>
            </a:r>
          </a:p>
        </p:txBody>
      </p:sp>
      <p:pic>
        <p:nvPicPr>
          <p:cNvPr id="7" name="Picture 6"/>
          <p:cNvPicPr>
            <a:picLocks noChangeAspect="1"/>
          </p:cNvPicPr>
          <p:nvPr/>
        </p:nvPicPr>
        <p:blipFill>
          <a:blip r:embed="rId2"/>
          <a:stretch>
            <a:fillRect/>
          </a:stretch>
        </p:blipFill>
        <p:spPr>
          <a:xfrm>
            <a:off x="4759618" y="1581656"/>
            <a:ext cx="2377198" cy="2096256"/>
          </a:xfrm>
          <a:prstGeom prst="rect">
            <a:avLst/>
          </a:prstGeom>
        </p:spPr>
      </p:pic>
      <p:pic>
        <p:nvPicPr>
          <p:cNvPr id="8" name="Picture 7"/>
          <p:cNvPicPr>
            <a:picLocks noChangeAspect="1"/>
          </p:cNvPicPr>
          <p:nvPr/>
        </p:nvPicPr>
        <p:blipFill>
          <a:blip r:embed="rId3"/>
          <a:stretch>
            <a:fillRect/>
          </a:stretch>
        </p:blipFill>
        <p:spPr>
          <a:xfrm>
            <a:off x="7246494" y="1603267"/>
            <a:ext cx="2404211" cy="2053034"/>
          </a:xfrm>
          <a:prstGeom prst="rect">
            <a:avLst/>
          </a:prstGeom>
        </p:spPr>
      </p:pic>
      <p:pic>
        <p:nvPicPr>
          <p:cNvPr id="9" name="Picture 8"/>
          <p:cNvPicPr>
            <a:picLocks noChangeAspect="1"/>
          </p:cNvPicPr>
          <p:nvPr/>
        </p:nvPicPr>
        <p:blipFill>
          <a:blip r:embed="rId4"/>
          <a:stretch>
            <a:fillRect/>
          </a:stretch>
        </p:blipFill>
        <p:spPr>
          <a:xfrm>
            <a:off x="9636850" y="1547736"/>
            <a:ext cx="2512266" cy="2063839"/>
          </a:xfrm>
          <a:prstGeom prst="rect">
            <a:avLst/>
          </a:prstGeom>
        </p:spPr>
      </p:pic>
      <p:sp>
        <p:nvSpPr>
          <p:cNvPr id="10" name="TextBox 9"/>
          <p:cNvSpPr txBox="1"/>
          <p:nvPr/>
        </p:nvSpPr>
        <p:spPr>
          <a:xfrm>
            <a:off x="5089741" y="3677912"/>
            <a:ext cx="2502549" cy="646331"/>
          </a:xfrm>
          <a:prstGeom prst="rect">
            <a:avLst/>
          </a:prstGeom>
          <a:noFill/>
        </p:spPr>
        <p:txBody>
          <a:bodyPr wrap="square" rtlCol="0">
            <a:spAutoFit/>
          </a:bodyPr>
          <a:lstStyle/>
          <a:p>
            <a:r>
              <a:rPr lang="en-CA" dirty="0"/>
              <a:t>We seek a rule covering the ‘a’ instances</a:t>
            </a:r>
          </a:p>
        </p:txBody>
      </p:sp>
      <p:sp>
        <p:nvSpPr>
          <p:cNvPr id="11" name="TextBox 10"/>
          <p:cNvSpPr txBox="1"/>
          <p:nvPr/>
        </p:nvSpPr>
        <p:spPr>
          <a:xfrm>
            <a:off x="7592290" y="3677912"/>
            <a:ext cx="2212453" cy="646331"/>
          </a:xfrm>
          <a:prstGeom prst="rect">
            <a:avLst/>
          </a:prstGeom>
          <a:noFill/>
        </p:spPr>
        <p:txBody>
          <a:bodyPr wrap="square" rtlCol="0">
            <a:spAutoFit/>
          </a:bodyPr>
          <a:lstStyle/>
          <a:p>
            <a:r>
              <a:rPr lang="en-CA" dirty="0"/>
              <a:t>First test in rule splits space vertically</a:t>
            </a:r>
          </a:p>
        </p:txBody>
      </p:sp>
      <p:sp>
        <p:nvSpPr>
          <p:cNvPr id="13" name="TextBox 12"/>
          <p:cNvSpPr txBox="1"/>
          <p:nvPr/>
        </p:nvSpPr>
        <p:spPr>
          <a:xfrm>
            <a:off x="9864605" y="3681123"/>
            <a:ext cx="2387257" cy="646331"/>
          </a:xfrm>
          <a:prstGeom prst="rect">
            <a:avLst/>
          </a:prstGeom>
          <a:noFill/>
        </p:spPr>
        <p:txBody>
          <a:bodyPr wrap="square" rtlCol="0">
            <a:spAutoFit/>
          </a:bodyPr>
          <a:lstStyle/>
          <a:p>
            <a:r>
              <a:rPr lang="en-CA" dirty="0"/>
              <a:t>Second test splits subspace horizontally</a:t>
            </a:r>
          </a:p>
        </p:txBody>
      </p:sp>
      <mc:AlternateContent xmlns:mc="http://schemas.openxmlformats.org/markup-compatibility/2006" xmlns:a14="http://schemas.microsoft.com/office/drawing/2010/main">
        <mc:Choice Requires="a14">
          <p:sp>
            <p:nvSpPr>
              <p:cNvPr id="14" name="TextBox 13"/>
              <p:cNvSpPr txBox="1"/>
              <p:nvPr/>
            </p:nvSpPr>
            <p:spPr>
              <a:xfrm>
                <a:off x="4534686" y="4665051"/>
                <a:ext cx="6525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&gt;1.2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&gt;2.6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𝑎</m:t>
                      </m:r>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4534686" y="4665051"/>
                <a:ext cx="6525491" cy="369332"/>
              </a:xfrm>
              <a:prstGeom prst="rect">
                <a:avLst/>
              </a:prstGeom>
              <a:blipFill>
                <a:blip r:embed="rId5"/>
                <a:stretch>
                  <a:fillRect b="-131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34685" y="4965621"/>
                <a:ext cx="6525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&gt;1.4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&lt;2.4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𝑎</m:t>
                      </m:r>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4534685" y="4965621"/>
                <a:ext cx="6525491" cy="369332"/>
              </a:xfrm>
              <a:prstGeom prst="rect">
                <a:avLst/>
              </a:prstGeom>
              <a:blipFill>
                <a:blip r:embed="rId6"/>
                <a:stretch>
                  <a:fillRect b="-13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534684" y="5850336"/>
                <a:ext cx="65254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≤1.2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𝑏</m:t>
                      </m:r>
                    </m:oMath>
                  </m:oMathPara>
                </a14:m>
                <a:endParaRPr lang="en-CA" b="0"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&gt;1.2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≤2.6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𝑏</m:t>
                      </m:r>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4534684" y="5850336"/>
                <a:ext cx="6525491" cy="646331"/>
              </a:xfrm>
              <a:prstGeom prst="rect">
                <a:avLst/>
              </a:prstGeom>
              <a:blipFill>
                <a:blip r:embed="rId7"/>
                <a:stretch>
                  <a:fillRect b="-6604"/>
                </a:stretch>
              </a:blipFill>
            </p:spPr>
            <p:txBody>
              <a:bodyPr/>
              <a:lstStyle/>
              <a:p>
                <a:r>
                  <a:rPr lang="en-CA">
                    <a:noFill/>
                  </a:rPr>
                  <a:t> </a:t>
                </a:r>
              </a:p>
            </p:txBody>
          </p:sp>
        </mc:Fallback>
      </mc:AlternateContent>
      <p:sp>
        <p:nvSpPr>
          <p:cNvPr id="17" name="TextBox 16"/>
          <p:cNvSpPr txBox="1"/>
          <p:nvPr/>
        </p:nvSpPr>
        <p:spPr>
          <a:xfrm>
            <a:off x="10889673" y="5988835"/>
            <a:ext cx="1399309" cy="369332"/>
          </a:xfrm>
          <a:prstGeom prst="rect">
            <a:avLst/>
          </a:prstGeom>
          <a:noFill/>
        </p:spPr>
        <p:txBody>
          <a:bodyPr wrap="square" rtlCol="0">
            <a:spAutoFit/>
          </a:bodyPr>
          <a:lstStyle/>
          <a:p>
            <a:r>
              <a:rPr lang="en-CA" dirty="0"/>
              <a:t>Covering b</a:t>
            </a:r>
          </a:p>
        </p:txBody>
      </p:sp>
      <p:sp>
        <p:nvSpPr>
          <p:cNvPr id="18" name="TextBox 17"/>
          <p:cNvSpPr txBox="1"/>
          <p:nvPr/>
        </p:nvSpPr>
        <p:spPr>
          <a:xfrm>
            <a:off x="10889673" y="4817451"/>
            <a:ext cx="1274618" cy="369332"/>
          </a:xfrm>
          <a:prstGeom prst="rect">
            <a:avLst/>
          </a:prstGeom>
          <a:noFill/>
        </p:spPr>
        <p:txBody>
          <a:bodyPr wrap="square" rtlCol="0">
            <a:spAutoFit/>
          </a:bodyPr>
          <a:lstStyle/>
          <a:p>
            <a:r>
              <a:rPr lang="en-CA" dirty="0"/>
              <a:t>Covering a</a:t>
            </a:r>
          </a:p>
        </p:txBody>
      </p:sp>
    </p:spTree>
    <p:extLst>
      <p:ext uri="{BB962C8B-B14F-4D97-AF65-F5344CB8AC3E}">
        <p14:creationId xmlns:p14="http://schemas.microsoft.com/office/powerpoint/2010/main" val="3318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P spid="13" grpId="0"/>
      <p:bldP spid="14" grpId="0"/>
      <p:bldP spid="15" grpId="0"/>
      <p:bldP spid="16" grpId="0"/>
      <p:bldP spid="17" grpId="0"/>
      <p:bldP spid="1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Rules vs Trees</a:t>
            </a:r>
          </a:p>
        </p:txBody>
      </p:sp>
      <p:sp>
        <p:nvSpPr>
          <p:cNvPr id="3" name="Content Placeholder 2"/>
          <p:cNvSpPr>
            <a:spLocks noGrp="1"/>
          </p:cNvSpPr>
          <p:nvPr>
            <p:ph idx="1"/>
          </p:nvPr>
        </p:nvSpPr>
        <p:spPr>
          <a:xfrm>
            <a:off x="838200" y="1825625"/>
            <a:ext cx="6213764" cy="4351338"/>
          </a:xfrm>
        </p:spPr>
        <p:txBody>
          <a:bodyPr/>
          <a:lstStyle/>
          <a:p>
            <a:r>
              <a:rPr lang="en-CA" dirty="0"/>
              <a:t>Top down divide and conquer approach of Decision trees is superficially similar to a covering algorithm (especially in this example)</a:t>
            </a:r>
          </a:p>
          <a:p>
            <a:r>
              <a:rPr lang="en-CA" dirty="0"/>
              <a:t>However, covering algorithms work by examining each class in turn, whereas divide and conquer algorithms create a single concept description applying to all classes</a:t>
            </a:r>
          </a:p>
          <a:p>
            <a:r>
              <a:rPr lang="en-CA" dirty="0"/>
              <a:t>Example: replicated subtree problem</a:t>
            </a:r>
          </a:p>
        </p:txBody>
      </p:sp>
      <p:pic>
        <p:nvPicPr>
          <p:cNvPr id="4" name="Picture 3"/>
          <p:cNvPicPr>
            <a:picLocks noChangeAspect="1"/>
          </p:cNvPicPr>
          <p:nvPr/>
        </p:nvPicPr>
        <p:blipFill>
          <a:blip r:embed="rId2"/>
          <a:stretch>
            <a:fillRect/>
          </a:stretch>
        </p:blipFill>
        <p:spPr>
          <a:xfrm>
            <a:off x="8142862" y="38054"/>
            <a:ext cx="2495679" cy="2814277"/>
          </a:xfrm>
          <a:prstGeom prst="rect">
            <a:avLst/>
          </a:prstGeom>
        </p:spPr>
      </p:pic>
      <p:pic>
        <p:nvPicPr>
          <p:cNvPr id="5" name="Picture 4"/>
          <p:cNvPicPr>
            <a:picLocks noChangeAspect="1"/>
          </p:cNvPicPr>
          <p:nvPr/>
        </p:nvPicPr>
        <p:blipFill>
          <a:blip r:embed="rId3"/>
          <a:stretch>
            <a:fillRect/>
          </a:stretch>
        </p:blipFill>
        <p:spPr>
          <a:xfrm>
            <a:off x="7394910" y="2966676"/>
            <a:ext cx="4166058" cy="323243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127958" y="6127234"/>
                <a:ext cx="6525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&gt;1.2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&gt;2.6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𝑎</m:t>
                      </m:r>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6127958" y="6127234"/>
                <a:ext cx="6525491" cy="369332"/>
              </a:xfrm>
              <a:prstGeom prst="rect">
                <a:avLst/>
              </a:prstGeom>
              <a:blipFill>
                <a:blip r:embed="rId4"/>
                <a:stretch>
                  <a:fillRect b="-131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127957" y="6427804"/>
                <a:ext cx="65254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𝐼𝑓</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&gt;1.4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&lt;2.4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𝑎</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6127957" y="6427804"/>
                <a:ext cx="6525491" cy="369332"/>
              </a:xfrm>
              <a:prstGeom prst="rect">
                <a:avLst/>
              </a:prstGeom>
              <a:blipFill>
                <a:blip r:embed="rId5"/>
                <a:stretch>
                  <a:fillRect b="-13115"/>
                </a:stretch>
              </a:blipFill>
            </p:spPr>
            <p:txBody>
              <a:bodyPr/>
              <a:lstStyle/>
              <a:p>
                <a:r>
                  <a:rPr lang="en-CA">
                    <a:noFill/>
                  </a:rPr>
                  <a:t> </a:t>
                </a:r>
              </a:p>
            </p:txBody>
          </p:sp>
        </mc:Fallback>
      </mc:AlternateContent>
    </p:spTree>
    <p:extLst>
      <p:ext uri="{BB962C8B-B14F-4D97-AF65-F5344CB8AC3E}">
        <p14:creationId xmlns:p14="http://schemas.microsoft.com/office/powerpoint/2010/main" val="498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Rules vs Trees</a:t>
            </a:r>
          </a:p>
        </p:txBody>
      </p:sp>
      <p:sp>
        <p:nvSpPr>
          <p:cNvPr id="3" name="Content Placeholder 2"/>
          <p:cNvSpPr>
            <a:spLocks noGrp="1"/>
          </p:cNvSpPr>
          <p:nvPr>
            <p:ph idx="1"/>
          </p:nvPr>
        </p:nvSpPr>
        <p:spPr>
          <a:xfrm>
            <a:off x="173182" y="1621849"/>
            <a:ext cx="5922818" cy="4893829"/>
          </a:xfrm>
        </p:spPr>
        <p:txBody>
          <a:bodyPr>
            <a:normAutofit fontScale="85000" lnSpcReduction="20000"/>
          </a:bodyPr>
          <a:lstStyle/>
          <a:p>
            <a:r>
              <a:rPr lang="en-CA" b="1" dirty="0"/>
              <a:t>Covering algorithms </a:t>
            </a:r>
            <a:r>
              <a:rPr lang="en-CA" dirty="0"/>
              <a:t>operate by adding tests to the rule under construction, trying to create a rule with maximum accuracy</a:t>
            </a:r>
          </a:p>
          <a:p>
            <a:r>
              <a:rPr lang="en-CA" b="1" dirty="0"/>
              <a:t>Divide and conquer algorithms </a:t>
            </a:r>
            <a:r>
              <a:rPr lang="en-CA" dirty="0"/>
              <a:t>(Decision trees) operate by adding tests to the tree under construction, trying to maximize the separation between classes</a:t>
            </a:r>
          </a:p>
          <a:p>
            <a:r>
              <a:rPr lang="en-CA" dirty="0"/>
              <a:t>Both procedures involve finding an attribute to split on</a:t>
            </a:r>
          </a:p>
          <a:p>
            <a:r>
              <a:rPr lang="en-CA" dirty="0"/>
              <a:t>Criterion for best attribute is different in each case</a:t>
            </a:r>
          </a:p>
          <a:p>
            <a:r>
              <a:rPr lang="en-CA" dirty="0"/>
              <a:t>Divide and conquer: select attribute maximizing information gain</a:t>
            </a:r>
          </a:p>
          <a:p>
            <a:r>
              <a:rPr lang="en-CA" dirty="0"/>
              <a:t>Covering algorithm: choose attribute-value pair maximizing the probability of desired classification</a:t>
            </a:r>
          </a:p>
        </p:txBody>
      </p:sp>
      <p:pic>
        <p:nvPicPr>
          <p:cNvPr id="4" name="Picture 3"/>
          <p:cNvPicPr>
            <a:picLocks noChangeAspect="1"/>
          </p:cNvPicPr>
          <p:nvPr/>
        </p:nvPicPr>
        <p:blipFill>
          <a:blip r:embed="rId2"/>
          <a:stretch>
            <a:fillRect/>
          </a:stretch>
        </p:blipFill>
        <p:spPr>
          <a:xfrm>
            <a:off x="6137130" y="1856942"/>
            <a:ext cx="5819775" cy="3943350"/>
          </a:xfrm>
          <a:prstGeom prst="rect">
            <a:avLst/>
          </a:prstGeom>
        </p:spPr>
      </p:pic>
    </p:spTree>
    <p:extLst>
      <p:ext uri="{BB962C8B-B14F-4D97-AF65-F5344CB8AC3E}">
        <p14:creationId xmlns:p14="http://schemas.microsoft.com/office/powerpoint/2010/main" val="20523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Describing structural patterns</a:t>
            </a:r>
          </a:p>
        </p:txBody>
      </p:sp>
      <p:sp>
        <p:nvSpPr>
          <p:cNvPr id="3" name="Content Placeholder 2"/>
          <p:cNvSpPr>
            <a:spLocks noGrp="1"/>
          </p:cNvSpPr>
          <p:nvPr>
            <p:ph idx="1"/>
          </p:nvPr>
        </p:nvSpPr>
        <p:spPr/>
        <p:txBody>
          <a:bodyPr/>
          <a:lstStyle/>
          <a:p>
            <a:r>
              <a:rPr lang="en-CA" dirty="0"/>
              <a:t>What is meant by a structural pattern?</a:t>
            </a:r>
          </a:p>
          <a:p>
            <a:r>
              <a:rPr lang="en-CA" dirty="0"/>
              <a:t>How do you describe them?</a:t>
            </a:r>
          </a:p>
          <a:p>
            <a:r>
              <a:rPr lang="en-CA" dirty="0"/>
              <a:t>What form does the input take?</a:t>
            </a:r>
          </a:p>
        </p:txBody>
      </p:sp>
    </p:spTree>
    <p:extLst>
      <p:ext uri="{BB962C8B-B14F-4D97-AF65-F5344CB8AC3E}">
        <p14:creationId xmlns:p14="http://schemas.microsoft.com/office/powerpoint/2010/main" val="114264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simple covering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37913"/>
                <a:ext cx="8433243" cy="4895395"/>
              </a:xfrm>
            </p:spPr>
            <p:txBody>
              <a:bodyPr>
                <a:normAutofit/>
              </a:bodyPr>
              <a:lstStyle/>
              <a:p>
                <a:r>
                  <a:rPr lang="en-CA" dirty="0"/>
                  <a:t>Contact lens data has 3 classes (Recommended Lenses): </a:t>
                </a:r>
                <a:r>
                  <a:rPr lang="en-CA" b="1" dirty="0"/>
                  <a:t>None, Soft, Hard</a:t>
                </a:r>
              </a:p>
              <a:p>
                <a:r>
                  <a:rPr lang="en-CA" dirty="0"/>
                  <a:t>We want to cover each class in turn by constructing rules: </a:t>
                </a:r>
                <a14:m>
                  <m:oMath xmlns:m="http://schemas.openxmlformats.org/officeDocument/2006/math">
                    <m:r>
                      <a:rPr lang="en-CA" sz="2400" b="0" i="1" smtClean="0">
                        <a:latin typeface="Cambria Math" panose="02040503050406030204" pitchFamily="18" charset="0"/>
                      </a:rPr>
                      <m:t>𝐼𝑓</m:t>
                    </m:r>
                    <m:r>
                      <a:rPr lang="en-CA" sz="2400" b="0" i="1" smtClean="0">
                        <a:latin typeface="Cambria Math" panose="02040503050406030204" pitchFamily="18" charset="0"/>
                      </a:rPr>
                      <m:t> ?</m:t>
                    </m:r>
                    <m:r>
                      <a:rPr lang="en-CA" sz="2400" b="0" i="1" smtClean="0">
                        <a:latin typeface="Cambria Math" panose="02040503050406030204" pitchFamily="18" charset="0"/>
                      </a:rPr>
                      <m:t>𝑡h𝑒𝑛</m:t>
                    </m:r>
                    <m:r>
                      <a:rPr lang="en-CA" sz="2400" b="0" i="1" smtClean="0">
                        <a:latin typeface="Cambria Math" panose="02040503050406030204" pitchFamily="18" charset="0"/>
                      </a:rPr>
                      <m:t> </m:t>
                    </m:r>
                    <m:r>
                      <a:rPr lang="en-CA" sz="2400" b="0" i="1" smtClean="0">
                        <a:latin typeface="Cambria Math" panose="02040503050406030204" pitchFamily="18" charset="0"/>
                      </a:rPr>
                      <m:t>𝑟𝑒𝑐𝑜𝑚𝑚𝑒𝑛𝑑𝑎𝑡𝑖𝑜𝑛</m:t>
                    </m:r>
                    <m:r>
                      <a:rPr lang="en-CA" sz="2400" b="0" i="1" smtClean="0">
                        <a:latin typeface="Cambria Math" panose="02040503050406030204" pitchFamily="18" charset="0"/>
                      </a:rPr>
                      <m:t>=</m:t>
                    </m:r>
                    <m:r>
                      <a:rPr lang="en-CA" sz="2400" b="0" i="1" smtClean="0">
                        <a:latin typeface="Cambria Math" panose="02040503050406030204" pitchFamily="18" charset="0"/>
                      </a:rPr>
                      <m:t>𝐻𝑎𝑟𝑑</m:t>
                    </m:r>
                  </m:oMath>
                </a14:m>
                <a:endParaRPr lang="en-CA" sz="2400" dirty="0"/>
              </a:p>
              <a:p>
                <a:r>
                  <a:rPr lang="en-CA" dirty="0"/>
                  <a:t>We have nine choices for the ‘?’ :</a:t>
                </a:r>
              </a:p>
              <a:p>
                <a:r>
                  <a:rPr lang="en-CA" dirty="0"/>
                  <a:t>Select the most accurate (largest fraction) by arbitrarily choosing between 7</a:t>
                </a:r>
                <a:r>
                  <a:rPr lang="en-CA" baseline="30000" dirty="0"/>
                  <a:t>th</a:t>
                </a:r>
                <a:r>
                  <a:rPr lang="en-CA" dirty="0"/>
                  <a:t> and 9</a:t>
                </a:r>
                <a:r>
                  <a:rPr lang="en-CA" baseline="30000" dirty="0"/>
                  <a:t>th</a:t>
                </a:r>
                <a:r>
                  <a:rPr lang="en-CA" dirty="0"/>
                  <a:t> rows</a:t>
                </a:r>
              </a:p>
              <a:p>
                <a14:m>
                  <m:oMath xmlns:m="http://schemas.openxmlformats.org/officeDocument/2006/math">
                    <m:r>
                      <a:rPr lang="en-CA" sz="2400" b="0" i="1" smtClean="0">
                        <a:latin typeface="Cambria Math" panose="02040503050406030204" pitchFamily="18" charset="0"/>
                      </a:rPr>
                      <m:t>𝐼𝑓</m:t>
                    </m:r>
                    <m:r>
                      <a:rPr lang="en-CA" sz="2400" b="0" i="1" smtClean="0">
                        <a:latin typeface="Cambria Math" panose="02040503050406030204" pitchFamily="18" charset="0"/>
                      </a:rPr>
                      <m:t> </m:t>
                    </m:r>
                    <m:r>
                      <a:rPr lang="en-CA" sz="2400" b="0" i="1" smtClean="0">
                        <a:latin typeface="Cambria Math" panose="02040503050406030204" pitchFamily="18" charset="0"/>
                      </a:rPr>
                      <m:t>𝑎𝑠𝑡𝑖𝑔𝑚𝑎𝑡𝑖𝑠𝑚</m:t>
                    </m:r>
                    <m:r>
                      <a:rPr lang="en-CA" sz="2400" b="0" i="1" smtClean="0">
                        <a:latin typeface="Cambria Math" panose="02040503050406030204" pitchFamily="18" charset="0"/>
                      </a:rPr>
                      <m:t>=</m:t>
                    </m:r>
                    <m:r>
                      <a:rPr lang="en-CA" sz="2400" b="0" i="1" smtClean="0">
                        <a:latin typeface="Cambria Math" panose="02040503050406030204" pitchFamily="18" charset="0"/>
                      </a:rPr>
                      <m:t>𝑦𝑒𝑠</m:t>
                    </m:r>
                    <m:r>
                      <a:rPr lang="en-CA" sz="2400" b="0" i="1" smtClean="0">
                        <a:latin typeface="Cambria Math" panose="02040503050406030204" pitchFamily="18" charset="0"/>
                      </a:rPr>
                      <m:t> </m:t>
                    </m:r>
                    <m:r>
                      <a:rPr lang="en-CA" sz="2400" b="0" i="1" smtClean="0">
                        <a:latin typeface="Cambria Math" panose="02040503050406030204" pitchFamily="18" charset="0"/>
                      </a:rPr>
                      <m:t>𝑡h𝑒𝑛</m:t>
                    </m:r>
                    <m:r>
                      <a:rPr lang="en-CA" sz="2400" b="0" i="1" smtClean="0">
                        <a:latin typeface="Cambria Math" panose="02040503050406030204" pitchFamily="18" charset="0"/>
                      </a:rPr>
                      <m:t> </m:t>
                    </m:r>
                    <m:r>
                      <a:rPr lang="en-CA" sz="2400" b="0" i="1" smtClean="0">
                        <a:latin typeface="Cambria Math" panose="02040503050406030204" pitchFamily="18" charset="0"/>
                      </a:rPr>
                      <m:t>𝑟𝑒𝑐𝑜𝑚𝑚𝑒𝑛𝑑𝑎𝑡𝑖𝑜𝑛</m:t>
                    </m:r>
                    <m:r>
                      <a:rPr lang="en-CA" sz="2400" b="0" i="1" smtClean="0">
                        <a:latin typeface="Cambria Math" panose="02040503050406030204" pitchFamily="18" charset="0"/>
                      </a:rPr>
                      <m:t>=</m:t>
                    </m:r>
                    <m:r>
                      <a:rPr lang="en-CA" sz="2400" b="0" i="1" smtClean="0">
                        <a:latin typeface="Cambria Math" panose="02040503050406030204" pitchFamily="18" charset="0"/>
                      </a:rPr>
                      <m:t>h𝑎𝑟𝑑</m:t>
                    </m:r>
                  </m:oMath>
                </a14:m>
                <a:endParaRPr lang="en-CA" sz="2400" dirty="0"/>
              </a:p>
              <a:p>
                <a:r>
                  <a:rPr lang="en-CA" dirty="0"/>
                  <a:t>Inaccurate (only 4/12 correct), so refine further:</a:t>
                </a:r>
              </a:p>
              <a:p>
                <a14:m>
                  <m:oMath xmlns:m="http://schemas.openxmlformats.org/officeDocument/2006/math">
                    <m:r>
                      <a:rPr lang="en-CA" sz="2400" b="0" i="1" smtClean="0">
                        <a:latin typeface="Cambria Math" panose="02040503050406030204" pitchFamily="18" charset="0"/>
                      </a:rPr>
                      <m:t>𝐼𝑓</m:t>
                    </m:r>
                    <m:r>
                      <a:rPr lang="en-CA" sz="2400" b="0" i="1" smtClean="0">
                        <a:latin typeface="Cambria Math" panose="02040503050406030204" pitchFamily="18" charset="0"/>
                      </a:rPr>
                      <m:t> </m:t>
                    </m:r>
                    <m:r>
                      <a:rPr lang="en-CA" sz="2400" b="0" i="1" smtClean="0">
                        <a:latin typeface="Cambria Math" panose="02040503050406030204" pitchFamily="18" charset="0"/>
                      </a:rPr>
                      <m:t>𝑎𝑠𝑡𝑖𝑔𝑚𝑎𝑡𝑖𝑠𝑚</m:t>
                    </m:r>
                    <m:r>
                      <a:rPr lang="en-CA" sz="2400" b="0" i="1" smtClean="0">
                        <a:latin typeface="Cambria Math" panose="02040503050406030204" pitchFamily="18" charset="0"/>
                      </a:rPr>
                      <m:t>=</m:t>
                    </m:r>
                    <m:r>
                      <a:rPr lang="en-CA" sz="2400" b="0" i="1" smtClean="0">
                        <a:latin typeface="Cambria Math" panose="02040503050406030204" pitchFamily="18" charset="0"/>
                      </a:rPr>
                      <m:t>𝑦𝑒𝑠</m:t>
                    </m:r>
                    <m:r>
                      <a:rPr lang="en-CA" sz="2400" b="0" i="1" smtClean="0">
                        <a:latin typeface="Cambria Math" panose="02040503050406030204" pitchFamily="18" charset="0"/>
                      </a:rPr>
                      <m:t> </m:t>
                    </m:r>
                    <m:r>
                      <a:rPr lang="en-CA" sz="2400" b="1" i="1" smtClean="0">
                        <a:latin typeface="Cambria Math" panose="02040503050406030204" pitchFamily="18" charset="0"/>
                      </a:rPr>
                      <m:t>𝒂𝒏𝒅</m:t>
                    </m:r>
                    <m:r>
                      <a:rPr lang="en-CA" sz="2400" b="1" i="1" smtClean="0">
                        <a:latin typeface="Cambria Math" panose="02040503050406030204" pitchFamily="18" charset="0"/>
                      </a:rPr>
                      <m:t> ?</m:t>
                    </m:r>
                    <m:r>
                      <a:rPr lang="en-CA" sz="2400" b="0" i="1" smtClean="0">
                        <a:latin typeface="Cambria Math" panose="02040503050406030204" pitchFamily="18" charset="0"/>
                      </a:rPr>
                      <m:t>𝑡h𝑒𝑛</m:t>
                    </m:r>
                    <m:r>
                      <a:rPr lang="en-CA" sz="2400" b="0" i="1" smtClean="0">
                        <a:latin typeface="Cambria Math" panose="02040503050406030204" pitchFamily="18" charset="0"/>
                      </a:rPr>
                      <m:t> </m:t>
                    </m:r>
                    <m:r>
                      <a:rPr lang="en-CA" sz="2400" b="0" i="1" smtClean="0">
                        <a:latin typeface="Cambria Math" panose="02040503050406030204" pitchFamily="18" charset="0"/>
                      </a:rPr>
                      <m:t>𝑟𝑒𝑐𝑜𝑚𝑚𝑒𝑛𝑑𝑎𝑡𝑖𝑜𝑛</m:t>
                    </m:r>
                    <m:r>
                      <a:rPr lang="en-CA" sz="2400" b="0" i="1" smtClean="0">
                        <a:latin typeface="Cambria Math" panose="02040503050406030204" pitchFamily="18" charset="0"/>
                      </a:rPr>
                      <m:t>=</m:t>
                    </m:r>
                    <m:r>
                      <a:rPr lang="en-CA" sz="2400" b="0" i="1" smtClean="0">
                        <a:latin typeface="Cambria Math" panose="02040503050406030204" pitchFamily="18" charset="0"/>
                      </a:rPr>
                      <m:t>h𝑎𝑟𝑑</m:t>
                    </m:r>
                  </m:oMath>
                </a14:m>
                <a:endParaRPr lang="en-CA"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37913"/>
                <a:ext cx="8433243" cy="4895395"/>
              </a:xfrm>
              <a:blipFill>
                <a:blip r:embed="rId2"/>
                <a:stretch>
                  <a:fillRect l="-1302" t="-1990" r="-1446"/>
                </a:stretch>
              </a:blipFill>
            </p:spPr>
            <p:txBody>
              <a:bodyPr/>
              <a:lstStyle/>
              <a:p>
                <a:r>
                  <a:rPr lang="en-CA">
                    <a:noFill/>
                  </a:rPr>
                  <a:t> </a:t>
                </a:r>
              </a:p>
            </p:txBody>
          </p:sp>
        </mc:Fallback>
      </mc:AlternateContent>
      <p:pic>
        <p:nvPicPr>
          <p:cNvPr id="7" name="Picture 6"/>
          <p:cNvPicPr>
            <a:picLocks noChangeAspect="1"/>
          </p:cNvPicPr>
          <p:nvPr/>
        </p:nvPicPr>
        <p:blipFill>
          <a:blip r:embed="rId3"/>
          <a:stretch>
            <a:fillRect/>
          </a:stretch>
        </p:blipFill>
        <p:spPr>
          <a:xfrm>
            <a:off x="8433242" y="2438455"/>
            <a:ext cx="3710267" cy="3052491"/>
          </a:xfrm>
          <a:prstGeom prst="rect">
            <a:avLst/>
          </a:prstGeom>
        </p:spPr>
      </p:pic>
      <p:sp>
        <p:nvSpPr>
          <p:cNvPr id="8" name="TextBox 7"/>
          <p:cNvSpPr txBox="1"/>
          <p:nvPr/>
        </p:nvSpPr>
        <p:spPr>
          <a:xfrm>
            <a:off x="9975273" y="365125"/>
            <a:ext cx="2168236" cy="923330"/>
          </a:xfrm>
          <a:prstGeom prst="rect">
            <a:avLst/>
          </a:prstGeom>
          <a:noFill/>
        </p:spPr>
        <p:txBody>
          <a:bodyPr wrap="square" rtlCol="0">
            <a:spAutoFit/>
          </a:bodyPr>
          <a:lstStyle/>
          <a:p>
            <a:r>
              <a:rPr lang="en-CA" dirty="0"/>
              <a:t>Fraction of correct instances singled out by the rule</a:t>
            </a:r>
          </a:p>
        </p:txBody>
      </p:sp>
      <p:cxnSp>
        <p:nvCxnSpPr>
          <p:cNvPr id="10" name="Straight Arrow Connector 9"/>
          <p:cNvCxnSpPr>
            <a:stCxn id="8" idx="2"/>
          </p:cNvCxnSpPr>
          <p:nvPr/>
        </p:nvCxnSpPr>
        <p:spPr>
          <a:xfrm>
            <a:off x="11059391" y="1288455"/>
            <a:ext cx="786245" cy="1145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02436" y="1468582"/>
            <a:ext cx="1704109" cy="369332"/>
          </a:xfrm>
          <a:prstGeom prst="rect">
            <a:avLst/>
          </a:prstGeom>
          <a:noFill/>
        </p:spPr>
        <p:txBody>
          <a:bodyPr wrap="square" rtlCol="0">
            <a:spAutoFit/>
          </a:bodyPr>
          <a:lstStyle/>
          <a:p>
            <a:r>
              <a:rPr lang="en-CA" dirty="0"/>
              <a:t>Choice of rule</a:t>
            </a:r>
          </a:p>
        </p:txBody>
      </p:sp>
      <p:cxnSp>
        <p:nvCxnSpPr>
          <p:cNvPr id="13" name="Straight Arrow Connector 12"/>
          <p:cNvCxnSpPr>
            <a:stCxn id="11" idx="2"/>
          </p:cNvCxnSpPr>
          <p:nvPr/>
        </p:nvCxnSpPr>
        <p:spPr>
          <a:xfrm flipH="1">
            <a:off x="9102436" y="1837914"/>
            <a:ext cx="852055" cy="59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779606" y="5490946"/>
            <a:ext cx="3412394" cy="646331"/>
          </a:xfrm>
          <a:prstGeom prst="rect">
            <a:avLst/>
          </a:prstGeom>
          <a:noFill/>
        </p:spPr>
        <p:txBody>
          <a:bodyPr wrap="square" rtlCol="0">
            <a:spAutoFit/>
          </a:bodyPr>
          <a:lstStyle/>
          <a:p>
            <a:r>
              <a:rPr lang="en-CA" dirty="0"/>
              <a:t>(this table applies to the instances with Recommendation=Hard)</a:t>
            </a:r>
          </a:p>
        </p:txBody>
      </p:sp>
    </p:spTree>
    <p:extLst>
      <p:ext uri="{BB962C8B-B14F-4D97-AF65-F5344CB8AC3E}">
        <p14:creationId xmlns:p14="http://schemas.microsoft.com/office/powerpoint/2010/main" val="3506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1" grpId="0"/>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simple covering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7783858" cy="4866120"/>
              </a:xfrm>
            </p:spPr>
            <p:txBody>
              <a:bodyPr/>
              <a:lstStyle/>
              <a:p>
                <a14:m>
                  <m:oMath xmlns:m="http://schemas.openxmlformats.org/officeDocument/2006/math">
                    <m:r>
                      <a:rPr lang="en-CA" sz="2000" i="1" smtClean="0">
                        <a:latin typeface="Cambria Math" panose="02040503050406030204" pitchFamily="18" charset="0"/>
                      </a:rPr>
                      <m:t>𝐼𝑓</m:t>
                    </m:r>
                    <m:r>
                      <a:rPr lang="en-CA" sz="2000" i="1" smtClean="0">
                        <a:latin typeface="Cambria Math" panose="02040503050406030204" pitchFamily="18" charset="0"/>
                      </a:rPr>
                      <m:t> </m:t>
                    </m:r>
                    <m:r>
                      <a:rPr lang="en-CA" sz="2000" i="1" smtClean="0">
                        <a:latin typeface="Cambria Math" panose="02040503050406030204" pitchFamily="18" charset="0"/>
                      </a:rPr>
                      <m:t>𝑎𝑠𝑡𝑖𝑔𝑚𝑎𝑡𝑖𝑠𝑚</m:t>
                    </m:r>
                    <m:r>
                      <a:rPr lang="en-CA" sz="2000" i="1" smtClean="0">
                        <a:latin typeface="Cambria Math" panose="02040503050406030204" pitchFamily="18" charset="0"/>
                      </a:rPr>
                      <m:t>=</m:t>
                    </m:r>
                    <m:r>
                      <a:rPr lang="en-CA" sz="2000" i="1" smtClean="0">
                        <a:latin typeface="Cambria Math" panose="02040503050406030204" pitchFamily="18" charset="0"/>
                      </a:rPr>
                      <m:t>𝑦𝑒𝑠</m:t>
                    </m:r>
                    <m:r>
                      <a:rPr lang="en-CA" sz="2000" i="1" smtClean="0">
                        <a:latin typeface="Cambria Math" panose="02040503050406030204" pitchFamily="18" charset="0"/>
                      </a:rPr>
                      <m:t> </m:t>
                    </m:r>
                    <m:r>
                      <a:rPr lang="en-CA" sz="2000" b="1" i="1">
                        <a:latin typeface="Cambria Math" panose="02040503050406030204" pitchFamily="18" charset="0"/>
                      </a:rPr>
                      <m:t>𝒂𝒏𝒅</m:t>
                    </m:r>
                    <m:r>
                      <a:rPr lang="en-CA" sz="2000" b="1" i="1">
                        <a:latin typeface="Cambria Math" panose="02040503050406030204" pitchFamily="18" charset="0"/>
                      </a:rPr>
                      <m:t> ?</m:t>
                    </m:r>
                    <m:r>
                      <a:rPr lang="en-CA" sz="2000" i="1">
                        <a:latin typeface="Cambria Math" panose="02040503050406030204" pitchFamily="18" charset="0"/>
                      </a:rPr>
                      <m:t>𝑡h𝑒𝑛</m:t>
                    </m:r>
                    <m:r>
                      <a:rPr lang="en-CA" sz="2000" i="1">
                        <a:latin typeface="Cambria Math" panose="02040503050406030204" pitchFamily="18" charset="0"/>
                      </a:rPr>
                      <m:t> </m:t>
                    </m:r>
                    <m:r>
                      <a:rPr lang="en-CA" sz="2000" i="1">
                        <a:latin typeface="Cambria Math" panose="02040503050406030204" pitchFamily="18" charset="0"/>
                      </a:rPr>
                      <m:t>𝑟𝑒𝑐𝑜𝑚𝑚𝑒𝑛𝑑𝑎𝑡𝑖𝑜𝑛</m:t>
                    </m:r>
                    <m:r>
                      <a:rPr lang="en-CA" sz="2000" i="1">
                        <a:latin typeface="Cambria Math" panose="02040503050406030204" pitchFamily="18" charset="0"/>
                      </a:rPr>
                      <m:t>=</m:t>
                    </m:r>
                    <m:r>
                      <a:rPr lang="en-CA" sz="2000" i="1">
                        <a:latin typeface="Cambria Math" panose="02040503050406030204" pitchFamily="18" charset="0"/>
                      </a:rPr>
                      <m:t>h𝑎𝑟𝑑</m:t>
                    </m:r>
                  </m:oMath>
                </a14:m>
                <a:endParaRPr lang="en-CA" sz="2000" dirty="0"/>
              </a:p>
              <a:p>
                <a14:m>
                  <m:oMath xmlns:m="http://schemas.openxmlformats.org/officeDocument/2006/math">
                    <m:r>
                      <a:rPr lang="en-CA" sz="2000" b="0" i="1" smtClean="0">
                        <a:latin typeface="Cambria Math" panose="02040503050406030204" pitchFamily="18" charset="0"/>
                      </a:rPr>
                      <m:t>𝐼𝑓</m:t>
                    </m:r>
                    <m:r>
                      <a:rPr lang="en-CA" sz="2000" b="0" i="1" smtClean="0">
                        <a:latin typeface="Cambria Math" panose="02040503050406030204" pitchFamily="18" charset="0"/>
                      </a:rPr>
                      <m:t> </m:t>
                    </m:r>
                    <m:r>
                      <a:rPr lang="en-CA" sz="2000" b="0" i="1" smtClean="0">
                        <a:latin typeface="Cambria Math" panose="02040503050406030204" pitchFamily="18" charset="0"/>
                      </a:rPr>
                      <m:t>𝑎𝑠𝑡𝑖𝑔𝑚𝑎𝑡𝑖𝑠𝑚</m:t>
                    </m:r>
                    <m:r>
                      <a:rPr lang="en-CA" sz="2000" b="0" i="1" smtClean="0">
                        <a:latin typeface="Cambria Math" panose="02040503050406030204" pitchFamily="18" charset="0"/>
                      </a:rPr>
                      <m:t>=</m:t>
                    </m:r>
                    <m:r>
                      <a:rPr lang="en-CA" sz="2000" b="0" i="1" smtClean="0">
                        <a:latin typeface="Cambria Math" panose="02040503050406030204" pitchFamily="18" charset="0"/>
                      </a:rPr>
                      <m:t>𝑦𝑒𝑠</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𝑡𝑒𝑎𝑟</m:t>
                    </m:r>
                    <m:r>
                      <a:rPr lang="en-CA" sz="2000" b="0" i="1" smtClean="0">
                        <a:latin typeface="Cambria Math" panose="02040503050406030204" pitchFamily="18" charset="0"/>
                      </a:rPr>
                      <m:t> </m:t>
                    </m:r>
                    <m:r>
                      <a:rPr lang="en-CA" sz="2000" b="0" i="1" smtClean="0">
                        <a:latin typeface="Cambria Math" panose="02040503050406030204" pitchFamily="18" charset="0"/>
                      </a:rPr>
                      <m:t>𝑝𝑟𝑜𝑑𝑢𝑐𝑡𝑖𝑜𝑛</m:t>
                    </m:r>
                    <m:r>
                      <a:rPr lang="en-CA" sz="2000" b="0" i="1" smtClean="0">
                        <a:latin typeface="Cambria Math" panose="02040503050406030204" pitchFamily="18" charset="0"/>
                      </a:rPr>
                      <m:t> </m:t>
                    </m:r>
                    <m:r>
                      <a:rPr lang="en-CA" sz="2000" b="0" i="1" smtClean="0">
                        <a:latin typeface="Cambria Math" panose="02040503050406030204" pitchFamily="18" charset="0"/>
                      </a:rPr>
                      <m:t>𝑟𝑎𝑡𝑒</m:t>
                    </m:r>
                    <m:r>
                      <a:rPr lang="en-CA" sz="2000" b="0" i="1" smtClean="0">
                        <a:latin typeface="Cambria Math" panose="02040503050406030204" pitchFamily="18" charset="0"/>
                      </a:rPr>
                      <m:t>=</m:t>
                    </m:r>
                    <m:r>
                      <a:rPr lang="en-CA" sz="2000" b="0" i="1" smtClean="0">
                        <a:latin typeface="Cambria Math" panose="02040503050406030204" pitchFamily="18" charset="0"/>
                      </a:rPr>
                      <m:t>𝑛𝑜𝑟𝑚𝑎𝑙</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𝑟𝑒𝑐𝑜𝑚𝑚𝑒𝑛𝑑𝑎𝑡𝑖𝑜𝑛</m:t>
                    </m:r>
                    <m:r>
                      <a:rPr lang="en-CA" sz="2000" b="0" i="1" smtClean="0">
                        <a:latin typeface="Cambria Math" panose="02040503050406030204" pitchFamily="18" charset="0"/>
                      </a:rPr>
                      <m:t> </m:t>
                    </m:r>
                    <m:r>
                      <a:rPr lang="en-CA" sz="2000" b="1" i="1" smtClean="0">
                        <a:latin typeface="Cambria Math" panose="02040503050406030204" pitchFamily="18" charset="0"/>
                      </a:rPr>
                      <m:t>𝒂𝒏𝒅</m:t>
                    </m:r>
                    <m:r>
                      <a:rPr lang="en-CA" sz="2000" b="1" i="1" smtClean="0">
                        <a:latin typeface="Cambria Math" panose="02040503050406030204" pitchFamily="18" charset="0"/>
                      </a:rPr>
                      <m:t> ?</m:t>
                    </m:r>
                    <m:r>
                      <a:rPr lang="en-CA" sz="2000" b="0" i="1" smtClean="0">
                        <a:latin typeface="Cambria Math" panose="02040503050406030204" pitchFamily="18" charset="0"/>
                      </a:rPr>
                      <m:t>=</m:t>
                    </m:r>
                    <m:r>
                      <a:rPr lang="en-CA" sz="2000" b="0" i="1" smtClean="0">
                        <a:latin typeface="Cambria Math" panose="02040503050406030204" pitchFamily="18" charset="0"/>
                      </a:rPr>
                      <m:t>h𝑎𝑟𝑑</m:t>
                    </m:r>
                  </m:oMath>
                </a14:m>
                <a:endParaRPr lang="en-CA" sz="2000" dirty="0"/>
              </a:p>
              <a:p>
                <a14:m>
                  <m:oMath xmlns:m="http://schemas.openxmlformats.org/officeDocument/2006/math">
                    <m:r>
                      <a:rPr lang="en-CA" sz="2000" b="0" i="1" smtClean="0">
                        <a:latin typeface="Cambria Math" panose="02040503050406030204" pitchFamily="18" charset="0"/>
                      </a:rPr>
                      <m:t>𝐼𝑓</m:t>
                    </m:r>
                    <m:r>
                      <a:rPr lang="en-CA" sz="2000" b="0" i="1" smtClean="0">
                        <a:latin typeface="Cambria Math" panose="02040503050406030204" pitchFamily="18" charset="0"/>
                      </a:rPr>
                      <m:t> </m:t>
                    </m:r>
                    <m:r>
                      <a:rPr lang="en-CA" sz="2000" b="0" i="1" smtClean="0">
                        <a:latin typeface="Cambria Math" panose="02040503050406030204" pitchFamily="18" charset="0"/>
                      </a:rPr>
                      <m:t>𝑎𝑠𝑡𝑖𝑔𝑚𝑎𝑡𝑖𝑠𝑚</m:t>
                    </m:r>
                    <m:r>
                      <a:rPr lang="en-CA" sz="2000" b="0" i="1" smtClean="0">
                        <a:latin typeface="Cambria Math" panose="02040503050406030204" pitchFamily="18" charset="0"/>
                      </a:rPr>
                      <m:t>=</m:t>
                    </m:r>
                    <m:r>
                      <a:rPr lang="en-CA" sz="2000" b="0" i="1" smtClean="0">
                        <a:latin typeface="Cambria Math" panose="02040503050406030204" pitchFamily="18" charset="0"/>
                      </a:rPr>
                      <m:t>𝑦𝑒𝑠</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𝑡𝑒𝑎𝑟</m:t>
                    </m:r>
                    <m:r>
                      <a:rPr lang="en-CA" sz="2000" b="0" i="1" smtClean="0">
                        <a:latin typeface="Cambria Math" panose="02040503050406030204" pitchFamily="18" charset="0"/>
                      </a:rPr>
                      <m:t> </m:t>
                    </m:r>
                    <m:r>
                      <a:rPr lang="en-CA" sz="2000" b="0" i="1" smtClean="0">
                        <a:latin typeface="Cambria Math" panose="02040503050406030204" pitchFamily="18" charset="0"/>
                      </a:rPr>
                      <m:t>𝑝𝑟𝑜𝑑𝑢𝑐𝑡𝑖𝑜𝑛</m:t>
                    </m:r>
                    <m:r>
                      <a:rPr lang="en-CA" sz="2000" b="0" i="1" smtClean="0">
                        <a:latin typeface="Cambria Math" panose="02040503050406030204" pitchFamily="18" charset="0"/>
                      </a:rPr>
                      <m:t> </m:t>
                    </m:r>
                    <m:r>
                      <a:rPr lang="en-CA" sz="2000" b="0" i="1" smtClean="0">
                        <a:latin typeface="Cambria Math" panose="02040503050406030204" pitchFamily="18" charset="0"/>
                      </a:rPr>
                      <m:t>𝑟𝑎𝑡𝑒</m:t>
                    </m:r>
                    <m:r>
                      <a:rPr lang="en-CA" sz="2000" b="0" i="1" smtClean="0">
                        <a:latin typeface="Cambria Math" panose="02040503050406030204" pitchFamily="18" charset="0"/>
                      </a:rPr>
                      <m:t>=</m:t>
                    </m:r>
                    <m:r>
                      <a:rPr lang="en-CA" sz="2000" b="0" i="1" smtClean="0">
                        <a:latin typeface="Cambria Math" panose="02040503050406030204" pitchFamily="18" charset="0"/>
                      </a:rPr>
                      <m:t>𝑛𝑜𝑟𝑚𝑎𝑙</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𝑠𝑝𝑒𝑐𝑡𝑎𝑐𝑙𝑒</m:t>
                    </m:r>
                    <m:r>
                      <a:rPr lang="en-CA" sz="2000" b="0" i="1" smtClean="0">
                        <a:latin typeface="Cambria Math" panose="02040503050406030204" pitchFamily="18" charset="0"/>
                      </a:rPr>
                      <m:t> </m:t>
                    </m:r>
                    <m:r>
                      <a:rPr lang="en-CA" sz="2000" b="0" i="1" smtClean="0">
                        <a:latin typeface="Cambria Math" panose="02040503050406030204" pitchFamily="18" charset="0"/>
                      </a:rPr>
                      <m:t>𝑝𝑒𝑟𝑠𝑐𝑟𝑖𝑝𝑡𝑖𝑜𝑛</m:t>
                    </m:r>
                    <m:r>
                      <a:rPr lang="en-CA" sz="2000" b="0" i="1" smtClean="0">
                        <a:latin typeface="Cambria Math" panose="02040503050406030204" pitchFamily="18" charset="0"/>
                      </a:rPr>
                      <m:t>=</m:t>
                    </m:r>
                    <m:r>
                      <a:rPr lang="en-CA" sz="2000" b="0" i="1" smtClean="0">
                        <a:latin typeface="Cambria Math" panose="02040503050406030204" pitchFamily="18" charset="0"/>
                      </a:rPr>
                      <m:t>𝑚𝑦𝑜𝑝𝑒</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𝑟𝑒𝑐𝑜𝑚𝑚𝑒𝑛𝑑𝑎𝑡𝑖𝑜𝑛</m:t>
                    </m:r>
                    <m:r>
                      <a:rPr lang="en-CA" sz="2000" b="0" i="1" smtClean="0">
                        <a:latin typeface="Cambria Math" panose="02040503050406030204" pitchFamily="18" charset="0"/>
                      </a:rPr>
                      <m:t>=</m:t>
                    </m:r>
                    <m:r>
                      <a:rPr lang="en-CA" sz="2000" b="0" i="1" smtClean="0">
                        <a:latin typeface="Cambria Math" panose="02040503050406030204" pitchFamily="18" charset="0"/>
                      </a:rPr>
                      <m:t>h𝑎𝑟𝑑</m:t>
                    </m:r>
                  </m:oMath>
                </a14:m>
                <a:r>
                  <a:rPr lang="en-CA" sz="2000" dirty="0"/>
                  <a:t> </a:t>
                </a:r>
              </a:p>
              <a:p>
                <a:r>
                  <a:rPr lang="en-CA" sz="2000" dirty="0"/>
                  <a:t>This rule only covers 3 of the 4 ‘hard’ recommendations</a:t>
                </a:r>
              </a:p>
              <a:p>
                <a:r>
                  <a:rPr lang="en-CA" sz="2000" dirty="0"/>
                  <a:t>Delete those instances from example set, start again, obtaining a second rule:</a:t>
                </a:r>
              </a:p>
              <a:p>
                <a14:m>
                  <m:oMath xmlns:m="http://schemas.openxmlformats.org/officeDocument/2006/math">
                    <m:r>
                      <a:rPr lang="en-CA" sz="2000" b="0" i="1" smtClean="0">
                        <a:latin typeface="Cambria Math" panose="02040503050406030204" pitchFamily="18" charset="0"/>
                      </a:rPr>
                      <m:t>𝐼𝑓</m:t>
                    </m:r>
                    <m:r>
                      <a:rPr lang="en-CA" sz="2000" b="0" i="1" smtClean="0">
                        <a:latin typeface="Cambria Math" panose="02040503050406030204" pitchFamily="18" charset="0"/>
                      </a:rPr>
                      <m:t> </m:t>
                    </m:r>
                    <m:r>
                      <a:rPr lang="en-CA" sz="2000" b="0" i="1" smtClean="0">
                        <a:latin typeface="Cambria Math" panose="02040503050406030204" pitchFamily="18" charset="0"/>
                      </a:rPr>
                      <m:t>𝑎𝑔𝑒</m:t>
                    </m:r>
                    <m:r>
                      <a:rPr lang="en-CA" sz="2000" b="0" i="1" smtClean="0">
                        <a:latin typeface="Cambria Math" panose="02040503050406030204" pitchFamily="18" charset="0"/>
                      </a:rPr>
                      <m:t>=</m:t>
                    </m:r>
                    <m:r>
                      <a:rPr lang="en-CA" sz="2000" b="0" i="1" smtClean="0">
                        <a:latin typeface="Cambria Math" panose="02040503050406030204" pitchFamily="18" charset="0"/>
                      </a:rPr>
                      <m:t>𝑦𝑜𝑢𝑛𝑔</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𝑎𝑠𝑡𝑖𝑔𝑚𝑎𝑡𝑖𝑠𝑚</m:t>
                    </m:r>
                    <m:r>
                      <a:rPr lang="en-CA" sz="2000" b="0" i="1" smtClean="0">
                        <a:latin typeface="Cambria Math" panose="02040503050406030204" pitchFamily="18" charset="0"/>
                      </a:rPr>
                      <m:t>=</m:t>
                    </m:r>
                    <m:r>
                      <a:rPr lang="en-CA" sz="2000" b="0" i="1" smtClean="0">
                        <a:latin typeface="Cambria Math" panose="02040503050406030204" pitchFamily="18" charset="0"/>
                      </a:rPr>
                      <m:t>𝑦𝑒𝑠</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𝑡𝑒𝑎𝑟</m:t>
                    </m:r>
                    <m:r>
                      <a:rPr lang="en-CA" sz="2000" b="0" i="1" smtClean="0">
                        <a:latin typeface="Cambria Math" panose="02040503050406030204" pitchFamily="18" charset="0"/>
                      </a:rPr>
                      <m:t> </m:t>
                    </m:r>
                    <m:r>
                      <a:rPr lang="en-CA" sz="2000" b="0" i="1" smtClean="0">
                        <a:latin typeface="Cambria Math" panose="02040503050406030204" pitchFamily="18" charset="0"/>
                      </a:rPr>
                      <m:t>𝑝𝑟𝑜𝑑𝑢𝑐𝑡𝑖𝑜𝑛</m:t>
                    </m:r>
                    <m:r>
                      <a:rPr lang="en-CA" sz="2000" b="0" i="1" smtClean="0">
                        <a:latin typeface="Cambria Math" panose="02040503050406030204" pitchFamily="18" charset="0"/>
                      </a:rPr>
                      <m:t> </m:t>
                    </m:r>
                    <m:r>
                      <a:rPr lang="en-CA" sz="2000" b="0" i="1" smtClean="0">
                        <a:latin typeface="Cambria Math" panose="02040503050406030204" pitchFamily="18" charset="0"/>
                      </a:rPr>
                      <m:t>𝑟𝑎𝑡𝑒</m:t>
                    </m:r>
                    <m:r>
                      <a:rPr lang="en-CA" sz="2000" b="0" i="1" smtClean="0">
                        <a:latin typeface="Cambria Math" panose="02040503050406030204" pitchFamily="18" charset="0"/>
                      </a:rPr>
                      <m:t>=</m:t>
                    </m:r>
                    <m:r>
                      <a:rPr lang="en-CA" sz="2000" b="0" i="1" smtClean="0">
                        <a:latin typeface="Cambria Math" panose="02040503050406030204" pitchFamily="18" charset="0"/>
                      </a:rPr>
                      <m:t>𝑛𝑜𝑟𝑚𝑎𝑙</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𝑟𝑒𝑐𝑜𝑚𝑚𝑒𝑛𝑑𝑎𝑡𝑖𝑜𝑛</m:t>
                    </m:r>
                    <m:r>
                      <a:rPr lang="en-CA" sz="2000" b="0" i="1" smtClean="0">
                        <a:latin typeface="Cambria Math" panose="02040503050406030204" pitchFamily="18" charset="0"/>
                      </a:rPr>
                      <m:t>=</m:t>
                    </m:r>
                    <m:r>
                      <a:rPr lang="en-CA" sz="2000" b="0" i="1" smtClean="0">
                        <a:latin typeface="Cambria Math" panose="02040503050406030204" pitchFamily="18" charset="0"/>
                      </a:rPr>
                      <m:t>h𝑎𝑟𝑑</m:t>
                    </m:r>
                  </m:oMath>
                </a14:m>
                <a:endParaRPr lang="en-CA" sz="2000" dirty="0"/>
              </a:p>
              <a:p>
                <a:r>
                  <a:rPr lang="en-CA" sz="2000" dirty="0"/>
                  <a:t>Do the same for other two classes (</a:t>
                </a:r>
                <a:r>
                  <a:rPr lang="en-CA" sz="2000" b="1" dirty="0"/>
                  <a:t>soft</a:t>
                </a:r>
                <a:r>
                  <a:rPr lang="en-CA" sz="2000" dirty="0"/>
                  <a:t> and </a:t>
                </a:r>
                <a:r>
                  <a:rPr lang="en-CA" sz="2000" b="1" dirty="0"/>
                  <a:t>none</a:t>
                </a:r>
                <a:r>
                  <a:rPr lang="en-CA" sz="2000" dirty="0"/>
                  <a:t>)</a:t>
                </a:r>
              </a:p>
              <a:p>
                <a:r>
                  <a:rPr lang="en-CA" sz="2000" dirty="0"/>
                  <a:t>This is the PRISM method – add clauses until each rule is perfect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7783858" cy="4866120"/>
              </a:xfrm>
              <a:blipFill>
                <a:blip r:embed="rId2"/>
                <a:stretch>
                  <a:fillRect l="-705" t="-1001" b="-626"/>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7804851" y="701315"/>
            <a:ext cx="4387149" cy="2831595"/>
          </a:xfrm>
          <a:prstGeom prst="rect">
            <a:avLst/>
          </a:prstGeom>
        </p:spPr>
      </p:pic>
      <p:pic>
        <p:nvPicPr>
          <p:cNvPr id="6" name="Picture 5"/>
          <p:cNvPicPr>
            <a:picLocks noChangeAspect="1"/>
          </p:cNvPicPr>
          <p:nvPr/>
        </p:nvPicPr>
        <p:blipFill>
          <a:blip r:embed="rId4"/>
          <a:stretch>
            <a:fillRect/>
          </a:stretch>
        </p:blipFill>
        <p:spPr>
          <a:xfrm>
            <a:off x="7804851" y="4116318"/>
            <a:ext cx="4302048" cy="2060645"/>
          </a:xfrm>
          <a:prstGeom prst="rect">
            <a:avLst/>
          </a:prstGeom>
        </p:spPr>
      </p:pic>
      <p:sp>
        <p:nvSpPr>
          <p:cNvPr id="7" name="TextBox 6"/>
          <p:cNvSpPr txBox="1"/>
          <p:nvPr/>
        </p:nvSpPr>
        <p:spPr>
          <a:xfrm>
            <a:off x="7783858" y="365125"/>
            <a:ext cx="4408141" cy="369332"/>
          </a:xfrm>
          <a:prstGeom prst="rect">
            <a:avLst/>
          </a:prstGeom>
          <a:noFill/>
        </p:spPr>
        <p:txBody>
          <a:bodyPr wrap="square" rtlCol="0">
            <a:spAutoFit/>
          </a:bodyPr>
          <a:lstStyle/>
          <a:p>
            <a:r>
              <a:rPr lang="en-CA" dirty="0"/>
              <a:t>Possibilities for 2</a:t>
            </a:r>
            <a:r>
              <a:rPr lang="en-CA" baseline="30000" dirty="0"/>
              <a:t>nd</a:t>
            </a:r>
            <a:r>
              <a:rPr lang="en-CA" dirty="0"/>
              <a:t> clause in rule antecedent </a:t>
            </a:r>
          </a:p>
        </p:txBody>
      </p:sp>
      <p:sp>
        <p:nvSpPr>
          <p:cNvPr id="8" name="TextBox 7"/>
          <p:cNvSpPr txBox="1"/>
          <p:nvPr/>
        </p:nvSpPr>
        <p:spPr>
          <a:xfrm>
            <a:off x="7703130" y="3816628"/>
            <a:ext cx="4452051" cy="369332"/>
          </a:xfrm>
          <a:prstGeom prst="rect">
            <a:avLst/>
          </a:prstGeom>
          <a:noFill/>
        </p:spPr>
        <p:txBody>
          <a:bodyPr wrap="square" rtlCol="0">
            <a:spAutoFit/>
          </a:bodyPr>
          <a:lstStyle/>
          <a:p>
            <a:r>
              <a:rPr lang="en-CA" dirty="0"/>
              <a:t>Possibilities for 3</a:t>
            </a:r>
            <a:r>
              <a:rPr lang="en-CA" baseline="30000" dirty="0"/>
              <a:t>rd</a:t>
            </a:r>
            <a:r>
              <a:rPr lang="en-CA" dirty="0"/>
              <a:t>  clause in rule antecedent </a:t>
            </a:r>
          </a:p>
        </p:txBody>
      </p:sp>
    </p:spTree>
    <p:extLst>
      <p:ext uri="{BB962C8B-B14F-4D97-AF65-F5344CB8AC3E}">
        <p14:creationId xmlns:p14="http://schemas.microsoft.com/office/powerpoint/2010/main" val="64585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PRISM algorithm pseudocode</a:t>
            </a:r>
          </a:p>
        </p:txBody>
      </p:sp>
      <p:sp>
        <p:nvSpPr>
          <p:cNvPr id="3" name="Content Placeholder 2"/>
          <p:cNvSpPr>
            <a:spLocks noGrp="1"/>
          </p:cNvSpPr>
          <p:nvPr>
            <p:ph idx="1"/>
          </p:nvPr>
        </p:nvSpPr>
        <p:spPr>
          <a:xfrm>
            <a:off x="195261" y="4477183"/>
            <a:ext cx="11801475" cy="2159144"/>
          </a:xfrm>
        </p:spPr>
        <p:txBody>
          <a:bodyPr/>
          <a:lstStyle/>
          <a:p>
            <a:r>
              <a:rPr lang="en-CA" dirty="0"/>
              <a:t>Outer ‘For’ loop iterates over the classes (For each class C)</a:t>
            </a:r>
          </a:p>
          <a:p>
            <a:r>
              <a:rPr lang="en-CA" dirty="0"/>
              <a:t>‘While’ loop repeats until we have covered all instances of a given class</a:t>
            </a:r>
          </a:p>
          <a:p>
            <a:r>
              <a:rPr lang="en-CA" dirty="0"/>
              <a:t>Note that we reinitialize E to the full instance set when starting on a new class</a:t>
            </a:r>
          </a:p>
          <a:p>
            <a:endParaRPr lang="en-CA" dirty="0"/>
          </a:p>
          <a:p>
            <a:endParaRPr lang="en-CA" dirty="0"/>
          </a:p>
        </p:txBody>
      </p:sp>
      <p:pic>
        <p:nvPicPr>
          <p:cNvPr id="4" name="Picture 3"/>
          <p:cNvPicPr>
            <a:picLocks noChangeAspect="1"/>
          </p:cNvPicPr>
          <p:nvPr/>
        </p:nvPicPr>
        <p:blipFill>
          <a:blip r:embed="rId2"/>
          <a:stretch>
            <a:fillRect/>
          </a:stretch>
        </p:blipFill>
        <p:spPr>
          <a:xfrm>
            <a:off x="195262" y="1420832"/>
            <a:ext cx="11801475" cy="3014787"/>
          </a:xfrm>
          <a:prstGeom prst="rect">
            <a:avLst/>
          </a:prstGeom>
        </p:spPr>
      </p:pic>
    </p:spTree>
    <p:extLst>
      <p:ext uri="{BB962C8B-B14F-4D97-AF65-F5344CB8AC3E}">
        <p14:creationId xmlns:p14="http://schemas.microsoft.com/office/powerpoint/2010/main" val="316661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761" y="138546"/>
            <a:ext cx="8742307" cy="5527964"/>
          </a:xfrm>
          <a:prstGeom prst="rect">
            <a:avLst/>
          </a:prstGeom>
        </p:spPr>
      </p:pic>
      <p:sp>
        <p:nvSpPr>
          <p:cNvPr id="5" name="TextBox 4"/>
          <p:cNvSpPr txBox="1"/>
          <p:nvPr/>
        </p:nvSpPr>
        <p:spPr>
          <a:xfrm>
            <a:off x="385761" y="6488668"/>
            <a:ext cx="7924800" cy="369332"/>
          </a:xfrm>
          <a:prstGeom prst="rect">
            <a:avLst/>
          </a:prstGeom>
          <a:noFill/>
        </p:spPr>
        <p:txBody>
          <a:bodyPr wrap="square" rtlCol="0">
            <a:spAutoFit/>
          </a:bodyPr>
          <a:lstStyle/>
          <a:p>
            <a:r>
              <a:rPr lang="en-CA" dirty="0"/>
              <a:t>(available on Moodle)</a:t>
            </a:r>
          </a:p>
        </p:txBody>
      </p:sp>
      <p:sp>
        <p:nvSpPr>
          <p:cNvPr id="6" name="TextBox 5"/>
          <p:cNvSpPr txBox="1"/>
          <p:nvPr/>
        </p:nvSpPr>
        <p:spPr>
          <a:xfrm>
            <a:off x="9252759" y="5011340"/>
            <a:ext cx="2939241" cy="1477328"/>
          </a:xfrm>
          <a:prstGeom prst="rect">
            <a:avLst/>
          </a:prstGeom>
          <a:noFill/>
        </p:spPr>
        <p:txBody>
          <a:bodyPr wrap="square" rtlCol="0">
            <a:spAutoFit/>
          </a:bodyPr>
          <a:lstStyle/>
          <a:p>
            <a:r>
              <a:rPr lang="en-CA" dirty="0"/>
              <a:t>“PRISM produces its results as a set of modular rules which are maximally general when the training set is a complete one”</a:t>
            </a:r>
          </a:p>
        </p:txBody>
      </p:sp>
      <p:sp>
        <p:nvSpPr>
          <p:cNvPr id="2" name="Rectangle 1"/>
          <p:cNvSpPr/>
          <p:nvPr/>
        </p:nvSpPr>
        <p:spPr>
          <a:xfrm>
            <a:off x="732169" y="4807527"/>
            <a:ext cx="8049490" cy="762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p:nvSpPr>
        <p:spPr>
          <a:xfrm>
            <a:off x="2583872" y="3893128"/>
            <a:ext cx="4274127" cy="2147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2708563" y="4107873"/>
            <a:ext cx="4897581" cy="2424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416077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125200" cy="1006475"/>
          </a:xfrm>
        </p:spPr>
        <p:txBody>
          <a:bodyPr>
            <a:normAutofit fontScale="90000"/>
          </a:bodyPr>
          <a:lstStyle/>
          <a:p>
            <a:r>
              <a:rPr lang="en-CA" dirty="0"/>
              <a:t>Does PRISM produce a Decision List, or Nuggets?</a:t>
            </a:r>
          </a:p>
        </p:txBody>
      </p:sp>
      <p:sp>
        <p:nvSpPr>
          <p:cNvPr id="3" name="Content Placeholder 2"/>
          <p:cNvSpPr>
            <a:spLocks noGrp="1"/>
          </p:cNvSpPr>
          <p:nvPr>
            <p:ph idx="1"/>
          </p:nvPr>
        </p:nvSpPr>
        <p:spPr>
          <a:xfrm>
            <a:off x="0" y="841952"/>
            <a:ext cx="12053455" cy="3342121"/>
          </a:xfrm>
        </p:spPr>
        <p:txBody>
          <a:bodyPr>
            <a:normAutofit fontScale="85000" lnSpcReduction="20000"/>
          </a:bodyPr>
          <a:lstStyle/>
          <a:p>
            <a:r>
              <a:rPr lang="en-CA" dirty="0"/>
              <a:t>It may seem that PRISM creates a decision list (because instances covered by a completed rule are removed from instance set)</a:t>
            </a:r>
          </a:p>
          <a:p>
            <a:pPr lvl="1"/>
            <a:r>
              <a:rPr lang="en-CA" dirty="0"/>
              <a:t>Thus subsequent rules are designed for instances not covered previously</a:t>
            </a:r>
          </a:p>
          <a:p>
            <a:r>
              <a:rPr lang="en-CA" dirty="0"/>
              <a:t>However, we do not have to check the rules in turn (PRISM does not produce a decision list). Why not? Because all rules in the “list” predict the same class</a:t>
            </a:r>
          </a:p>
          <a:p>
            <a:r>
              <a:rPr lang="en-CA" dirty="0"/>
              <a:t>Also, the outer ‘For’ loop (For each class C) can be executed in any order</a:t>
            </a:r>
          </a:p>
          <a:p>
            <a:r>
              <a:rPr lang="en-CA" dirty="0"/>
              <a:t>We call methods such as PRISM “</a:t>
            </a:r>
            <a:r>
              <a:rPr lang="en-CA" b="1" dirty="0"/>
              <a:t>separate and conquer</a:t>
            </a:r>
            <a:r>
              <a:rPr lang="en-CA" dirty="0"/>
              <a:t>” because we separate out the instances covered by our rule as we proceed. </a:t>
            </a:r>
          </a:p>
          <a:p>
            <a:r>
              <a:rPr lang="en-CA" dirty="0"/>
              <a:t>This contrasts with the “</a:t>
            </a:r>
            <a:r>
              <a:rPr lang="en-CA" b="1" dirty="0"/>
              <a:t>divide and conquer approach</a:t>
            </a:r>
            <a:r>
              <a:rPr lang="en-CA" dirty="0"/>
              <a:t>” of Decision trees, which divides the instances by splitting on some condition at each node</a:t>
            </a:r>
          </a:p>
        </p:txBody>
      </p:sp>
      <p:pic>
        <p:nvPicPr>
          <p:cNvPr id="5" name="Picture 4"/>
          <p:cNvPicPr>
            <a:picLocks noChangeAspect="1"/>
          </p:cNvPicPr>
          <p:nvPr/>
        </p:nvPicPr>
        <p:blipFill>
          <a:blip r:embed="rId2"/>
          <a:stretch>
            <a:fillRect/>
          </a:stretch>
        </p:blipFill>
        <p:spPr>
          <a:xfrm>
            <a:off x="2245735" y="4306827"/>
            <a:ext cx="9932410" cy="2537318"/>
          </a:xfrm>
          <a:prstGeom prst="rect">
            <a:avLst/>
          </a:prstGeom>
        </p:spPr>
      </p:pic>
      <p:pic>
        <p:nvPicPr>
          <p:cNvPr id="1026" name="Picture 2" descr="Image result for gold nugg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35" y="5031484"/>
            <a:ext cx="2424547" cy="1364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0835" y="4627418"/>
            <a:ext cx="1413165" cy="369332"/>
          </a:xfrm>
          <a:prstGeom prst="rect">
            <a:avLst/>
          </a:prstGeom>
          <a:noFill/>
        </p:spPr>
        <p:txBody>
          <a:bodyPr wrap="square" rtlCol="0">
            <a:spAutoFit/>
          </a:bodyPr>
          <a:lstStyle/>
          <a:p>
            <a:r>
              <a:rPr lang="en-CA" dirty="0"/>
              <a:t>nuggets</a:t>
            </a:r>
          </a:p>
        </p:txBody>
      </p:sp>
    </p:spTree>
    <p:extLst>
      <p:ext uri="{BB962C8B-B14F-4D97-AF65-F5344CB8AC3E}">
        <p14:creationId xmlns:p14="http://schemas.microsoft.com/office/powerpoint/2010/main" val="18398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Mining Association Rules </a:t>
            </a:r>
          </a:p>
        </p:txBody>
      </p:sp>
      <p:sp>
        <p:nvSpPr>
          <p:cNvPr id="3" name="Content Placeholder 2"/>
          <p:cNvSpPr>
            <a:spLocks noGrp="1"/>
          </p:cNvSpPr>
          <p:nvPr>
            <p:ph idx="1"/>
          </p:nvPr>
        </p:nvSpPr>
        <p:spPr>
          <a:xfrm>
            <a:off x="838200" y="1488740"/>
            <a:ext cx="6864927" cy="4727575"/>
          </a:xfrm>
        </p:spPr>
        <p:txBody>
          <a:bodyPr>
            <a:normAutofit/>
          </a:bodyPr>
          <a:lstStyle/>
          <a:p>
            <a:r>
              <a:rPr lang="en-CA" dirty="0"/>
              <a:t>You could use PRISM to find association rules, by replacing the class with some other attribute (or combination of attributes)</a:t>
            </a:r>
          </a:p>
          <a:p>
            <a:r>
              <a:rPr lang="en-CA" dirty="0"/>
              <a:t>However, this would generate a massive number of rules, which would then need to be pruned down (computationally infeasible)</a:t>
            </a:r>
          </a:p>
          <a:p>
            <a:r>
              <a:rPr lang="en-CA" dirty="0"/>
              <a:t>Instead we will capitalize on the fact we are interested only in association rules with high coverage/accuracy, or </a:t>
            </a:r>
            <a:r>
              <a:rPr lang="en-CA" b="1" u="sng" dirty="0"/>
              <a:t>frequent item sets </a:t>
            </a:r>
          </a:p>
          <a:p>
            <a:r>
              <a:rPr lang="en-CA" dirty="0"/>
              <a:t>An attribute-value pair is an item</a:t>
            </a:r>
          </a:p>
        </p:txBody>
      </p:sp>
      <p:pic>
        <p:nvPicPr>
          <p:cNvPr id="4" name="Picture 4" descr="Image result for supermarket bas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832" y="2739159"/>
            <a:ext cx="3572986" cy="201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9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42"/>
            <a:ext cx="11491415" cy="524203"/>
          </a:xfrm>
        </p:spPr>
        <p:txBody>
          <a:bodyPr>
            <a:normAutofit fontScale="90000"/>
          </a:bodyPr>
          <a:lstStyle/>
          <a:p>
            <a:r>
              <a:rPr lang="en-CA" b="1" u="sng" dirty="0"/>
              <a:t>Item Sets </a:t>
            </a:r>
            <a:r>
              <a:rPr lang="en-CA" dirty="0"/>
              <a:t>from weather data with coverage &gt;= 2</a:t>
            </a:r>
          </a:p>
        </p:txBody>
      </p:sp>
      <p:graphicFrame>
        <p:nvGraphicFramePr>
          <p:cNvPr id="4" name="Content Placeholder 3"/>
          <p:cNvGraphicFramePr>
            <a:graphicFrameLocks noGrp="1"/>
          </p:cNvGraphicFramePr>
          <p:nvPr>
            <p:ph idx="1"/>
          </p:nvPr>
        </p:nvGraphicFramePr>
        <p:xfrm>
          <a:off x="71437" y="538734"/>
          <a:ext cx="12049124" cy="6296842"/>
        </p:xfrm>
        <a:graphic>
          <a:graphicData uri="http://schemas.openxmlformats.org/drawingml/2006/table">
            <a:tbl>
              <a:tblPr firstRow="1" firstCol="1" bandRow="1">
                <a:tableStyleId>{5C22544A-7EE6-4342-B048-85BDC9FD1C3A}</a:tableStyleId>
              </a:tblPr>
              <a:tblGrid>
                <a:gridCol w="285018">
                  <a:extLst>
                    <a:ext uri="{9D8B030D-6E8A-4147-A177-3AD203B41FA5}">
                      <a16:colId xmlns:a16="http://schemas.microsoft.com/office/drawing/2014/main" val="2246623368"/>
                    </a:ext>
                  </a:extLst>
                </a:gridCol>
                <a:gridCol w="1495683">
                  <a:extLst>
                    <a:ext uri="{9D8B030D-6E8A-4147-A177-3AD203B41FA5}">
                      <a16:colId xmlns:a16="http://schemas.microsoft.com/office/drawing/2014/main" val="2063950202"/>
                    </a:ext>
                  </a:extLst>
                </a:gridCol>
                <a:gridCol w="156202">
                  <a:extLst>
                    <a:ext uri="{9D8B030D-6E8A-4147-A177-3AD203B41FA5}">
                      <a16:colId xmlns:a16="http://schemas.microsoft.com/office/drawing/2014/main" val="2462651971"/>
                    </a:ext>
                  </a:extLst>
                </a:gridCol>
                <a:gridCol w="2669159">
                  <a:extLst>
                    <a:ext uri="{9D8B030D-6E8A-4147-A177-3AD203B41FA5}">
                      <a16:colId xmlns:a16="http://schemas.microsoft.com/office/drawing/2014/main" val="3341182111"/>
                    </a:ext>
                  </a:extLst>
                </a:gridCol>
                <a:gridCol w="145821">
                  <a:extLst>
                    <a:ext uri="{9D8B030D-6E8A-4147-A177-3AD203B41FA5}">
                      <a16:colId xmlns:a16="http://schemas.microsoft.com/office/drawing/2014/main" val="2575436525"/>
                    </a:ext>
                  </a:extLst>
                </a:gridCol>
                <a:gridCol w="3888565">
                  <a:extLst>
                    <a:ext uri="{9D8B030D-6E8A-4147-A177-3AD203B41FA5}">
                      <a16:colId xmlns:a16="http://schemas.microsoft.com/office/drawing/2014/main" val="2193542787"/>
                    </a:ext>
                  </a:extLst>
                </a:gridCol>
                <a:gridCol w="168205">
                  <a:extLst>
                    <a:ext uri="{9D8B030D-6E8A-4147-A177-3AD203B41FA5}">
                      <a16:colId xmlns:a16="http://schemas.microsoft.com/office/drawing/2014/main" val="307503917"/>
                    </a:ext>
                  </a:extLst>
                </a:gridCol>
                <a:gridCol w="3079216">
                  <a:extLst>
                    <a:ext uri="{9D8B030D-6E8A-4147-A177-3AD203B41FA5}">
                      <a16:colId xmlns:a16="http://schemas.microsoft.com/office/drawing/2014/main" val="4053871854"/>
                    </a:ext>
                  </a:extLst>
                </a:gridCol>
                <a:gridCol w="161255">
                  <a:extLst>
                    <a:ext uri="{9D8B030D-6E8A-4147-A177-3AD203B41FA5}">
                      <a16:colId xmlns:a16="http://schemas.microsoft.com/office/drawing/2014/main" val="1145731155"/>
                    </a:ext>
                  </a:extLst>
                </a:gridCol>
              </a:tblGrid>
              <a:tr h="206965">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One-Item Sets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Two-Item Sets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Three-Item Sets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Four-Item Sets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807189100"/>
                  </a:ext>
                </a:extLst>
              </a:tr>
              <a:tr h="407254">
                <a:tc>
                  <a:txBody>
                    <a:bodyPr/>
                    <a:lstStyle/>
                    <a:p>
                      <a:pPr>
                        <a:lnSpc>
                          <a:spcPct val="107000"/>
                        </a:lnSpc>
                        <a:spcAft>
                          <a:spcPts val="0"/>
                        </a:spcAft>
                      </a:pPr>
                      <a:r>
                        <a:rPr lang="en-CA" sz="1300">
                          <a:effectLst/>
                        </a:rPr>
                        <a:t>1</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5</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temperature=mild</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temperature=hot humidity=high</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Outlook=sunny temperature=hot humidity=high play=no</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2</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1594444057"/>
                  </a:ext>
                </a:extLst>
              </a:tr>
              <a:tr h="407254">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temperature=hot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temperature=hot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humidity=high windy=false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2</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544597170"/>
                  </a:ext>
                </a:extLst>
              </a:tr>
              <a:tr h="407254">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Outlook=rainy</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5</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humidity=normal</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humidity=normal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temperature=hot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762338746"/>
                  </a:ext>
                </a:extLst>
              </a:tr>
              <a:tr h="407254">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Temperature=cool</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humidity=high</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humidity=high windy=false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Outlook=rainy temperature=mild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98247810"/>
                  </a:ext>
                </a:extLst>
              </a:tr>
              <a:tr h="407254">
                <a:tc>
                  <a:txBody>
                    <a:bodyPr/>
                    <a:lstStyle/>
                    <a:p>
                      <a:pPr>
                        <a:lnSpc>
                          <a:spcPct val="107000"/>
                        </a:lnSpc>
                        <a:spcAft>
                          <a:spcPts val="0"/>
                        </a:spcAft>
                      </a:pPr>
                      <a:r>
                        <a:rPr lang="en-CA" sz="1300">
                          <a:effectLst/>
                        </a:rPr>
                        <a:t>5</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Temperature=mild</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6</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windy=true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humidity=high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Outlook=rainy humidity=normal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1528583612"/>
                  </a:ext>
                </a:extLst>
              </a:tr>
              <a:tr h="407254">
                <a:tc>
                  <a:txBody>
                    <a:bodyPr/>
                    <a:lstStyle/>
                    <a:p>
                      <a:pPr>
                        <a:lnSpc>
                          <a:spcPct val="107000"/>
                        </a:lnSpc>
                        <a:spcAft>
                          <a:spcPts val="0"/>
                        </a:spcAft>
                      </a:pPr>
                      <a:r>
                        <a:rPr lang="en-CA" sz="1300">
                          <a:effectLst/>
                        </a:rPr>
                        <a:t>6</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Temperature=hot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Outlook=sunny windy=false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windy=false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Temperature=cool humidity=normal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1967096646"/>
                  </a:ext>
                </a:extLst>
              </a:tr>
              <a:tr h="384778">
                <a:tc>
                  <a:txBody>
                    <a:bodyPr/>
                    <a:lstStyle/>
                    <a:p>
                      <a:pPr>
                        <a:lnSpc>
                          <a:spcPct val="107000"/>
                        </a:lnSpc>
                        <a:spcAft>
                          <a:spcPts val="0"/>
                        </a:spcAft>
                      </a:pPr>
                      <a:r>
                        <a:rPr lang="en-CA" sz="1300">
                          <a:effectLst/>
                        </a:rPr>
                        <a:t>7</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Humidity=normal</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7</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temperature=hot windy=false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39386137"/>
                  </a:ext>
                </a:extLst>
              </a:tr>
              <a:tr h="314776">
                <a:tc>
                  <a:txBody>
                    <a:bodyPr/>
                    <a:lstStyle/>
                    <a:p>
                      <a:pPr>
                        <a:lnSpc>
                          <a:spcPct val="107000"/>
                        </a:lnSpc>
                        <a:spcAft>
                          <a:spcPts val="0"/>
                        </a:spcAft>
                      </a:pPr>
                      <a:r>
                        <a:rPr lang="en-CA" sz="1300">
                          <a:effectLst/>
                        </a:rPr>
                        <a:t>8</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Humidity=high</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7</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Outlook=sunny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temperature=hot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060575180"/>
                  </a:ext>
                </a:extLst>
              </a:tr>
              <a:tr h="314776">
                <a:tc>
                  <a:txBody>
                    <a:bodyPr/>
                    <a:lstStyle/>
                    <a:p>
                      <a:pPr>
                        <a:lnSpc>
                          <a:spcPct val="107000"/>
                        </a:lnSpc>
                        <a:spcAft>
                          <a:spcPts val="0"/>
                        </a:spcAft>
                      </a:pPr>
                      <a:r>
                        <a:rPr lang="en-CA" sz="1300">
                          <a:effectLst/>
                        </a:rPr>
                        <a:t>9</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Windy=true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6</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temperature=hot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humidity=normal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3005178055"/>
                  </a:ext>
                </a:extLst>
              </a:tr>
              <a:tr h="314776">
                <a:tc>
                  <a:txBody>
                    <a:bodyPr/>
                    <a:lstStyle/>
                    <a:p>
                      <a:pPr>
                        <a:lnSpc>
                          <a:spcPct val="107000"/>
                        </a:lnSpc>
                        <a:spcAft>
                          <a:spcPts val="0"/>
                        </a:spcAft>
                      </a:pPr>
                      <a:r>
                        <a:rPr lang="en-CA" sz="1300">
                          <a:effectLst/>
                        </a:rPr>
                        <a:t>10</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Windy=false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8</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humidity=normal</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humidity=high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932429191"/>
                  </a:ext>
                </a:extLst>
              </a:tr>
              <a:tr h="314776">
                <a:tc>
                  <a:txBody>
                    <a:bodyPr/>
                    <a:lstStyle/>
                    <a:p>
                      <a:pPr>
                        <a:lnSpc>
                          <a:spcPct val="107000"/>
                        </a:lnSpc>
                        <a:spcAft>
                          <a:spcPts val="0"/>
                        </a:spcAft>
                      </a:pPr>
                      <a:r>
                        <a:rPr lang="en-CA" sz="1300">
                          <a:effectLst/>
                        </a:rPr>
                        <a:t>11</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9</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humidity=high</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windy=true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1705470051"/>
                  </a:ext>
                </a:extLst>
              </a:tr>
              <a:tr h="206965">
                <a:tc>
                  <a:txBody>
                    <a:bodyPr/>
                    <a:lstStyle/>
                    <a:p>
                      <a:pPr>
                        <a:lnSpc>
                          <a:spcPct val="107000"/>
                        </a:lnSpc>
                        <a:spcAft>
                          <a:spcPts val="0"/>
                        </a:spcAft>
                      </a:pPr>
                      <a:r>
                        <a:rPr lang="en-CA" sz="1300">
                          <a:effectLst/>
                        </a:rPr>
                        <a:t>12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5</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windy=true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663557068"/>
                  </a:ext>
                </a:extLst>
              </a:tr>
              <a:tr h="314776">
                <a:tc>
                  <a:txBody>
                    <a:bodyPr/>
                    <a:lstStyle/>
                    <a:p>
                      <a:pPr>
                        <a:lnSpc>
                          <a:spcPct val="107000"/>
                        </a:lnSpc>
                        <a:spcAft>
                          <a:spcPts val="0"/>
                        </a:spcAft>
                      </a:pPr>
                      <a:r>
                        <a:rPr lang="en-CA" sz="1300">
                          <a:effectLst/>
                        </a:rPr>
                        <a:t>13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Outlook=overcast windy=false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Outlook=rainy temperature=cool humidity=normal</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4185525449"/>
                  </a:ext>
                </a:extLst>
              </a:tr>
              <a:tr h="206965">
                <a:tc>
                  <a:txBody>
                    <a:bodyPr/>
                    <a:lstStyle/>
                    <a:p>
                      <a:pPr>
                        <a:lnSpc>
                          <a:spcPct val="107000"/>
                        </a:lnSpc>
                        <a:spcAft>
                          <a:spcPts val="0"/>
                        </a:spcAft>
                      </a:pPr>
                      <a:r>
                        <a:rPr lang="en-CA" sz="1300">
                          <a:effectLst/>
                        </a:rPr>
                        <a: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714278465"/>
                  </a:ext>
                </a:extLst>
              </a:tr>
              <a:tr h="206965">
                <a:tc>
                  <a:txBody>
                    <a:bodyPr/>
                    <a:lstStyle/>
                    <a:p>
                      <a:pPr>
                        <a:lnSpc>
                          <a:spcPct val="107000"/>
                        </a:lnSpc>
                        <a:spcAft>
                          <a:spcPts val="0"/>
                        </a:spcAft>
                      </a:pPr>
                      <a:r>
                        <a:rPr lang="en-CA" sz="1300">
                          <a:effectLst/>
                        </a:rPr>
                        <a:t>38</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Humidity=normal windy=false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Humidity=normal windy=false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4</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291519908"/>
                  </a:ext>
                </a:extLst>
              </a:tr>
              <a:tr h="206965">
                <a:tc>
                  <a:txBody>
                    <a:bodyPr/>
                    <a:lstStyle/>
                    <a:p>
                      <a:pPr>
                        <a:lnSpc>
                          <a:spcPct val="107000"/>
                        </a:lnSpc>
                        <a:spcAft>
                          <a:spcPts val="0"/>
                        </a:spcAft>
                      </a:pPr>
                      <a:r>
                        <a:rPr lang="en-CA" sz="1300">
                          <a:effectLst/>
                        </a:rPr>
                        <a:t>39</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Humidity=normal play=yes</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6</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Humidity=high windy=false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3470475578"/>
                  </a:ext>
                </a:extLst>
              </a:tr>
              <a:tr h="206965">
                <a:tc>
                  <a:txBody>
                    <a:bodyPr/>
                    <a:lstStyle/>
                    <a:p>
                      <a:pPr>
                        <a:lnSpc>
                          <a:spcPct val="107000"/>
                        </a:lnSpc>
                        <a:spcAft>
                          <a:spcPts val="0"/>
                        </a:spcAft>
                      </a:pPr>
                      <a:r>
                        <a:rPr lang="en-CA" sz="1300">
                          <a:effectLst/>
                        </a:rPr>
                        <a:t>40</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Humidity=high windy=true</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3</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436023195"/>
                  </a:ext>
                </a:extLst>
              </a:tr>
              <a:tr h="206965">
                <a:tc>
                  <a:txBody>
                    <a:bodyPr/>
                    <a:lstStyle/>
                    <a:p>
                      <a:pPr>
                        <a:lnSpc>
                          <a:spcPct val="107000"/>
                        </a:lnSpc>
                        <a:spcAft>
                          <a:spcPts val="0"/>
                        </a:spcAft>
                      </a:pPr>
                      <a:r>
                        <a:rPr lang="en-CA" sz="1300">
                          <a:effectLst/>
                        </a:rPr>
                        <a: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2152716484"/>
                  </a:ext>
                </a:extLst>
              </a:tr>
              <a:tr h="206965">
                <a:tc>
                  <a:txBody>
                    <a:bodyPr/>
                    <a:lstStyle/>
                    <a:p>
                      <a:pPr>
                        <a:lnSpc>
                          <a:spcPct val="107000"/>
                        </a:lnSpc>
                        <a:spcAft>
                          <a:spcPts val="0"/>
                        </a:spcAft>
                      </a:pPr>
                      <a:r>
                        <a:rPr lang="en-CA" sz="1300">
                          <a:effectLst/>
                        </a:rPr>
                        <a:t>47</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Windy=false play=no</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2</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a:effectLst/>
                        </a:rPr>
                        <a:t> </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tc>
                  <a:txBody>
                    <a:bodyPr/>
                    <a:lstStyle/>
                    <a:p>
                      <a:pPr>
                        <a:lnSpc>
                          <a:spcPct val="107000"/>
                        </a:lnSpc>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533" marR="3533" marT="3533" marB="3533" anchor="ctr"/>
                </a:tc>
                <a:extLst>
                  <a:ext uri="{0D108BD9-81ED-4DB2-BD59-A6C34878D82A}">
                    <a16:rowId xmlns:a16="http://schemas.microsoft.com/office/drawing/2014/main" val="4252505662"/>
                  </a:ext>
                </a:extLst>
              </a:tr>
            </a:tbl>
          </a:graphicData>
        </a:graphic>
      </p:graphicFrame>
      <p:sp>
        <p:nvSpPr>
          <p:cNvPr id="5" name="Rectangle 1"/>
          <p:cNvSpPr>
            <a:spLocks noChangeArrowheads="1"/>
          </p:cNvSpPr>
          <p:nvPr/>
        </p:nvSpPr>
        <p:spPr bwMode="auto">
          <a:xfrm>
            <a:off x="140652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9" name="TextBox 8"/>
          <p:cNvSpPr txBox="1"/>
          <p:nvPr/>
        </p:nvSpPr>
        <p:spPr>
          <a:xfrm>
            <a:off x="9116704" y="3780430"/>
            <a:ext cx="2879678" cy="3139321"/>
          </a:xfrm>
          <a:prstGeom prst="rect">
            <a:avLst/>
          </a:prstGeom>
          <a:noFill/>
        </p:spPr>
        <p:txBody>
          <a:bodyPr wrap="square" rtlCol="0">
            <a:spAutoFit/>
          </a:bodyPr>
          <a:lstStyle/>
          <a:p>
            <a:r>
              <a:rPr lang="en-CA" b="1" dirty="0">
                <a:solidFill>
                  <a:srgbClr val="FF0000"/>
                </a:solidFill>
              </a:rPr>
              <a:t>Assume we seek association rules with min. coverage = 2</a:t>
            </a:r>
          </a:p>
          <a:p>
            <a:endParaRPr lang="en-CA" b="1" dirty="0">
              <a:solidFill>
                <a:srgbClr val="FF0000"/>
              </a:solidFill>
            </a:endParaRPr>
          </a:p>
          <a:p>
            <a:pPr marL="285750" indent="-285750">
              <a:buFont typeface="Symbol" panose="05050102010706020507" pitchFamily="18" charset="2"/>
              <a:buChar char="Þ"/>
            </a:pPr>
            <a:r>
              <a:rPr lang="en-CA" b="1" dirty="0">
                <a:solidFill>
                  <a:srgbClr val="FF0000"/>
                </a:solidFill>
              </a:rPr>
              <a:t>Discard any item sets that apply to &lt;2 instances</a:t>
            </a:r>
          </a:p>
          <a:p>
            <a:pPr marL="285750" indent="-285750">
              <a:buFont typeface="Symbol" panose="05050102010706020507" pitchFamily="18" charset="2"/>
              <a:buChar char="Þ"/>
            </a:pPr>
            <a:endParaRPr lang="en-CA" b="1" dirty="0">
              <a:solidFill>
                <a:srgbClr val="FF0000"/>
              </a:solidFill>
            </a:endParaRPr>
          </a:p>
          <a:p>
            <a:r>
              <a:rPr lang="en-CA" b="1" dirty="0">
                <a:solidFill>
                  <a:srgbClr val="FF0000"/>
                </a:solidFill>
              </a:rPr>
              <a:t>This leaves 47 two-item sets, 39 three-item sets, and 6 four-item sets</a:t>
            </a:r>
          </a:p>
          <a:p>
            <a:endParaRPr lang="en-CA" b="1" dirty="0">
              <a:solidFill>
                <a:srgbClr val="FF0000"/>
              </a:solidFill>
            </a:endParaRPr>
          </a:p>
        </p:txBody>
      </p:sp>
    </p:spTree>
    <p:extLst>
      <p:ext uri="{BB962C8B-B14F-4D97-AF65-F5344CB8AC3E}">
        <p14:creationId xmlns:p14="http://schemas.microsoft.com/office/powerpoint/2010/main" val="455792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6657109" cy="1325563"/>
          </a:xfrm>
        </p:spPr>
        <p:txBody>
          <a:bodyPr/>
          <a:lstStyle/>
          <a:p>
            <a:r>
              <a:rPr lang="en-CA" dirty="0"/>
              <a:t>Association Rules and  Accuracy</a:t>
            </a:r>
          </a:p>
        </p:txBody>
      </p:sp>
      <p:sp>
        <p:nvSpPr>
          <p:cNvPr id="3" name="Content Placeholder 2"/>
          <p:cNvSpPr>
            <a:spLocks noGrp="1"/>
          </p:cNvSpPr>
          <p:nvPr>
            <p:ph idx="1"/>
          </p:nvPr>
        </p:nvSpPr>
        <p:spPr>
          <a:xfrm>
            <a:off x="354842" y="1825625"/>
            <a:ext cx="7014949" cy="4351338"/>
          </a:xfrm>
        </p:spPr>
        <p:txBody>
          <a:bodyPr/>
          <a:lstStyle/>
          <a:p>
            <a:r>
              <a:rPr lang="en-CA" dirty="0"/>
              <a:t>Once the items sets with &gt;= minimum coverage have been generated, next step is to convert them into rules with &gt;= minimum accuracy</a:t>
            </a:r>
          </a:p>
          <a:p>
            <a:r>
              <a:rPr lang="en-CA" dirty="0"/>
              <a:t>Some items sets will produce more than one rule, others will produce none.</a:t>
            </a:r>
          </a:p>
          <a:p>
            <a:r>
              <a:rPr lang="en-CA" dirty="0"/>
              <a:t>Example: a 3-item set: humidity=normal, windy=false, play=yes</a:t>
            </a:r>
          </a:p>
          <a:p>
            <a:pPr lvl="1"/>
            <a:r>
              <a:rPr lang="en-CA" dirty="0"/>
              <a:t>Leads to 7 </a:t>
            </a:r>
            <a:r>
              <a:rPr lang="en-CA"/>
              <a:t>potential rules</a:t>
            </a:r>
            <a:endParaRPr lang="en-CA" dirty="0"/>
          </a:p>
        </p:txBody>
      </p:sp>
      <p:pic>
        <p:nvPicPr>
          <p:cNvPr id="4" name="Picture 3"/>
          <p:cNvPicPr>
            <a:picLocks noChangeAspect="1"/>
          </p:cNvPicPr>
          <p:nvPr/>
        </p:nvPicPr>
        <p:blipFill>
          <a:blip r:embed="rId2"/>
          <a:stretch>
            <a:fillRect/>
          </a:stretch>
        </p:blipFill>
        <p:spPr>
          <a:xfrm>
            <a:off x="7369791" y="1989398"/>
            <a:ext cx="4657725" cy="3743325"/>
          </a:xfrm>
          <a:prstGeom prst="rect">
            <a:avLst/>
          </a:prstGeom>
        </p:spPr>
      </p:pic>
      <p:sp>
        <p:nvSpPr>
          <p:cNvPr id="5" name="TextBox 4"/>
          <p:cNvSpPr txBox="1"/>
          <p:nvPr/>
        </p:nvSpPr>
        <p:spPr>
          <a:xfrm>
            <a:off x="8150104" y="286905"/>
            <a:ext cx="3962400" cy="1077218"/>
          </a:xfrm>
          <a:prstGeom prst="rect">
            <a:avLst/>
          </a:prstGeom>
          <a:noFill/>
        </p:spPr>
        <p:txBody>
          <a:bodyPr wrap="square" rtlCol="0">
            <a:spAutoFit/>
          </a:bodyPr>
          <a:lstStyle/>
          <a:p>
            <a:r>
              <a:rPr lang="en-CA" sz="1600" b="1" u="sng" dirty="0"/>
              <a:t>Accuracy</a:t>
            </a:r>
            <a:r>
              <a:rPr lang="en-CA" sz="1600" dirty="0"/>
              <a:t> of the association rule: Number of instances for which all three conditions are true (coverage) divided by number of instances for which antecedent only is true</a:t>
            </a:r>
          </a:p>
        </p:txBody>
      </p:sp>
      <p:cxnSp>
        <p:nvCxnSpPr>
          <p:cNvPr id="9" name="Straight Arrow Connector 8"/>
          <p:cNvCxnSpPr/>
          <p:nvPr/>
        </p:nvCxnSpPr>
        <p:spPr>
          <a:xfrm>
            <a:off x="10280073" y="1350810"/>
            <a:ext cx="1429706" cy="63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98173" y="5896496"/>
            <a:ext cx="3493827" cy="830997"/>
          </a:xfrm>
          <a:prstGeom prst="rect">
            <a:avLst/>
          </a:prstGeom>
          <a:noFill/>
        </p:spPr>
        <p:txBody>
          <a:bodyPr wrap="square" rtlCol="0">
            <a:spAutoFit/>
          </a:bodyPr>
          <a:lstStyle/>
          <a:p>
            <a:r>
              <a:rPr lang="en-CA" sz="1600" dirty="0"/>
              <a:t>Interpreted as fraction, these numbers represent the proportion of instances on which the rule is correct (accuracy)</a:t>
            </a:r>
          </a:p>
        </p:txBody>
      </p:sp>
      <p:cxnSp>
        <p:nvCxnSpPr>
          <p:cNvPr id="12" name="Straight Arrow Connector 11"/>
          <p:cNvCxnSpPr/>
          <p:nvPr/>
        </p:nvCxnSpPr>
        <p:spPr>
          <a:xfrm flipV="1">
            <a:off x="11002370" y="5732723"/>
            <a:ext cx="707409" cy="16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24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p:bldP spid="10" grpId="0" uiExpan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3" y="136477"/>
            <a:ext cx="11859905" cy="1255595"/>
          </a:xfrm>
        </p:spPr>
        <p:txBody>
          <a:bodyPr>
            <a:normAutofit fontScale="90000"/>
          </a:bodyPr>
          <a:lstStyle/>
          <a:p>
            <a:r>
              <a:rPr lang="en-CA" dirty="0"/>
              <a:t>Final rule set for weather data with minimum coverage 2 and minimum accuracy 100% </a:t>
            </a:r>
          </a:p>
        </p:txBody>
      </p:sp>
      <p:sp>
        <p:nvSpPr>
          <p:cNvPr id="5" name="Rectangle 1"/>
          <p:cNvSpPr>
            <a:spLocks noChangeArrowheads="1"/>
          </p:cNvSpPr>
          <p:nvPr/>
        </p:nvSpPr>
        <p:spPr bwMode="auto">
          <a:xfrm>
            <a:off x="4090988" y="1146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6" name="Picture 5"/>
          <p:cNvPicPr>
            <a:picLocks noChangeAspect="1"/>
          </p:cNvPicPr>
          <p:nvPr/>
        </p:nvPicPr>
        <p:blipFill>
          <a:blip r:embed="rId2"/>
          <a:stretch>
            <a:fillRect/>
          </a:stretch>
        </p:blipFill>
        <p:spPr>
          <a:xfrm>
            <a:off x="4379044" y="1603375"/>
            <a:ext cx="7655761" cy="4172571"/>
          </a:xfrm>
          <a:prstGeom prst="rect">
            <a:avLst/>
          </a:prstGeom>
        </p:spPr>
      </p:pic>
      <p:sp>
        <p:nvSpPr>
          <p:cNvPr id="7" name="TextBox 6"/>
          <p:cNvSpPr txBox="1"/>
          <p:nvPr/>
        </p:nvSpPr>
        <p:spPr>
          <a:xfrm>
            <a:off x="5688059" y="5775946"/>
            <a:ext cx="1801505" cy="369332"/>
          </a:xfrm>
          <a:prstGeom prst="rect">
            <a:avLst/>
          </a:prstGeom>
          <a:noFill/>
        </p:spPr>
        <p:txBody>
          <a:bodyPr wrap="square" rtlCol="0">
            <a:spAutoFit/>
          </a:bodyPr>
          <a:lstStyle/>
          <a:p>
            <a:r>
              <a:rPr lang="en-CA" dirty="0"/>
              <a:t>… 58 total rules</a:t>
            </a:r>
          </a:p>
        </p:txBody>
      </p:sp>
      <p:sp>
        <p:nvSpPr>
          <p:cNvPr id="8" name="Content Placeholder 2"/>
          <p:cNvSpPr>
            <a:spLocks noGrp="1"/>
          </p:cNvSpPr>
          <p:nvPr>
            <p:ph idx="1"/>
          </p:nvPr>
        </p:nvSpPr>
        <p:spPr>
          <a:xfrm>
            <a:off x="224051" y="1609274"/>
            <a:ext cx="4115937" cy="5037186"/>
          </a:xfrm>
        </p:spPr>
        <p:txBody>
          <a:bodyPr/>
          <a:lstStyle/>
          <a:p>
            <a:r>
              <a:rPr lang="en-CA" dirty="0"/>
              <a:t>58 total rules</a:t>
            </a:r>
          </a:p>
          <a:p>
            <a:r>
              <a:rPr lang="en-CA" dirty="0"/>
              <a:t>3 with coverage 4, 5 with coverage 3, 50 with coverage 2</a:t>
            </a:r>
          </a:p>
          <a:p>
            <a:r>
              <a:rPr lang="en-CA" dirty="0"/>
              <a:t>Only 7 have two conditions in the consequent, and none has more than 2</a:t>
            </a:r>
          </a:p>
        </p:txBody>
      </p:sp>
    </p:spTree>
    <p:extLst>
      <p:ext uri="{BB962C8B-B14F-4D97-AF65-F5344CB8AC3E}">
        <p14:creationId xmlns:p14="http://schemas.microsoft.com/office/powerpoint/2010/main" val="24974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Generating Rules Efficiently</a:t>
            </a:r>
          </a:p>
        </p:txBody>
      </p:sp>
      <p:sp>
        <p:nvSpPr>
          <p:cNvPr id="3" name="Content Placeholder 2"/>
          <p:cNvSpPr>
            <a:spLocks noGrp="1"/>
          </p:cNvSpPr>
          <p:nvPr>
            <p:ph idx="1"/>
          </p:nvPr>
        </p:nvSpPr>
        <p:spPr/>
        <p:txBody>
          <a:bodyPr/>
          <a:lstStyle/>
          <a:p>
            <a:r>
              <a:rPr lang="en-CA" dirty="0"/>
              <a:t>We will now consider a detailed algorithm for producing association rules with pre-specified minimum coverage and accuracy</a:t>
            </a:r>
          </a:p>
          <a:p>
            <a:r>
              <a:rPr lang="en-CA" dirty="0"/>
              <a:t>The </a:t>
            </a:r>
            <a:r>
              <a:rPr lang="en-CA" dirty="0" err="1"/>
              <a:t>Apriori</a:t>
            </a:r>
            <a:r>
              <a:rPr lang="en-CA" dirty="0"/>
              <a:t> algorithm</a:t>
            </a:r>
          </a:p>
          <a:p>
            <a:r>
              <a:rPr lang="en-CA" dirty="0"/>
              <a:t>Two stages:</a:t>
            </a:r>
          </a:p>
          <a:p>
            <a:pPr lvl="1"/>
            <a:r>
              <a:rPr lang="en-CA" dirty="0"/>
              <a:t>1) generate item sets with minimum coverage</a:t>
            </a:r>
          </a:p>
          <a:p>
            <a:pPr lvl="1"/>
            <a:r>
              <a:rPr lang="en-CA" dirty="0"/>
              <a:t>2) for each item set, determine rules with specified minimum accuracy</a:t>
            </a:r>
          </a:p>
          <a:p>
            <a:endParaRPr lang="en-CA" dirty="0"/>
          </a:p>
        </p:txBody>
      </p:sp>
    </p:spTree>
    <p:extLst>
      <p:ext uri="{BB962C8B-B14F-4D97-AF65-F5344CB8AC3E}">
        <p14:creationId xmlns:p14="http://schemas.microsoft.com/office/powerpoint/2010/main" val="84815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42463" y="75332"/>
          <a:ext cx="8382000" cy="6691743"/>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1180347904"/>
                    </a:ext>
                  </a:extLst>
                </a:gridCol>
                <a:gridCol w="1676400">
                  <a:extLst>
                    <a:ext uri="{9D8B030D-6E8A-4147-A177-3AD203B41FA5}">
                      <a16:colId xmlns:a16="http://schemas.microsoft.com/office/drawing/2014/main" val="3401346355"/>
                    </a:ext>
                  </a:extLst>
                </a:gridCol>
                <a:gridCol w="1676400">
                  <a:extLst>
                    <a:ext uri="{9D8B030D-6E8A-4147-A177-3AD203B41FA5}">
                      <a16:colId xmlns:a16="http://schemas.microsoft.com/office/drawing/2014/main" val="955844556"/>
                    </a:ext>
                  </a:extLst>
                </a:gridCol>
                <a:gridCol w="1676400">
                  <a:extLst>
                    <a:ext uri="{9D8B030D-6E8A-4147-A177-3AD203B41FA5}">
                      <a16:colId xmlns:a16="http://schemas.microsoft.com/office/drawing/2014/main" val="1552948940"/>
                    </a:ext>
                  </a:extLst>
                </a:gridCol>
                <a:gridCol w="1676400">
                  <a:extLst>
                    <a:ext uri="{9D8B030D-6E8A-4147-A177-3AD203B41FA5}">
                      <a16:colId xmlns:a16="http://schemas.microsoft.com/office/drawing/2014/main" val="2882805437"/>
                    </a:ext>
                  </a:extLst>
                </a:gridCol>
              </a:tblGrid>
              <a:tr h="483236">
                <a:tc>
                  <a:txBody>
                    <a:bodyPr/>
                    <a:lstStyle/>
                    <a:p>
                      <a:pPr indent="-128270">
                        <a:lnSpc>
                          <a:spcPts val="1515"/>
                        </a:lnSpc>
                        <a:spcAft>
                          <a:spcPts val="0"/>
                        </a:spcAft>
                      </a:pPr>
                      <a:r>
                        <a:rPr lang="en-CA" sz="1800" b="1" dirty="0">
                          <a:solidFill>
                            <a:schemeClr val="tx1"/>
                          </a:solidFill>
                          <a:effectLst/>
                        </a:rPr>
                        <a:t>Age</a:t>
                      </a:r>
                      <a:endParaRPr lang="en-CA"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6343" marR="40209" marT="40209" marB="40209" anchor="ctr">
                    <a:solidFill>
                      <a:schemeClr val="bg2"/>
                    </a:solidFill>
                  </a:tcPr>
                </a:tc>
                <a:tc>
                  <a:txBody>
                    <a:bodyPr/>
                    <a:lstStyle/>
                    <a:p>
                      <a:pPr indent="-128270">
                        <a:lnSpc>
                          <a:spcPts val="1515"/>
                        </a:lnSpc>
                        <a:spcAft>
                          <a:spcPts val="0"/>
                        </a:spcAft>
                      </a:pPr>
                      <a:r>
                        <a:rPr lang="en-CA" sz="1800" b="1" dirty="0">
                          <a:solidFill>
                            <a:schemeClr val="tx1"/>
                          </a:solidFill>
                          <a:effectLst/>
                        </a:rPr>
                        <a:t>Spectacle Prescription</a:t>
                      </a:r>
                      <a:endParaRPr lang="en-CA"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6343" marR="40209" marT="40209" marB="40209" anchor="ctr">
                    <a:solidFill>
                      <a:schemeClr val="bg2"/>
                    </a:solidFill>
                  </a:tcPr>
                </a:tc>
                <a:tc>
                  <a:txBody>
                    <a:bodyPr/>
                    <a:lstStyle/>
                    <a:p>
                      <a:pPr indent="-128270">
                        <a:lnSpc>
                          <a:spcPts val="1515"/>
                        </a:lnSpc>
                        <a:spcAft>
                          <a:spcPts val="0"/>
                        </a:spcAft>
                      </a:pPr>
                      <a:r>
                        <a:rPr lang="en-CA" sz="1800" b="1">
                          <a:solidFill>
                            <a:schemeClr val="tx1"/>
                          </a:solidFill>
                          <a:effectLst/>
                        </a:rPr>
                        <a:t>Astigmatism</a:t>
                      </a:r>
                      <a:endParaRPr lang="en-CA"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6343" marR="40209" marT="40209" marB="40209" anchor="ctr">
                    <a:solidFill>
                      <a:schemeClr val="bg2"/>
                    </a:solidFill>
                  </a:tcPr>
                </a:tc>
                <a:tc>
                  <a:txBody>
                    <a:bodyPr/>
                    <a:lstStyle/>
                    <a:p>
                      <a:pPr indent="-128270">
                        <a:lnSpc>
                          <a:spcPts val="1515"/>
                        </a:lnSpc>
                        <a:spcAft>
                          <a:spcPts val="0"/>
                        </a:spcAft>
                      </a:pPr>
                      <a:r>
                        <a:rPr lang="en-CA" sz="1800" b="1">
                          <a:solidFill>
                            <a:schemeClr val="tx1"/>
                          </a:solidFill>
                          <a:effectLst/>
                        </a:rPr>
                        <a:t>Tear Production Rate</a:t>
                      </a:r>
                      <a:endParaRPr lang="en-CA"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6343" marR="40209" marT="40209" marB="40209" anchor="ctr">
                    <a:solidFill>
                      <a:schemeClr val="bg2"/>
                    </a:solidFill>
                  </a:tcPr>
                </a:tc>
                <a:tc>
                  <a:txBody>
                    <a:bodyPr/>
                    <a:lstStyle/>
                    <a:p>
                      <a:pPr indent="-128270">
                        <a:lnSpc>
                          <a:spcPts val="1515"/>
                        </a:lnSpc>
                        <a:spcAft>
                          <a:spcPts val="0"/>
                        </a:spcAft>
                      </a:pPr>
                      <a:r>
                        <a:rPr lang="en-CA" sz="1800" b="1" dirty="0">
                          <a:solidFill>
                            <a:schemeClr val="tx1"/>
                          </a:solidFill>
                          <a:effectLst/>
                        </a:rPr>
                        <a:t>Recommended Lenses</a:t>
                      </a:r>
                      <a:endParaRPr lang="en-CA"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6343" marR="40209" marT="40209" marB="40209" anchor="ctr">
                    <a:solidFill>
                      <a:schemeClr val="bg2"/>
                    </a:solidFill>
                  </a:tcPr>
                </a:tc>
                <a:extLst>
                  <a:ext uri="{0D108BD9-81ED-4DB2-BD59-A6C34878D82A}">
                    <a16:rowId xmlns:a16="http://schemas.microsoft.com/office/drawing/2014/main" val="1820088229"/>
                  </a:ext>
                </a:extLst>
              </a:tr>
              <a:tr h="250375">
                <a:tc>
                  <a:txBody>
                    <a:bodyPr/>
                    <a:lstStyle/>
                    <a:p>
                      <a:pPr indent="-192405">
                        <a:lnSpc>
                          <a:spcPts val="1515"/>
                        </a:lnSpc>
                        <a:spcAft>
                          <a:spcPts val="0"/>
                        </a:spcAft>
                      </a:pPr>
                      <a:r>
                        <a:rPr lang="en-CA" sz="1800" b="0">
                          <a:solidFill>
                            <a:schemeClr val="tx1"/>
                          </a:solidFill>
                          <a:effectLst/>
                        </a:rPr>
                        <a:t>Young</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172652493"/>
                  </a:ext>
                </a:extLst>
              </a:tr>
              <a:tr h="449882">
                <a:tc>
                  <a:txBody>
                    <a:bodyPr/>
                    <a:lstStyle/>
                    <a:p>
                      <a:pPr indent="-192405">
                        <a:lnSpc>
                          <a:spcPts val="1515"/>
                        </a:lnSpc>
                        <a:spcAft>
                          <a:spcPts val="0"/>
                        </a:spcAft>
                      </a:pPr>
                      <a:r>
                        <a:rPr lang="en-CA" sz="1800" b="0" dirty="0">
                          <a:solidFill>
                            <a:schemeClr val="tx1"/>
                          </a:solidFill>
                          <a:effectLst/>
                        </a:rPr>
                        <a:t>Young</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Myope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endParaRPr lang="en-CA" sz="1800" b="0">
                        <a:solidFill>
                          <a:schemeClr val="tx1"/>
                        </a:solidFill>
                        <a:effectLst/>
                      </a:endParaRPr>
                    </a:p>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Soft</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00607132"/>
                  </a:ext>
                </a:extLst>
              </a:tr>
              <a:tr h="250375">
                <a:tc>
                  <a:txBody>
                    <a:bodyPr/>
                    <a:lstStyle/>
                    <a:p>
                      <a:pPr indent="-192405">
                        <a:lnSpc>
                          <a:spcPts val="1515"/>
                        </a:lnSpc>
                        <a:spcAft>
                          <a:spcPts val="0"/>
                        </a:spcAft>
                      </a:pPr>
                      <a:r>
                        <a:rPr lang="en-CA" sz="1800" b="0" dirty="0">
                          <a:solidFill>
                            <a:schemeClr val="tx1"/>
                          </a:solidFill>
                          <a:effectLst/>
                        </a:rPr>
                        <a:t>Young</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467938038"/>
                  </a:ext>
                </a:extLst>
              </a:tr>
              <a:tr h="250375">
                <a:tc>
                  <a:txBody>
                    <a:bodyPr/>
                    <a:lstStyle/>
                    <a:p>
                      <a:pPr indent="-192405">
                        <a:lnSpc>
                          <a:spcPts val="1515"/>
                        </a:lnSpc>
                        <a:spcAft>
                          <a:spcPts val="0"/>
                        </a:spcAft>
                      </a:pPr>
                      <a:r>
                        <a:rPr lang="en-CA" sz="1800" b="0">
                          <a:solidFill>
                            <a:schemeClr val="tx1"/>
                          </a:solidFill>
                          <a:effectLst/>
                        </a:rPr>
                        <a:t>Young</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Hard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796624874"/>
                  </a:ext>
                </a:extLst>
              </a:tr>
              <a:tr h="250375">
                <a:tc>
                  <a:txBody>
                    <a:bodyPr/>
                    <a:lstStyle/>
                    <a:p>
                      <a:pPr indent="-192405">
                        <a:lnSpc>
                          <a:spcPts val="1515"/>
                        </a:lnSpc>
                        <a:spcAft>
                          <a:spcPts val="0"/>
                        </a:spcAft>
                      </a:pPr>
                      <a:r>
                        <a:rPr lang="en-CA" sz="1800" b="0">
                          <a:solidFill>
                            <a:schemeClr val="tx1"/>
                          </a:solidFill>
                          <a:effectLst/>
                        </a:rPr>
                        <a:t>Young</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395459919"/>
                  </a:ext>
                </a:extLst>
              </a:tr>
              <a:tr h="250375">
                <a:tc>
                  <a:txBody>
                    <a:bodyPr/>
                    <a:lstStyle/>
                    <a:p>
                      <a:pPr indent="-192405">
                        <a:lnSpc>
                          <a:spcPts val="1515"/>
                        </a:lnSpc>
                        <a:spcAft>
                          <a:spcPts val="0"/>
                        </a:spcAft>
                      </a:pPr>
                      <a:r>
                        <a:rPr lang="en-CA" sz="1800" b="0">
                          <a:solidFill>
                            <a:schemeClr val="tx1"/>
                          </a:solidFill>
                          <a:effectLst/>
                        </a:rPr>
                        <a:t>Young</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Hypermetrope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Soft</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403143296"/>
                  </a:ext>
                </a:extLst>
              </a:tr>
              <a:tr h="250375">
                <a:tc>
                  <a:txBody>
                    <a:bodyPr/>
                    <a:lstStyle/>
                    <a:p>
                      <a:pPr indent="-192405">
                        <a:lnSpc>
                          <a:spcPts val="1515"/>
                        </a:lnSpc>
                        <a:spcAft>
                          <a:spcPts val="0"/>
                        </a:spcAft>
                      </a:pPr>
                      <a:r>
                        <a:rPr lang="en-CA" sz="1800" b="0" dirty="0">
                          <a:solidFill>
                            <a:schemeClr val="tx1"/>
                          </a:solidFill>
                          <a:effectLst/>
                        </a:rPr>
                        <a:t>Young</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Hypermetrope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335487337"/>
                  </a:ext>
                </a:extLst>
              </a:tr>
              <a:tr h="250375">
                <a:tc>
                  <a:txBody>
                    <a:bodyPr/>
                    <a:lstStyle/>
                    <a:p>
                      <a:pPr indent="-192405">
                        <a:lnSpc>
                          <a:spcPts val="1515"/>
                        </a:lnSpc>
                        <a:spcAft>
                          <a:spcPts val="0"/>
                        </a:spcAft>
                      </a:pPr>
                      <a:r>
                        <a:rPr lang="en-CA" sz="1800" b="0">
                          <a:solidFill>
                            <a:schemeClr val="tx1"/>
                          </a:solidFill>
                          <a:effectLst/>
                        </a:rPr>
                        <a:t>Young</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Hard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755755987"/>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a:solidFill>
                            <a:schemeClr val="tx1"/>
                          </a:solidFill>
                          <a:effectLst/>
                        </a:rPr>
                        <a:t>Reduced</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3723249292"/>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Myope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Soft</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4223633933"/>
                  </a:ext>
                </a:extLst>
              </a:tr>
              <a:tr h="250375">
                <a:tc>
                  <a:txBody>
                    <a:bodyPr/>
                    <a:lstStyle/>
                    <a:p>
                      <a:pPr indent="-192405">
                        <a:lnSpc>
                          <a:spcPts val="1515"/>
                        </a:lnSpc>
                        <a:spcAft>
                          <a:spcPts val="0"/>
                        </a:spcAft>
                      </a:pPr>
                      <a:r>
                        <a:rPr lang="en-CA" sz="1800" b="0" dirty="0" err="1">
                          <a:solidFill>
                            <a:schemeClr val="tx1"/>
                          </a:solidFill>
                          <a:effectLst/>
                        </a:rPr>
                        <a:t>Prepresbyopic</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a:solidFill>
                            <a:schemeClr val="tx1"/>
                          </a:solidFill>
                          <a:effectLst/>
                        </a:rPr>
                        <a:t>None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4267367173"/>
                  </a:ext>
                </a:extLst>
              </a:tr>
              <a:tr h="250375">
                <a:tc>
                  <a:txBody>
                    <a:bodyPr/>
                    <a:lstStyle/>
                    <a:p>
                      <a:pPr indent="-192405">
                        <a:lnSpc>
                          <a:spcPts val="1515"/>
                        </a:lnSpc>
                        <a:spcAft>
                          <a:spcPts val="0"/>
                        </a:spcAft>
                      </a:pPr>
                      <a:r>
                        <a:rPr lang="en-CA" sz="1800" b="0" dirty="0" err="1">
                          <a:solidFill>
                            <a:schemeClr val="tx1"/>
                          </a:solidFill>
                          <a:effectLst/>
                        </a:rPr>
                        <a:t>Prepresbyopic</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Hard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3090709003"/>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3575192663"/>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Soft</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626862624"/>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485811781"/>
                  </a:ext>
                </a:extLst>
              </a:tr>
              <a:tr h="250375">
                <a:tc>
                  <a:txBody>
                    <a:bodyPr/>
                    <a:lstStyle/>
                    <a:p>
                      <a:pPr indent="-192405">
                        <a:lnSpc>
                          <a:spcPts val="1515"/>
                        </a:lnSpc>
                        <a:spcAft>
                          <a:spcPts val="0"/>
                        </a:spcAft>
                      </a:pPr>
                      <a:r>
                        <a:rPr lang="en-CA" sz="1800" b="0">
                          <a:solidFill>
                            <a:schemeClr val="tx1"/>
                          </a:solidFill>
                          <a:effectLst/>
                        </a:rPr>
                        <a:t>Prepresbyopic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Hypermetrope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000703652"/>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err="1">
                          <a:solidFill>
                            <a:schemeClr val="tx1"/>
                          </a:solidFill>
                          <a:effectLst/>
                        </a:rPr>
                        <a:t>Myope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182744134"/>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887633980"/>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334865260"/>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Myope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Hard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155908945"/>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137280883"/>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Soft</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3045900840"/>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Reduced</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None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595904792"/>
                  </a:ext>
                </a:extLst>
              </a:tr>
              <a:tr h="250375">
                <a:tc>
                  <a:txBody>
                    <a:bodyPr/>
                    <a:lstStyle/>
                    <a:p>
                      <a:pPr indent="-192405">
                        <a:lnSpc>
                          <a:spcPts val="1515"/>
                        </a:lnSpc>
                        <a:spcAft>
                          <a:spcPts val="0"/>
                        </a:spcAft>
                      </a:pPr>
                      <a:r>
                        <a:rPr lang="en-CA" sz="1800" b="0">
                          <a:solidFill>
                            <a:schemeClr val="tx1"/>
                          </a:solidFill>
                          <a:effectLst/>
                        </a:rPr>
                        <a:t>Presbyopic</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Hypermetrope</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Yes</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a:solidFill>
                            <a:schemeClr val="tx1"/>
                          </a:solidFill>
                          <a:effectLst/>
                        </a:rPr>
                        <a:t>Normal</a:t>
                      </a:r>
                      <a:endParaRPr lang="en-CA"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tc>
                  <a:txBody>
                    <a:bodyPr/>
                    <a:lstStyle/>
                    <a:p>
                      <a:pPr indent="-192405">
                        <a:lnSpc>
                          <a:spcPts val="1515"/>
                        </a:lnSpc>
                        <a:spcAft>
                          <a:spcPts val="0"/>
                        </a:spcAft>
                      </a:pPr>
                      <a:r>
                        <a:rPr lang="en-CA" sz="1800" b="0" dirty="0">
                          <a:solidFill>
                            <a:schemeClr val="tx1"/>
                          </a:solidFill>
                          <a:effectLst/>
                        </a:rPr>
                        <a:t>None</a:t>
                      </a:r>
                      <a:endPar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836" marR="24285" marT="24285" marB="24285">
                    <a:solidFill>
                      <a:schemeClr val="bg2"/>
                    </a:solidFill>
                  </a:tcPr>
                </a:tc>
                <a:extLst>
                  <a:ext uri="{0D108BD9-81ED-4DB2-BD59-A6C34878D82A}">
                    <a16:rowId xmlns:a16="http://schemas.microsoft.com/office/drawing/2014/main" val="2190412429"/>
                  </a:ext>
                </a:extLst>
              </a:tr>
            </a:tbl>
          </a:graphicData>
        </a:graphic>
      </p:graphicFrame>
      <p:sp>
        <p:nvSpPr>
          <p:cNvPr id="6" name="TextBox 5"/>
          <p:cNvSpPr txBox="1"/>
          <p:nvPr/>
        </p:nvSpPr>
        <p:spPr>
          <a:xfrm>
            <a:off x="0" y="166255"/>
            <a:ext cx="3810000" cy="1077218"/>
          </a:xfrm>
          <a:prstGeom prst="rect">
            <a:avLst/>
          </a:prstGeom>
          <a:noFill/>
        </p:spPr>
        <p:txBody>
          <a:bodyPr wrap="square" rtlCol="0">
            <a:spAutoFit/>
          </a:bodyPr>
          <a:lstStyle/>
          <a:p>
            <a:r>
              <a:rPr lang="en-CA" sz="3200" dirty="0"/>
              <a:t>Contact lens dataset</a:t>
            </a:r>
          </a:p>
          <a:p>
            <a:endParaRPr lang="en-CA" sz="3200" dirty="0"/>
          </a:p>
        </p:txBody>
      </p:sp>
      <p:sp>
        <p:nvSpPr>
          <p:cNvPr id="12" name="Content Placeholder 2"/>
          <p:cNvSpPr>
            <a:spLocks noGrp="1"/>
          </p:cNvSpPr>
          <p:nvPr>
            <p:ph idx="1"/>
          </p:nvPr>
        </p:nvSpPr>
        <p:spPr>
          <a:xfrm>
            <a:off x="-1" y="983673"/>
            <a:ext cx="3742463" cy="5783401"/>
          </a:xfrm>
        </p:spPr>
        <p:txBody>
          <a:bodyPr>
            <a:normAutofit fontScale="70000" lnSpcReduction="20000"/>
          </a:bodyPr>
          <a:lstStyle/>
          <a:p>
            <a:r>
              <a:rPr lang="en-CA" dirty="0"/>
              <a:t>What are the inputs/outputs?</a:t>
            </a:r>
          </a:p>
          <a:p>
            <a:r>
              <a:rPr lang="en-CA" dirty="0"/>
              <a:t>3 possible values for age</a:t>
            </a:r>
          </a:p>
          <a:p>
            <a:r>
              <a:rPr lang="en-CA" dirty="0"/>
              <a:t>2 values each for Prescription</a:t>
            </a:r>
          </a:p>
          <a:p>
            <a:r>
              <a:rPr lang="en-CA" dirty="0"/>
              <a:t>2 values for Astigmatism</a:t>
            </a:r>
          </a:p>
          <a:p>
            <a:r>
              <a:rPr lang="en-CA" dirty="0"/>
              <a:t>2 values for Tear Production Rate</a:t>
            </a:r>
          </a:p>
          <a:p>
            <a:pPr marL="0" indent="0">
              <a:buNone/>
            </a:pPr>
            <a:endParaRPr lang="en-CA" b="1" dirty="0"/>
          </a:p>
          <a:p>
            <a:r>
              <a:rPr lang="en-CA" dirty="0"/>
              <a:t>Structural description (rules):</a:t>
            </a:r>
            <a:endParaRPr lang="en-CA" i="1" dirty="0"/>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Tear Production Rate = Reduced, then Recommendation = None</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Otherwise, if Age=Young and Astigmatic=No, then Recommendation=Soft</a:t>
            </a:r>
          </a:p>
          <a:p>
            <a:r>
              <a:rPr lang="en-CA" dirty="0"/>
              <a:t>Do these rules </a:t>
            </a:r>
            <a:r>
              <a:rPr lang="en-CA" b="1" dirty="0"/>
              <a:t>generalize</a:t>
            </a:r>
            <a:r>
              <a:rPr lang="en-CA" dirty="0"/>
              <a:t> from the data, or merely </a:t>
            </a:r>
            <a:r>
              <a:rPr lang="en-CA" b="1" dirty="0"/>
              <a:t>summarize</a:t>
            </a:r>
            <a:r>
              <a:rPr lang="en-CA" dirty="0"/>
              <a:t> it?</a:t>
            </a:r>
          </a:p>
        </p:txBody>
      </p:sp>
    </p:spTree>
    <p:extLst>
      <p:ext uri="{BB962C8B-B14F-4D97-AF65-F5344CB8AC3E}">
        <p14:creationId xmlns:p14="http://schemas.microsoft.com/office/powerpoint/2010/main" val="30527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Stage 1: Generating Item Sets with minimum coverage</a:t>
            </a:r>
          </a:p>
        </p:txBody>
      </p:sp>
      <p:sp>
        <p:nvSpPr>
          <p:cNvPr id="3" name="Content Placeholder 2"/>
          <p:cNvSpPr>
            <a:spLocks noGrp="1"/>
          </p:cNvSpPr>
          <p:nvPr>
            <p:ph idx="1"/>
          </p:nvPr>
        </p:nvSpPr>
        <p:spPr>
          <a:xfrm>
            <a:off x="245660" y="1825625"/>
            <a:ext cx="11108140" cy="4351338"/>
          </a:xfrm>
        </p:spPr>
        <p:txBody>
          <a:bodyPr/>
          <a:lstStyle/>
          <a:p>
            <a:r>
              <a:rPr lang="en-CA" dirty="0"/>
              <a:t>Operation 1: start by generating all 1-item sets with minimum coverage</a:t>
            </a:r>
          </a:p>
          <a:p>
            <a:r>
              <a:rPr lang="en-CA" dirty="0"/>
              <a:t>Operation 2: use the 1-item sets to generate 2-item sets, </a:t>
            </a:r>
          </a:p>
          <a:p>
            <a:r>
              <a:rPr lang="en-CA" dirty="0"/>
              <a:t>Operation 3: use 2-item sets to generate 3-item sets,</a:t>
            </a:r>
          </a:p>
          <a:p>
            <a:r>
              <a:rPr lang="en-CA" dirty="0"/>
              <a:t>Etc.  </a:t>
            </a:r>
          </a:p>
          <a:p>
            <a:r>
              <a:rPr lang="en-CA" dirty="0"/>
              <a:t>Each operation involves a pass through the dataset to count the number of instances, storing surviving item sets in a </a:t>
            </a:r>
            <a:r>
              <a:rPr lang="en-CA" b="1" u="sng" dirty="0"/>
              <a:t>hash table</a:t>
            </a:r>
          </a:p>
          <a:p>
            <a:r>
              <a:rPr lang="en-CA" dirty="0"/>
              <a:t>Candidate 2-item sets are simply all possible pairs of surviving 1-item sets</a:t>
            </a:r>
          </a:p>
        </p:txBody>
      </p:sp>
    </p:spTree>
    <p:extLst>
      <p:ext uri="{BB962C8B-B14F-4D97-AF65-F5344CB8AC3E}">
        <p14:creationId xmlns:p14="http://schemas.microsoft.com/office/powerpoint/2010/main" val="15957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97" y="0"/>
            <a:ext cx="10515600" cy="658457"/>
          </a:xfrm>
        </p:spPr>
        <p:txBody>
          <a:bodyPr>
            <a:normAutofit fontScale="90000"/>
          </a:bodyPr>
          <a:lstStyle/>
          <a:p>
            <a:r>
              <a:rPr lang="en-CA" dirty="0"/>
              <a:t>Hash Table</a:t>
            </a:r>
          </a:p>
        </p:txBody>
      </p:sp>
      <p:sp>
        <p:nvSpPr>
          <p:cNvPr id="3" name="Content Placeholder 2"/>
          <p:cNvSpPr>
            <a:spLocks noGrp="1"/>
          </p:cNvSpPr>
          <p:nvPr>
            <p:ph idx="1"/>
          </p:nvPr>
        </p:nvSpPr>
        <p:spPr>
          <a:xfrm>
            <a:off x="94397" y="658457"/>
            <a:ext cx="7777651" cy="6199543"/>
          </a:xfrm>
        </p:spPr>
        <p:txBody>
          <a:bodyPr>
            <a:normAutofit/>
          </a:bodyPr>
          <a:lstStyle/>
          <a:p>
            <a:r>
              <a:rPr lang="en-CA" dirty="0"/>
              <a:t>A hash table is a data structure that maps keys to values</a:t>
            </a:r>
          </a:p>
          <a:p>
            <a:r>
              <a:rPr lang="en-CA" dirty="0"/>
              <a:t>A hash table uses a hash function to compute an index into an array </a:t>
            </a:r>
          </a:p>
          <a:p>
            <a:r>
              <a:rPr lang="en-CA" dirty="0"/>
              <a:t>One of the most powerful features of hash tables is that they allow to rapidly determine if an item already exists in an array</a:t>
            </a:r>
          </a:p>
          <a:p>
            <a:r>
              <a:rPr lang="en-CA" dirty="0"/>
              <a:t>Example of hash function to place strings into a hash table</a:t>
            </a:r>
          </a:p>
          <a:p>
            <a:r>
              <a:rPr lang="en-CA" dirty="0"/>
              <a:t>Strings: “ABC”, “ABD”, “ACD”, “ACE”, “BCD”</a:t>
            </a:r>
          </a:p>
          <a:p>
            <a:r>
              <a:rPr lang="en-CA" dirty="0"/>
              <a:t>Define hash function: sum of </a:t>
            </a:r>
            <a:r>
              <a:rPr lang="en-CA" dirty="0" err="1"/>
              <a:t>ascii</a:t>
            </a:r>
            <a:r>
              <a:rPr lang="en-CA" dirty="0"/>
              <a:t> values for each character modulo 293, or sum(chars)%293</a:t>
            </a:r>
          </a:p>
          <a:p>
            <a:pPr lvl="1"/>
            <a:r>
              <a:rPr lang="en-CA" dirty="0"/>
              <a:t>So, for ABC we have 97+98+99 % 293 = 1</a:t>
            </a:r>
          </a:p>
          <a:p>
            <a:pPr lvl="1"/>
            <a:r>
              <a:rPr lang="en-CA" dirty="0"/>
              <a:t>For ABD we have 97+98+100 % 293 = 2</a:t>
            </a:r>
          </a:p>
        </p:txBody>
      </p:sp>
      <p:sp>
        <p:nvSpPr>
          <p:cNvPr id="4" name="TextBox 3"/>
          <p:cNvSpPr txBox="1"/>
          <p:nvPr/>
        </p:nvSpPr>
        <p:spPr>
          <a:xfrm>
            <a:off x="9485194" y="4993949"/>
            <a:ext cx="2388358" cy="1754326"/>
          </a:xfrm>
          <a:prstGeom prst="rect">
            <a:avLst/>
          </a:prstGeom>
          <a:noFill/>
        </p:spPr>
        <p:txBody>
          <a:bodyPr wrap="square" rtlCol="0">
            <a:spAutoFit/>
          </a:bodyPr>
          <a:lstStyle/>
          <a:p>
            <a:r>
              <a:rPr lang="en-CA" dirty="0" err="1"/>
              <a:t>ascii</a:t>
            </a:r>
            <a:r>
              <a:rPr lang="en-CA" dirty="0"/>
              <a:t> lookup table:</a:t>
            </a:r>
          </a:p>
          <a:p>
            <a:r>
              <a:rPr lang="en-CA" dirty="0"/>
              <a:t>A = 97</a:t>
            </a:r>
          </a:p>
          <a:p>
            <a:r>
              <a:rPr lang="en-CA" dirty="0"/>
              <a:t>B = 98</a:t>
            </a:r>
          </a:p>
          <a:p>
            <a:r>
              <a:rPr lang="en-CA" dirty="0"/>
              <a:t>C = 99</a:t>
            </a:r>
          </a:p>
          <a:p>
            <a:r>
              <a:rPr lang="en-CA" dirty="0"/>
              <a:t>D = 100</a:t>
            </a:r>
          </a:p>
          <a:p>
            <a:r>
              <a:rPr lang="en-CA" dirty="0"/>
              <a:t>E = 101</a:t>
            </a:r>
          </a:p>
        </p:txBody>
      </p:sp>
      <p:sp>
        <p:nvSpPr>
          <p:cNvPr id="5" name="TextBox 4"/>
          <p:cNvSpPr txBox="1"/>
          <p:nvPr/>
        </p:nvSpPr>
        <p:spPr>
          <a:xfrm>
            <a:off x="9376012" y="3516621"/>
            <a:ext cx="2815988" cy="1477328"/>
          </a:xfrm>
          <a:prstGeom prst="rect">
            <a:avLst/>
          </a:prstGeom>
          <a:noFill/>
        </p:spPr>
        <p:txBody>
          <a:bodyPr wrap="square" rtlCol="0">
            <a:spAutoFit/>
          </a:bodyPr>
          <a:lstStyle/>
          <a:p>
            <a:r>
              <a:rPr lang="en-CA" dirty="0" err="1"/>
              <a:t>ascii</a:t>
            </a:r>
            <a:r>
              <a:rPr lang="en-CA" dirty="0"/>
              <a:t> is a character encoding standard for electronic communication that encodes alphabet characters into numbers</a:t>
            </a:r>
          </a:p>
        </p:txBody>
      </p:sp>
      <p:pic>
        <p:nvPicPr>
          <p:cNvPr id="6" name="Picture 5"/>
          <p:cNvPicPr>
            <a:picLocks noChangeAspect="1"/>
          </p:cNvPicPr>
          <p:nvPr/>
        </p:nvPicPr>
        <p:blipFill>
          <a:blip r:embed="rId2"/>
          <a:stretch>
            <a:fillRect/>
          </a:stretch>
        </p:blipFill>
        <p:spPr>
          <a:xfrm>
            <a:off x="7872048" y="30710"/>
            <a:ext cx="4188094" cy="3376186"/>
          </a:xfrm>
          <a:prstGeom prst="rect">
            <a:avLst/>
          </a:prstGeom>
        </p:spPr>
      </p:pic>
      <p:cxnSp>
        <p:nvCxnSpPr>
          <p:cNvPr id="8" name="Straight Arrow Connector 7"/>
          <p:cNvCxnSpPr/>
          <p:nvPr/>
        </p:nvCxnSpPr>
        <p:spPr>
          <a:xfrm>
            <a:off x="8707272" y="1050878"/>
            <a:ext cx="40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707272" y="1312460"/>
            <a:ext cx="40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707272" y="1640006"/>
            <a:ext cx="40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707272" y="1926609"/>
            <a:ext cx="40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707272" y="2199565"/>
            <a:ext cx="40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017457" y="832513"/>
            <a:ext cx="379897" cy="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951928" y="1792703"/>
            <a:ext cx="445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0017457" y="2679809"/>
            <a:ext cx="379897" cy="3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017457" y="1300857"/>
            <a:ext cx="379897" cy="4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017457" y="2199565"/>
            <a:ext cx="379897" cy="42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430818" y="706396"/>
            <a:ext cx="867289" cy="369332"/>
          </a:xfrm>
          <a:prstGeom prst="rect">
            <a:avLst/>
          </a:prstGeom>
          <a:noFill/>
        </p:spPr>
        <p:txBody>
          <a:bodyPr wrap="none" rtlCol="0">
            <a:spAutoFit/>
          </a:bodyPr>
          <a:lstStyle/>
          <a:p>
            <a:r>
              <a:rPr lang="en-CA" dirty="0"/>
              <a:t>Index 0</a:t>
            </a:r>
          </a:p>
        </p:txBody>
      </p:sp>
      <p:sp>
        <p:nvSpPr>
          <p:cNvPr id="27" name="TextBox 26"/>
          <p:cNvSpPr txBox="1"/>
          <p:nvPr/>
        </p:nvSpPr>
        <p:spPr>
          <a:xfrm>
            <a:off x="10442226" y="1127794"/>
            <a:ext cx="867289" cy="369332"/>
          </a:xfrm>
          <a:prstGeom prst="rect">
            <a:avLst/>
          </a:prstGeom>
          <a:noFill/>
        </p:spPr>
        <p:txBody>
          <a:bodyPr wrap="none" rtlCol="0">
            <a:spAutoFit/>
          </a:bodyPr>
          <a:lstStyle/>
          <a:p>
            <a:r>
              <a:rPr lang="en-CA" dirty="0"/>
              <a:t>Index 1</a:t>
            </a:r>
          </a:p>
        </p:txBody>
      </p:sp>
      <p:sp>
        <p:nvSpPr>
          <p:cNvPr id="28" name="TextBox 27"/>
          <p:cNvSpPr txBox="1"/>
          <p:nvPr/>
        </p:nvSpPr>
        <p:spPr>
          <a:xfrm>
            <a:off x="10442226" y="1566748"/>
            <a:ext cx="867289" cy="369332"/>
          </a:xfrm>
          <a:prstGeom prst="rect">
            <a:avLst/>
          </a:prstGeom>
          <a:noFill/>
        </p:spPr>
        <p:txBody>
          <a:bodyPr wrap="none" rtlCol="0">
            <a:spAutoFit/>
          </a:bodyPr>
          <a:lstStyle/>
          <a:p>
            <a:r>
              <a:rPr lang="en-CA" dirty="0"/>
              <a:t>Index 2</a:t>
            </a:r>
          </a:p>
        </p:txBody>
      </p:sp>
      <p:sp>
        <p:nvSpPr>
          <p:cNvPr id="29" name="TextBox 28"/>
          <p:cNvSpPr txBox="1"/>
          <p:nvPr/>
        </p:nvSpPr>
        <p:spPr>
          <a:xfrm>
            <a:off x="10442226" y="2004957"/>
            <a:ext cx="867289" cy="369332"/>
          </a:xfrm>
          <a:prstGeom prst="rect">
            <a:avLst/>
          </a:prstGeom>
          <a:noFill/>
        </p:spPr>
        <p:txBody>
          <a:bodyPr wrap="none" rtlCol="0">
            <a:spAutoFit/>
          </a:bodyPr>
          <a:lstStyle/>
          <a:p>
            <a:r>
              <a:rPr lang="en-CA" dirty="0"/>
              <a:t>Index 3</a:t>
            </a:r>
          </a:p>
        </p:txBody>
      </p:sp>
      <p:sp>
        <p:nvSpPr>
          <p:cNvPr id="30" name="TextBox 29"/>
          <p:cNvSpPr txBox="1"/>
          <p:nvPr/>
        </p:nvSpPr>
        <p:spPr>
          <a:xfrm>
            <a:off x="10477190" y="2484014"/>
            <a:ext cx="867289" cy="369332"/>
          </a:xfrm>
          <a:prstGeom prst="rect">
            <a:avLst/>
          </a:prstGeom>
          <a:noFill/>
        </p:spPr>
        <p:txBody>
          <a:bodyPr wrap="none" rtlCol="0">
            <a:spAutoFit/>
          </a:bodyPr>
          <a:lstStyle/>
          <a:p>
            <a:r>
              <a:rPr lang="en-CA" dirty="0"/>
              <a:t>Index 4</a:t>
            </a:r>
          </a:p>
        </p:txBody>
      </p:sp>
      <p:sp>
        <p:nvSpPr>
          <p:cNvPr id="31" name="TextBox 30"/>
          <p:cNvSpPr txBox="1"/>
          <p:nvPr/>
        </p:nvSpPr>
        <p:spPr>
          <a:xfrm>
            <a:off x="10017457" y="3417"/>
            <a:ext cx="1885501" cy="646331"/>
          </a:xfrm>
          <a:prstGeom prst="rect">
            <a:avLst/>
          </a:prstGeom>
          <a:noFill/>
        </p:spPr>
        <p:txBody>
          <a:bodyPr wrap="square" rtlCol="0">
            <a:spAutoFit/>
          </a:bodyPr>
          <a:lstStyle/>
          <a:p>
            <a:r>
              <a:rPr lang="en-CA" sz="1200" dirty="0"/>
              <a:t>Schematic of mapping a string to an index using hash function</a:t>
            </a:r>
          </a:p>
        </p:txBody>
      </p:sp>
    </p:spTree>
    <p:extLst>
      <p:ext uri="{BB962C8B-B14F-4D97-AF65-F5344CB8AC3E}">
        <p14:creationId xmlns:p14="http://schemas.microsoft.com/office/powerpoint/2010/main" val="179585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26" grpId="0"/>
      <p:bldP spid="27" grpId="0"/>
      <p:bldP spid="28" grpId="0"/>
      <p:bldP spid="29" grpId="0"/>
      <p:bldP spid="30" grpId="0"/>
      <p:bldP spid="3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63174"/>
          </a:xfrm>
        </p:spPr>
        <p:txBody>
          <a:bodyPr/>
          <a:lstStyle/>
          <a:p>
            <a:r>
              <a:rPr lang="en-CA" dirty="0"/>
              <a:t>Example: generating candidate item sets</a:t>
            </a:r>
          </a:p>
        </p:txBody>
      </p:sp>
      <p:sp>
        <p:nvSpPr>
          <p:cNvPr id="3" name="Content Placeholder 2"/>
          <p:cNvSpPr>
            <a:spLocks noGrp="1"/>
          </p:cNvSpPr>
          <p:nvPr>
            <p:ph idx="1"/>
          </p:nvPr>
        </p:nvSpPr>
        <p:spPr>
          <a:xfrm>
            <a:off x="101220" y="764274"/>
            <a:ext cx="10898875" cy="5977720"/>
          </a:xfrm>
        </p:spPr>
        <p:txBody>
          <a:bodyPr/>
          <a:lstStyle/>
          <a:p>
            <a:r>
              <a:rPr lang="en-CA" dirty="0"/>
              <a:t>Suppose we have five 3-item sets: </a:t>
            </a:r>
          </a:p>
          <a:p>
            <a:pPr lvl="1"/>
            <a:r>
              <a:rPr lang="en-CA" dirty="0"/>
              <a:t>(A B C), (A B D), (A C D), (A C E), (B C D)</a:t>
            </a:r>
          </a:p>
          <a:p>
            <a:pPr lvl="1"/>
            <a:r>
              <a:rPr lang="en-CA" dirty="0"/>
              <a:t>Remember each ‘item’ is an attribute-value pair </a:t>
            </a:r>
            <a:r>
              <a:rPr lang="en-CA" dirty="0" err="1"/>
              <a:t>ie</a:t>
            </a:r>
            <a:r>
              <a:rPr lang="en-CA" dirty="0"/>
              <a:t> outlook=sunny</a:t>
            </a:r>
          </a:p>
          <a:p>
            <a:r>
              <a:rPr lang="en-CA" dirty="0"/>
              <a:t>Union of first two sets = Union(ABC,ABD) = ABCD</a:t>
            </a:r>
          </a:p>
          <a:p>
            <a:pPr lvl="1"/>
            <a:r>
              <a:rPr lang="en-CA" dirty="0"/>
              <a:t>This is a candidate 4-item set because all its 3-item subsets have &gt;min. coverage</a:t>
            </a:r>
          </a:p>
          <a:p>
            <a:r>
              <a:rPr lang="en-CA" dirty="0"/>
              <a:t>Question: is Union(ACD, ACE) = ACDE a candidate 4-item set?</a:t>
            </a:r>
          </a:p>
          <a:p>
            <a:r>
              <a:rPr lang="en-CA" dirty="0"/>
              <a:t>We can check using our Hash Table</a:t>
            </a:r>
          </a:p>
          <a:p>
            <a:pPr lvl="1"/>
            <a:r>
              <a:rPr lang="en-CA" dirty="0"/>
              <a:t>Compute H(ACD), H(ACE), H(ADE), and H(CDE) – if we find an empty index, we know that ACDE is not a candidate 4-item set </a:t>
            </a:r>
          </a:p>
          <a:p>
            <a:r>
              <a:rPr lang="en-CA" dirty="0"/>
              <a:t>This example has only a single candidate 4-item set (ABCD)</a:t>
            </a:r>
          </a:p>
        </p:txBody>
      </p:sp>
    </p:spTree>
    <p:extLst>
      <p:ext uri="{BB962C8B-B14F-4D97-AF65-F5344CB8AC3E}">
        <p14:creationId xmlns:p14="http://schemas.microsoft.com/office/powerpoint/2010/main" val="410440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207818"/>
            <a:ext cx="10515600" cy="726696"/>
          </a:xfrm>
        </p:spPr>
        <p:txBody>
          <a:bodyPr/>
          <a:lstStyle/>
          <a:p>
            <a:r>
              <a:rPr lang="en-CA" dirty="0"/>
              <a:t>Stage 2: Generating Rules from item sets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191491"/>
                <a:ext cx="10830636" cy="5666509"/>
              </a:xfrm>
            </p:spPr>
            <p:txBody>
              <a:bodyPr>
                <a:normAutofit/>
              </a:bodyPr>
              <a:lstStyle/>
              <a:p>
                <a:r>
                  <a:rPr lang="en-CA" dirty="0"/>
                  <a:t>We will now take all of our n-item sets, generate rules for each one, and discard all the rules with &lt;min. accuracy</a:t>
                </a:r>
              </a:p>
              <a:p>
                <a:r>
                  <a:rPr lang="en-CA" dirty="0"/>
                  <a:t>We are interested in association rules with multiple tests in the consequent, </a:t>
                </a:r>
                <a:r>
                  <a:rPr lang="en-CA" dirty="0" err="1"/>
                  <a:t>ie</a:t>
                </a:r>
                <a:r>
                  <a:rPr lang="en-CA" dirty="0"/>
                  <a:t> </a:t>
                </a:r>
                <a14:m>
                  <m:oMath xmlns:m="http://schemas.openxmlformats.org/officeDocument/2006/math">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𝐴</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𝐵</m:t>
                    </m:r>
                    <m:r>
                      <a:rPr lang="en-CA" b="0" i="1" smtClean="0">
                        <a:latin typeface="Cambria Math" panose="02040503050406030204" pitchFamily="18" charset="0"/>
                      </a:rPr>
                      <m:t>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𝐶</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𝐷</m:t>
                    </m:r>
                  </m:oMath>
                </a14:m>
                <a:endParaRPr lang="en-CA" dirty="0"/>
              </a:p>
              <a:p>
                <a:pPr lvl="1"/>
                <a:r>
                  <a:rPr lang="en-CA" dirty="0"/>
                  <a:t>Therefore, we need to try placing each subset of the n-item set in the consequent, leaving the remaining items in the antecedent </a:t>
                </a:r>
              </a:p>
              <a:p>
                <a:r>
                  <a:rPr lang="en-CA" dirty="0"/>
                  <a:t>Number of possible subsets for N-item set is 2</a:t>
                </a:r>
                <a:r>
                  <a:rPr lang="en-CA" baseline="30000" dirty="0"/>
                  <a:t>N</a:t>
                </a:r>
                <a:r>
                  <a:rPr lang="en-CA" dirty="0"/>
                  <a:t>-1 (grows exponentially)</a:t>
                </a:r>
              </a:p>
              <a:p>
                <a:r>
                  <a:rPr lang="en-CA" dirty="0"/>
                  <a:t>We can build up our rules in the same way we built or N-item sets:</a:t>
                </a:r>
              </a:p>
              <a:p>
                <a14:m>
                  <m:oMath xmlns:m="http://schemas.openxmlformats.org/officeDocument/2006/math">
                    <m:r>
                      <a:rPr lang="en-CA" sz="2000" b="0" i="1" smtClean="0">
                        <a:latin typeface="Cambria Math" panose="02040503050406030204" pitchFamily="18" charset="0"/>
                      </a:rPr>
                      <m:t>𝐼𝑓</m:t>
                    </m:r>
                    <m:r>
                      <a:rPr lang="en-CA" sz="2000" b="0" i="1" smtClean="0">
                        <a:latin typeface="Cambria Math" panose="02040503050406030204" pitchFamily="18" charset="0"/>
                      </a:rPr>
                      <m:t> </m:t>
                    </m:r>
                    <m:r>
                      <a:rPr lang="en-CA" sz="2000" b="0" i="1" smtClean="0">
                        <a:latin typeface="Cambria Math" panose="02040503050406030204" pitchFamily="18" charset="0"/>
                      </a:rPr>
                      <m:t>𝑤𝑖𝑛𝑑𝑦</m:t>
                    </m:r>
                    <m:r>
                      <a:rPr lang="en-CA" sz="2000" b="0" i="1" smtClean="0">
                        <a:latin typeface="Cambria Math" panose="02040503050406030204" pitchFamily="18" charset="0"/>
                      </a:rPr>
                      <m:t>=</m:t>
                    </m:r>
                    <m:r>
                      <a:rPr lang="en-CA" sz="2000" b="0" i="1" smtClean="0">
                        <a:latin typeface="Cambria Math" panose="02040503050406030204" pitchFamily="18" charset="0"/>
                      </a:rPr>
                      <m:t>𝑓𝑎𝑙𝑠𝑒</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𝑝𝑙𝑎𝑦</m:t>
                    </m:r>
                    <m:r>
                      <a:rPr lang="en-CA" sz="2000" b="0" i="1" smtClean="0">
                        <a:latin typeface="Cambria Math" panose="02040503050406030204" pitchFamily="18" charset="0"/>
                      </a:rPr>
                      <m:t>=</m:t>
                    </m:r>
                    <m:r>
                      <a:rPr lang="en-CA" sz="2000" b="0" i="1" smtClean="0">
                        <a:latin typeface="Cambria Math" panose="02040503050406030204" pitchFamily="18" charset="0"/>
                      </a:rPr>
                      <m:t>𝑛𝑜</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𝑜𝑢𝑡𝑙𝑜𝑜𝑘</m:t>
                    </m:r>
                    <m:r>
                      <a:rPr lang="en-CA" sz="2000" b="0" i="1" smtClean="0">
                        <a:latin typeface="Cambria Math" panose="02040503050406030204" pitchFamily="18" charset="0"/>
                      </a:rPr>
                      <m:t>=</m:t>
                    </m:r>
                    <m:r>
                      <a:rPr lang="en-CA" sz="2000" b="0" i="1" smtClean="0">
                        <a:latin typeface="Cambria Math" panose="02040503050406030204" pitchFamily="18" charset="0"/>
                      </a:rPr>
                      <m:t>𝑠𝑢𝑛𝑛𝑦</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h𝑢𝑚𝑖𝑑𝑖𝑡𝑦</m:t>
                    </m:r>
                    <m:r>
                      <a:rPr lang="en-CA" sz="2000" b="0" i="1" smtClean="0">
                        <a:latin typeface="Cambria Math" panose="02040503050406030204" pitchFamily="18" charset="0"/>
                      </a:rPr>
                      <m:t>=</m:t>
                    </m:r>
                    <m:r>
                      <a:rPr lang="en-CA" sz="2000" b="0" i="1" smtClean="0">
                        <a:latin typeface="Cambria Math" panose="02040503050406030204" pitchFamily="18" charset="0"/>
                      </a:rPr>
                      <m:t>h𝑖𝑔h</m:t>
                    </m:r>
                  </m:oMath>
                </a14:m>
                <a:endParaRPr lang="en-CA" sz="2000" b="0" dirty="0"/>
              </a:p>
              <a:p>
                <a14:m>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𝑖𝑓</m:t>
                    </m:r>
                    <m:r>
                      <a:rPr lang="en-CA" sz="2000" b="0" i="1" smtClean="0">
                        <a:latin typeface="Cambria Math" panose="02040503050406030204" pitchFamily="18" charset="0"/>
                      </a:rPr>
                      <m:t> </m:t>
                    </m:r>
                    <m:r>
                      <a:rPr lang="en-CA" sz="2000" b="0" i="1" smtClean="0">
                        <a:latin typeface="Cambria Math" panose="02040503050406030204" pitchFamily="18" charset="0"/>
                      </a:rPr>
                      <m:t>𝑤𝑖𝑛𝑑𝑦</m:t>
                    </m:r>
                    <m:r>
                      <a:rPr lang="en-CA" sz="2000" b="0" i="1" smtClean="0">
                        <a:latin typeface="Cambria Math" panose="02040503050406030204" pitchFamily="18" charset="0"/>
                      </a:rPr>
                      <m:t>=</m:t>
                    </m:r>
                    <m:r>
                      <a:rPr lang="en-CA" sz="2000" b="0" i="1" smtClean="0">
                        <a:latin typeface="Cambria Math" panose="02040503050406030204" pitchFamily="18" charset="0"/>
                      </a:rPr>
                      <m:t>𝑓𝑎𝑙𝑠𝑒</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𝑝𝑙𝑎𝑦</m:t>
                    </m:r>
                    <m:r>
                      <a:rPr lang="en-CA" sz="2000" b="0" i="1" smtClean="0">
                        <a:latin typeface="Cambria Math" panose="02040503050406030204" pitchFamily="18" charset="0"/>
                      </a:rPr>
                      <m:t>=</m:t>
                    </m:r>
                    <m:r>
                      <a:rPr lang="en-CA" sz="2000" b="0" i="1" smtClean="0">
                        <a:latin typeface="Cambria Math" panose="02040503050406030204" pitchFamily="18" charset="0"/>
                      </a:rPr>
                      <m:t>𝑛𝑜</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𝑜𝑢𝑡𝑙𝑜𝑜𝑘</m:t>
                    </m:r>
                    <m:r>
                      <a:rPr lang="en-CA" sz="2000" b="0" i="1" smtClean="0">
                        <a:latin typeface="Cambria Math" panose="02040503050406030204" pitchFamily="18" charset="0"/>
                      </a:rPr>
                      <m:t>=</m:t>
                    </m:r>
                    <m:r>
                      <a:rPr lang="en-CA" sz="2000" b="0" i="1" smtClean="0">
                        <a:latin typeface="Cambria Math" panose="02040503050406030204" pitchFamily="18" charset="0"/>
                      </a:rPr>
                      <m:t>𝑠𝑢𝑛𝑛𝑦</m:t>
                    </m:r>
                  </m:oMath>
                </a14:m>
                <a:r>
                  <a:rPr lang="en-CA" sz="2000" b="0" dirty="0"/>
                  <a:t> </a:t>
                </a:r>
              </a:p>
              <a:p>
                <a14:m>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𝑖𝑓</m:t>
                    </m:r>
                    <m:r>
                      <a:rPr lang="en-CA" sz="2000" b="0" i="1" smtClean="0">
                        <a:latin typeface="Cambria Math" panose="02040503050406030204" pitchFamily="18" charset="0"/>
                      </a:rPr>
                      <m:t> </m:t>
                    </m:r>
                    <m:r>
                      <a:rPr lang="en-CA" sz="2000" b="0" i="1" smtClean="0">
                        <a:latin typeface="Cambria Math" panose="02040503050406030204" pitchFamily="18" charset="0"/>
                      </a:rPr>
                      <m:t>𝑤𝑖𝑛𝑑𝑦</m:t>
                    </m:r>
                    <m:r>
                      <a:rPr lang="en-CA" sz="2000" b="0" i="1" smtClean="0">
                        <a:latin typeface="Cambria Math" panose="02040503050406030204" pitchFamily="18" charset="0"/>
                      </a:rPr>
                      <m:t>=</m:t>
                    </m:r>
                    <m:r>
                      <a:rPr lang="en-CA" sz="2000" b="0" i="1" smtClean="0">
                        <a:latin typeface="Cambria Math" panose="02040503050406030204" pitchFamily="18" charset="0"/>
                      </a:rPr>
                      <m:t>𝑓𝑎𝑙𝑠𝑒</m:t>
                    </m:r>
                    <m:r>
                      <a:rPr lang="en-CA" sz="2000" b="0" i="1" smtClean="0">
                        <a:latin typeface="Cambria Math" panose="02040503050406030204" pitchFamily="18" charset="0"/>
                      </a:rPr>
                      <m:t> </m:t>
                    </m:r>
                    <m:r>
                      <a:rPr lang="en-CA" sz="2000" b="0" i="1" smtClean="0">
                        <a:latin typeface="Cambria Math" panose="02040503050406030204" pitchFamily="18" charset="0"/>
                      </a:rPr>
                      <m:t>𝑎𝑛𝑑</m:t>
                    </m:r>
                    <m:r>
                      <a:rPr lang="en-CA" sz="2000" b="0" i="1" smtClean="0">
                        <a:latin typeface="Cambria Math" panose="02040503050406030204" pitchFamily="18" charset="0"/>
                      </a:rPr>
                      <m:t> </m:t>
                    </m:r>
                    <m:r>
                      <a:rPr lang="en-CA" sz="2000" b="0" i="1" smtClean="0">
                        <a:latin typeface="Cambria Math" panose="02040503050406030204" pitchFamily="18" charset="0"/>
                      </a:rPr>
                      <m:t>𝑝𝑙𝑎𝑦</m:t>
                    </m:r>
                    <m:r>
                      <a:rPr lang="en-CA" sz="2000" b="0" i="1" smtClean="0">
                        <a:latin typeface="Cambria Math" panose="02040503050406030204" pitchFamily="18" charset="0"/>
                      </a:rPr>
                      <m:t>=</m:t>
                    </m:r>
                    <m:r>
                      <a:rPr lang="en-CA" sz="2000" b="0" i="1" smtClean="0">
                        <a:latin typeface="Cambria Math" panose="02040503050406030204" pitchFamily="18" charset="0"/>
                      </a:rPr>
                      <m:t>𝑛𝑜</m:t>
                    </m:r>
                    <m:r>
                      <a:rPr lang="en-CA" sz="2000" b="0" i="1" smtClean="0">
                        <a:latin typeface="Cambria Math" panose="02040503050406030204" pitchFamily="18" charset="0"/>
                      </a:rPr>
                      <m:t> </m:t>
                    </m:r>
                    <m:r>
                      <a:rPr lang="en-CA" sz="2000" b="0" i="1" smtClean="0">
                        <a:latin typeface="Cambria Math" panose="02040503050406030204" pitchFamily="18" charset="0"/>
                      </a:rPr>
                      <m:t>𝑡h𝑒𝑛</m:t>
                    </m:r>
                    <m:r>
                      <a:rPr lang="en-CA" sz="2000" b="0" i="1" smtClean="0">
                        <a:latin typeface="Cambria Math" panose="02040503050406030204" pitchFamily="18" charset="0"/>
                      </a:rPr>
                      <m:t> </m:t>
                    </m:r>
                    <m:r>
                      <a:rPr lang="en-CA" sz="2000" b="0" i="1" smtClean="0">
                        <a:latin typeface="Cambria Math" panose="02040503050406030204" pitchFamily="18" charset="0"/>
                      </a:rPr>
                      <m:t>h𝑢𝑚𝑖𝑑𝑖𝑡𝑦</m:t>
                    </m:r>
                    <m:r>
                      <a:rPr lang="en-CA" sz="2000" b="0" i="1" smtClean="0">
                        <a:latin typeface="Cambria Math" panose="02040503050406030204" pitchFamily="18" charset="0"/>
                      </a:rPr>
                      <m:t>=</m:t>
                    </m:r>
                    <m:r>
                      <a:rPr lang="en-CA" sz="2000" b="0" i="1" smtClean="0">
                        <a:latin typeface="Cambria Math" panose="02040503050406030204" pitchFamily="18" charset="0"/>
                      </a:rPr>
                      <m:t>h𝑖𝑔h</m:t>
                    </m:r>
                  </m:oMath>
                </a14:m>
                <a:r>
                  <a:rPr lang="en-CA" sz="2000" b="0" dirty="0"/>
                  <a:t> </a:t>
                </a:r>
              </a:p>
              <a:p>
                <a:r>
                  <a:rPr lang="en-CA" sz="2000" dirty="0"/>
                  <a:t>Build up from single consequent rules to candidate double-consequent ones, from double consequent rules to candidate triple consequent, etc. (while using hash table to verify accuracy)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191491"/>
                <a:ext cx="10830636" cy="5666509"/>
              </a:xfrm>
              <a:blipFill>
                <a:blip r:embed="rId2"/>
                <a:stretch>
                  <a:fillRect l="-1014" t="-1720" r="-1351"/>
                </a:stretch>
              </a:blipFill>
            </p:spPr>
            <p:txBody>
              <a:bodyPr/>
              <a:lstStyle/>
              <a:p>
                <a:r>
                  <a:rPr lang="en-CA">
                    <a:noFill/>
                  </a:rPr>
                  <a:t> </a:t>
                </a:r>
              </a:p>
            </p:txBody>
          </p:sp>
        </mc:Fallback>
      </mc:AlternateContent>
    </p:spTree>
    <p:extLst>
      <p:ext uri="{BB962C8B-B14F-4D97-AF65-F5344CB8AC3E}">
        <p14:creationId xmlns:p14="http://schemas.microsoft.com/office/powerpoint/2010/main" val="274014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653887" cy="1596788"/>
          </a:xfrm>
        </p:spPr>
        <p:txBody>
          <a:bodyPr>
            <a:normAutofit fontScale="90000"/>
          </a:bodyPr>
          <a:lstStyle/>
          <a:p>
            <a:r>
              <a:rPr lang="en-CA" dirty="0"/>
              <a:t>Pseudocode for Association Rule Mining</a:t>
            </a:r>
          </a:p>
        </p:txBody>
      </p:sp>
      <p:sp>
        <p:nvSpPr>
          <p:cNvPr id="3" name="Content Placeholder 2"/>
          <p:cNvSpPr>
            <a:spLocks noGrp="1"/>
          </p:cNvSpPr>
          <p:nvPr>
            <p:ph idx="1"/>
          </p:nvPr>
        </p:nvSpPr>
        <p:spPr>
          <a:xfrm>
            <a:off x="142164" y="1852920"/>
            <a:ext cx="4320654" cy="4879735"/>
          </a:xfrm>
        </p:spPr>
        <p:txBody>
          <a:bodyPr/>
          <a:lstStyle/>
          <a:p>
            <a:r>
              <a:rPr lang="en-CA" dirty="0"/>
              <a:t>A) find all N-item sets with sufficient coverage</a:t>
            </a:r>
          </a:p>
          <a:p>
            <a:r>
              <a:rPr lang="en-CA" dirty="0"/>
              <a:t>B) find all rules that are sufficiently accurate (given a single N-item set from A)</a:t>
            </a:r>
          </a:p>
          <a:p>
            <a:r>
              <a:rPr lang="en-CA" dirty="0"/>
              <a:t>Part B relies only on hash tables generated in part A (doesn’t use raw data) </a:t>
            </a:r>
          </a:p>
          <a:p>
            <a:endParaRPr lang="en-CA" dirty="0"/>
          </a:p>
        </p:txBody>
      </p:sp>
      <p:pic>
        <p:nvPicPr>
          <p:cNvPr id="6" name="Picture 5"/>
          <p:cNvPicPr>
            <a:picLocks noChangeAspect="1"/>
          </p:cNvPicPr>
          <p:nvPr/>
        </p:nvPicPr>
        <p:blipFill>
          <a:blip r:embed="rId2"/>
          <a:stretch>
            <a:fillRect/>
          </a:stretch>
        </p:blipFill>
        <p:spPr>
          <a:xfrm>
            <a:off x="4878530" y="91785"/>
            <a:ext cx="7258050" cy="6724650"/>
          </a:xfrm>
          <a:prstGeom prst="rect">
            <a:avLst/>
          </a:prstGeom>
        </p:spPr>
      </p:pic>
      <p:pic>
        <p:nvPicPr>
          <p:cNvPr id="4" name="Picture 3"/>
          <p:cNvPicPr>
            <a:picLocks noChangeAspect="1"/>
          </p:cNvPicPr>
          <p:nvPr/>
        </p:nvPicPr>
        <p:blipFill>
          <a:blip r:embed="rId3"/>
          <a:stretch>
            <a:fillRect/>
          </a:stretch>
        </p:blipFill>
        <p:spPr>
          <a:xfrm>
            <a:off x="142164" y="5703955"/>
            <a:ext cx="4562475" cy="1028700"/>
          </a:xfrm>
          <a:prstGeom prst="rect">
            <a:avLst/>
          </a:prstGeom>
        </p:spPr>
      </p:pic>
      <p:sp>
        <p:nvSpPr>
          <p:cNvPr id="5" name="TextBox 4"/>
          <p:cNvSpPr txBox="1"/>
          <p:nvPr/>
        </p:nvSpPr>
        <p:spPr>
          <a:xfrm>
            <a:off x="2423401" y="5237018"/>
            <a:ext cx="2230486" cy="369332"/>
          </a:xfrm>
          <a:prstGeom prst="rect">
            <a:avLst/>
          </a:prstGeom>
          <a:noFill/>
        </p:spPr>
        <p:txBody>
          <a:bodyPr wrap="square" rtlCol="0">
            <a:spAutoFit/>
          </a:bodyPr>
          <a:lstStyle/>
          <a:p>
            <a:r>
              <a:rPr lang="en-CA" dirty="0"/>
              <a:t>accuracy</a:t>
            </a:r>
          </a:p>
        </p:txBody>
      </p:sp>
      <p:cxnSp>
        <p:nvCxnSpPr>
          <p:cNvPr id="8" name="Straight Arrow Connector 7"/>
          <p:cNvCxnSpPr/>
          <p:nvPr/>
        </p:nvCxnSpPr>
        <p:spPr>
          <a:xfrm>
            <a:off x="3352800" y="5421684"/>
            <a:ext cx="1110018" cy="28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26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488668"/>
            <a:ext cx="4981433" cy="369332"/>
          </a:xfrm>
          <a:prstGeom prst="rect">
            <a:avLst/>
          </a:prstGeom>
          <a:noFill/>
        </p:spPr>
        <p:txBody>
          <a:bodyPr wrap="square" rtlCol="0">
            <a:spAutoFit/>
          </a:bodyPr>
          <a:lstStyle/>
          <a:p>
            <a:r>
              <a:rPr lang="en-CA" dirty="0"/>
              <a:t>(on </a:t>
            </a:r>
            <a:r>
              <a:rPr lang="en-CA" dirty="0" err="1"/>
              <a:t>moodle</a:t>
            </a:r>
            <a:r>
              <a:rPr lang="en-CA" dirty="0"/>
              <a:t>)</a:t>
            </a:r>
          </a:p>
        </p:txBody>
      </p:sp>
      <p:pic>
        <p:nvPicPr>
          <p:cNvPr id="7" name="Picture 6"/>
          <p:cNvPicPr>
            <a:picLocks noChangeAspect="1"/>
          </p:cNvPicPr>
          <p:nvPr/>
        </p:nvPicPr>
        <p:blipFill>
          <a:blip r:embed="rId2"/>
          <a:stretch>
            <a:fillRect/>
          </a:stretch>
        </p:blipFill>
        <p:spPr>
          <a:xfrm>
            <a:off x="96548" y="442912"/>
            <a:ext cx="10742967" cy="1261197"/>
          </a:xfrm>
          <a:prstGeom prst="rect">
            <a:avLst/>
          </a:prstGeom>
        </p:spPr>
      </p:pic>
      <p:pic>
        <p:nvPicPr>
          <p:cNvPr id="8" name="Picture 7"/>
          <p:cNvPicPr>
            <a:picLocks noChangeAspect="1"/>
          </p:cNvPicPr>
          <p:nvPr/>
        </p:nvPicPr>
        <p:blipFill>
          <a:blip r:embed="rId3"/>
          <a:stretch>
            <a:fillRect/>
          </a:stretch>
        </p:blipFill>
        <p:spPr>
          <a:xfrm>
            <a:off x="3328121" y="1899154"/>
            <a:ext cx="4948303" cy="4589514"/>
          </a:xfrm>
          <a:prstGeom prst="rect">
            <a:avLst/>
          </a:prstGeom>
        </p:spPr>
      </p:pic>
      <p:sp>
        <p:nvSpPr>
          <p:cNvPr id="9" name="Rectangle 8"/>
          <p:cNvSpPr/>
          <p:nvPr/>
        </p:nvSpPr>
        <p:spPr>
          <a:xfrm>
            <a:off x="3328121" y="2701636"/>
            <a:ext cx="4948303" cy="4017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355826" y="4835233"/>
            <a:ext cx="4948303" cy="2355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55870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lstStyle/>
          <a:p>
            <a:r>
              <a:rPr lang="en-CA" dirty="0"/>
              <a:t>Rules vs Trees</a:t>
            </a:r>
          </a:p>
          <a:p>
            <a:pPr lvl="1"/>
            <a:r>
              <a:rPr lang="en-CA" dirty="0"/>
              <a:t>Separate and Conquer vs Divide and Conquer</a:t>
            </a:r>
          </a:p>
          <a:p>
            <a:r>
              <a:rPr lang="en-CA" dirty="0"/>
              <a:t>Simple Covering Algorithm (PRISM algorithm)</a:t>
            </a:r>
          </a:p>
          <a:p>
            <a:r>
              <a:rPr lang="en-CA" dirty="0"/>
              <a:t>Mining association rules (</a:t>
            </a:r>
            <a:r>
              <a:rPr lang="en-CA" dirty="0" err="1"/>
              <a:t>Apriori</a:t>
            </a:r>
            <a:r>
              <a:rPr lang="en-CA" dirty="0"/>
              <a:t> algorithm)</a:t>
            </a:r>
          </a:p>
          <a:p>
            <a:r>
              <a:rPr lang="en-CA" dirty="0"/>
              <a:t>Next up: Linear models, instance-based learning, clustering</a:t>
            </a:r>
          </a:p>
          <a:p>
            <a:endParaRPr lang="en-CA" dirty="0"/>
          </a:p>
        </p:txBody>
      </p:sp>
    </p:spTree>
    <p:extLst>
      <p:ext uri="{BB962C8B-B14F-4D97-AF65-F5344CB8AC3E}">
        <p14:creationId xmlns:p14="http://schemas.microsoft.com/office/powerpoint/2010/main" val="42006807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7</a:t>
            </a:r>
          </a:p>
        </p:txBody>
      </p:sp>
    </p:spTree>
    <p:extLst>
      <p:ext uri="{BB962C8B-B14F-4D97-AF65-F5344CB8AC3E}">
        <p14:creationId xmlns:p14="http://schemas.microsoft.com/office/powerpoint/2010/main" val="19513843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Administrative slide</a:t>
            </a:r>
          </a:p>
        </p:txBody>
      </p:sp>
      <p:sp>
        <p:nvSpPr>
          <p:cNvPr id="3" name="Content Placeholder 2"/>
          <p:cNvSpPr>
            <a:spLocks noGrp="1"/>
          </p:cNvSpPr>
          <p:nvPr>
            <p:ph idx="1"/>
          </p:nvPr>
        </p:nvSpPr>
        <p:spPr>
          <a:xfrm>
            <a:off x="838200" y="1825625"/>
            <a:ext cx="11090564" cy="4351338"/>
          </a:xfrm>
        </p:spPr>
        <p:txBody>
          <a:bodyPr/>
          <a:lstStyle/>
          <a:p>
            <a:r>
              <a:rPr lang="en-CA" dirty="0"/>
              <a:t>Assignment submission format</a:t>
            </a:r>
          </a:p>
          <a:p>
            <a:pPr lvl="1"/>
            <a:r>
              <a:rPr lang="en-CA" dirty="0"/>
              <a:t>On paper, build table for 1R/Naïve Bayes, show full decision tree + calculations</a:t>
            </a:r>
          </a:p>
          <a:p>
            <a:r>
              <a:rPr lang="en-CA" dirty="0"/>
              <a:t>Question 3</a:t>
            </a:r>
          </a:p>
          <a:p>
            <a:pPr lvl="1"/>
            <a:r>
              <a:rPr lang="en-CA" dirty="0"/>
              <a:t>Decision tree will not always yield pure nodes</a:t>
            </a:r>
          </a:p>
          <a:p>
            <a:r>
              <a:rPr lang="en-CA" dirty="0"/>
              <a:t>Midterm open book?</a:t>
            </a:r>
          </a:p>
          <a:p>
            <a:pPr lvl="1"/>
            <a:r>
              <a:rPr lang="en-CA" dirty="0"/>
              <a:t>Not open book, but I will provide algorithms with handout to </a:t>
            </a:r>
            <a:r>
              <a:rPr lang="en-CA"/>
              <a:t>refresh memory</a:t>
            </a:r>
            <a:endParaRPr lang="en-CA" dirty="0"/>
          </a:p>
        </p:txBody>
      </p:sp>
    </p:spTree>
    <p:extLst>
      <p:ext uri="{BB962C8B-B14F-4D97-AF65-F5344CB8AC3E}">
        <p14:creationId xmlns:p14="http://schemas.microsoft.com/office/powerpoint/2010/main" val="1848442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4.6 Linear Models</a:t>
            </a:r>
          </a:p>
        </p:txBody>
      </p:sp>
      <p:sp>
        <p:nvSpPr>
          <p:cNvPr id="3" name="Content Placeholder 2"/>
          <p:cNvSpPr>
            <a:spLocks noGrp="1"/>
          </p:cNvSpPr>
          <p:nvPr>
            <p:ph idx="1"/>
          </p:nvPr>
        </p:nvSpPr>
        <p:spPr/>
        <p:txBody>
          <a:bodyPr/>
          <a:lstStyle/>
          <a:p>
            <a:r>
              <a:rPr lang="en-CA" dirty="0"/>
              <a:t>Decision trees and rules work most naturally with nominal attributes</a:t>
            </a:r>
          </a:p>
          <a:p>
            <a:pPr lvl="1"/>
            <a:r>
              <a:rPr lang="en-CA" dirty="0"/>
              <a:t>Can be extended to deal with numerical attributes (Chapter 6, 8)</a:t>
            </a:r>
          </a:p>
          <a:p>
            <a:r>
              <a:rPr lang="en-CA" dirty="0"/>
              <a:t>Linear models work more naturally with numerical attributes/classes</a:t>
            </a:r>
          </a:p>
          <a:p>
            <a:endParaRPr lang="en-CA" dirty="0"/>
          </a:p>
          <a:p>
            <a:endParaRPr lang="en-CA" dirty="0"/>
          </a:p>
          <a:p>
            <a:endParaRPr lang="en-CA" dirty="0"/>
          </a:p>
        </p:txBody>
      </p:sp>
      <p:pic>
        <p:nvPicPr>
          <p:cNvPr id="4" name="Picture 3"/>
          <p:cNvPicPr>
            <a:picLocks noChangeAspect="1"/>
          </p:cNvPicPr>
          <p:nvPr/>
        </p:nvPicPr>
        <p:blipFill>
          <a:blip r:embed="rId2"/>
          <a:stretch>
            <a:fillRect/>
          </a:stretch>
        </p:blipFill>
        <p:spPr>
          <a:xfrm>
            <a:off x="3574472" y="3490237"/>
            <a:ext cx="4271530" cy="2821663"/>
          </a:xfrm>
          <a:prstGeom prst="rect">
            <a:avLst/>
          </a:prstGeom>
        </p:spPr>
      </p:pic>
      <p:cxnSp>
        <p:nvCxnSpPr>
          <p:cNvPr id="6" name="Straight Arrow Connector 5"/>
          <p:cNvCxnSpPr/>
          <p:nvPr/>
        </p:nvCxnSpPr>
        <p:spPr>
          <a:xfrm flipH="1">
            <a:off x="7846002" y="4876800"/>
            <a:ext cx="1478107" cy="193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324109" y="4624666"/>
            <a:ext cx="2272146" cy="369332"/>
          </a:xfrm>
          <a:prstGeom prst="rect">
            <a:avLst/>
          </a:prstGeom>
          <a:noFill/>
        </p:spPr>
        <p:txBody>
          <a:bodyPr wrap="square" rtlCol="0">
            <a:spAutoFit/>
          </a:bodyPr>
          <a:lstStyle/>
          <a:p>
            <a:r>
              <a:rPr lang="en-CA" dirty="0"/>
              <a:t>Not a linear model!</a:t>
            </a:r>
          </a:p>
        </p:txBody>
      </p:sp>
    </p:spTree>
    <p:extLst>
      <p:ext uri="{BB962C8B-B14F-4D97-AF65-F5344CB8AC3E}">
        <p14:creationId xmlns:p14="http://schemas.microsoft.com/office/powerpoint/2010/main" val="363931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40382" cy="1325563"/>
          </a:xfrm>
        </p:spPr>
        <p:txBody>
          <a:bodyPr/>
          <a:lstStyle/>
          <a:p>
            <a:r>
              <a:rPr lang="en-CA" dirty="0"/>
              <a:t>Decision tree for contact lens data</a:t>
            </a:r>
          </a:p>
        </p:txBody>
      </p:sp>
      <p:sp>
        <p:nvSpPr>
          <p:cNvPr id="3" name="Content Placeholder 2"/>
          <p:cNvSpPr>
            <a:spLocks noGrp="1"/>
          </p:cNvSpPr>
          <p:nvPr>
            <p:ph idx="1"/>
          </p:nvPr>
        </p:nvSpPr>
        <p:spPr>
          <a:xfrm>
            <a:off x="838200" y="1825625"/>
            <a:ext cx="4343400" cy="4351338"/>
          </a:xfrm>
        </p:spPr>
        <p:txBody>
          <a:bodyPr/>
          <a:lstStyle/>
          <a:p>
            <a:r>
              <a:rPr lang="en-CA" dirty="0"/>
              <a:t>Another type of structural description</a:t>
            </a:r>
          </a:p>
          <a:p>
            <a:r>
              <a:rPr lang="en-CA" dirty="0"/>
              <a:t>Successive testing of attributes</a:t>
            </a:r>
          </a:p>
          <a:p>
            <a:r>
              <a:rPr lang="en-CA" dirty="0"/>
              <a:t>Eventually a leaf is reached</a:t>
            </a:r>
          </a:p>
        </p:txBody>
      </p:sp>
      <p:sp>
        <p:nvSpPr>
          <p:cNvPr id="4" name="AutoShape 2" descr="ms-local-stream://EpubReader_F1813F23CC434009A3C5B2097991CC6E/Content/OEBPS/images/F000015f01-02-9780128042915.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p:cNvPicPr>
            <a:picLocks noChangeAspect="1"/>
          </p:cNvPicPr>
          <p:nvPr/>
        </p:nvPicPr>
        <p:blipFill>
          <a:blip r:embed="rId2"/>
          <a:stretch>
            <a:fillRect/>
          </a:stretch>
        </p:blipFill>
        <p:spPr>
          <a:xfrm>
            <a:off x="5635099" y="168275"/>
            <a:ext cx="6577755" cy="6008688"/>
          </a:xfrm>
          <a:prstGeom prst="rect">
            <a:avLst/>
          </a:prstGeom>
        </p:spPr>
      </p:pic>
    </p:spTree>
    <p:extLst>
      <p:ext uri="{BB962C8B-B14F-4D97-AF65-F5344CB8AC3E}">
        <p14:creationId xmlns:p14="http://schemas.microsoft.com/office/powerpoint/2010/main" val="7322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527" y="1427018"/>
                <a:ext cx="11831782" cy="5264727"/>
              </a:xfrm>
            </p:spPr>
            <p:txBody>
              <a:bodyPr>
                <a:normAutofit/>
              </a:bodyPr>
              <a:lstStyle/>
              <a:p>
                <a:r>
                  <a:rPr lang="en-CA" dirty="0"/>
                  <a:t>When the outcome or class is numeric and all the attributes are numeric, Linear Regression is a natural technique to consider</a:t>
                </a:r>
              </a:p>
              <a:p>
                <a:r>
                  <a:rPr lang="en-CA" dirty="0"/>
                  <a:t>Instead of a decision tree or rules, Linear Regression produces a structural description in the form set of weights:</a:t>
                </a:r>
              </a:p>
              <a:p>
                <a14:m>
                  <m:oMath xmlns:m="http://schemas.openxmlformats.org/officeDocument/2006/math">
                    <m:r>
                      <m:rPr>
                        <m:sty m:val="p"/>
                      </m:rPr>
                      <a:rPr lang="en-CA">
                        <a:latin typeface="Cambria Math" panose="02040503050406030204" pitchFamily="18" charset="0"/>
                      </a:rPr>
                      <m:t>p</m:t>
                    </m:r>
                    <m:r>
                      <m:rPr>
                        <m:sty m:val="p"/>
                      </m:rPr>
                      <a:rPr lang="en-CA" b="0" i="0" smtClean="0">
                        <a:latin typeface="Cambria Math" panose="02040503050406030204" pitchFamily="18" charset="0"/>
                      </a:rPr>
                      <m:t>rediction</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1</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2</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2</m:t>
                    </m:r>
                    <m:r>
                      <a:rPr lang="en-CA" b="0" i="0"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w</m:t>
                        </m:r>
                      </m:e>
                      <m:sub>
                        <m:r>
                          <m:rPr>
                            <m:sty m:val="p"/>
                          </m:rPr>
                          <a:rPr lang="en-CA" b="0" i="0" smtClean="0">
                            <a:latin typeface="Cambria Math" panose="02040503050406030204" pitchFamily="18" charset="0"/>
                          </a:rPr>
                          <m:t>k</m:t>
                        </m:r>
                      </m:sub>
                    </m:sSub>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a</m:t>
                        </m:r>
                      </m:e>
                      <m:sub>
                        <m:r>
                          <m:rPr>
                            <m:sty m:val="p"/>
                          </m:rPr>
                          <a:rPr lang="en-CA" b="0" i="0" smtClean="0">
                            <a:latin typeface="Cambria Math" panose="02040503050406030204" pitchFamily="18" charset="0"/>
                          </a:rPr>
                          <m:t>k</m:t>
                        </m:r>
                      </m:sub>
                    </m:sSub>
                    <m:r>
                      <a:rPr lang="en-CA" b="0" i="0" smtClean="0">
                        <a:latin typeface="Cambria Math" panose="02040503050406030204" pitchFamily="18" charset="0"/>
                      </a:rPr>
                      <m:t>. </m:t>
                    </m:r>
                    <m:r>
                      <a:rPr lang="en-CA" b="0" i="0" smtClean="0">
                        <a:solidFill>
                          <a:schemeClr val="bg1"/>
                        </a:solidFill>
                        <a:latin typeface="Cambria Math" panose="02040503050406030204" pitchFamily="18" charset="0"/>
                      </a:rPr>
                      <m:t>. </m:t>
                    </m:r>
                  </m:oMath>
                </a14:m>
                <a:endParaRPr lang="en-CA" dirty="0">
                  <a:solidFill>
                    <a:schemeClr val="bg1"/>
                  </a:solidFill>
                </a:endParaRPr>
              </a:p>
              <a:p>
                <a:r>
                  <a:rPr lang="en-CA" dirty="0"/>
                  <a:t>Where </a:t>
                </a:r>
                <a:r>
                  <a:rPr lang="en-CA" dirty="0">
                    <a:latin typeface="Cambria Math" panose="02040503050406030204" pitchFamily="18" charset="0"/>
                    <a:ea typeface="Cambria Math" panose="02040503050406030204" pitchFamily="18" charset="0"/>
                  </a:rPr>
                  <a:t>a</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 a</a:t>
                </a:r>
                <a:r>
                  <a:rPr lang="en-CA" baseline="-25000" dirty="0">
                    <a:latin typeface="Cambria Math" panose="02040503050406030204" pitchFamily="18" charset="0"/>
                    <a:ea typeface="Cambria Math" panose="02040503050406030204" pitchFamily="18" charset="0"/>
                  </a:rPr>
                  <a:t>2</a:t>
                </a:r>
                <a:r>
                  <a:rPr lang="en-CA" dirty="0">
                    <a:latin typeface="Cambria Math" panose="02040503050406030204" pitchFamily="18" charset="0"/>
                    <a:ea typeface="Cambria Math" panose="02040503050406030204" pitchFamily="18" charset="0"/>
                  </a:rPr>
                  <a:t>,…</a:t>
                </a:r>
                <a:r>
                  <a:rPr lang="en-CA" dirty="0" err="1">
                    <a:latin typeface="Cambria Math" panose="02040503050406030204" pitchFamily="18" charset="0"/>
                    <a:ea typeface="Cambria Math" panose="02040503050406030204" pitchFamily="18" charset="0"/>
                  </a:rPr>
                  <a:t>a</a:t>
                </a:r>
                <a:r>
                  <a:rPr lang="en-CA" baseline="-25000" dirty="0" err="1">
                    <a:latin typeface="Cambria Math" panose="02040503050406030204" pitchFamily="18" charset="0"/>
                    <a:ea typeface="Cambria Math" panose="02040503050406030204" pitchFamily="18" charset="0"/>
                  </a:rPr>
                  <a:t>k</a:t>
                </a:r>
                <a:r>
                  <a:rPr lang="en-CA" dirty="0">
                    <a:latin typeface="Cambria Math" panose="02040503050406030204" pitchFamily="18" charset="0"/>
                    <a:ea typeface="Cambria Math" panose="02040503050406030204" pitchFamily="18" charset="0"/>
                  </a:rPr>
                  <a:t> </a:t>
                </a:r>
                <a:r>
                  <a:rPr lang="en-CA" dirty="0"/>
                  <a:t>are attribute values, </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 w</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 … </a:t>
                </a:r>
                <a:r>
                  <a:rPr lang="en-CA" dirty="0" err="1">
                    <a:latin typeface="Cambria Math" panose="02040503050406030204" pitchFamily="18" charset="0"/>
                    <a:ea typeface="Cambria Math" panose="02040503050406030204" pitchFamily="18" charset="0"/>
                  </a:rPr>
                  <a:t>w</a:t>
                </a:r>
                <a:r>
                  <a:rPr lang="en-CA" baseline="-25000" dirty="0" err="1">
                    <a:latin typeface="Cambria Math" panose="02040503050406030204" pitchFamily="18" charset="0"/>
                    <a:ea typeface="Cambria Math" panose="02040503050406030204" pitchFamily="18" charset="0"/>
                  </a:rPr>
                  <a:t>k</a:t>
                </a:r>
                <a:r>
                  <a:rPr lang="en-CA" dirty="0">
                    <a:latin typeface="Cambria Math" panose="02040503050406030204" pitchFamily="18" charset="0"/>
                    <a:ea typeface="Cambria Math" panose="02040503050406030204" pitchFamily="18" charset="0"/>
                  </a:rPr>
                  <a:t> </a:t>
                </a:r>
                <a:r>
                  <a:rPr lang="en-CA" dirty="0"/>
                  <a:t>are weights</a:t>
                </a:r>
              </a:p>
              <a:p>
                <a:r>
                  <a:rPr lang="en-CA" dirty="0"/>
                  <a:t>Weights are calculated from the training data</a:t>
                </a:r>
              </a:p>
              <a:p>
                <a:r>
                  <a:rPr lang="en-CA" dirty="0"/>
                  <a:t>Let </a:t>
                </a:r>
                <a:r>
                  <a:rPr lang="en-CA" dirty="0">
                    <a:latin typeface="Cambria Math" panose="02040503050406030204" pitchFamily="18" charset="0"/>
                    <a:ea typeface="Cambria Math" panose="02040503050406030204" pitchFamily="18" charset="0"/>
                  </a:rPr>
                  <a:t>x</a:t>
                </a:r>
                <a:r>
                  <a:rPr lang="en-CA" baseline="30000" dirty="0">
                    <a:latin typeface="Cambria Math" panose="02040503050406030204" pitchFamily="18" charset="0"/>
                    <a:ea typeface="Cambria Math" panose="02040503050406030204" pitchFamily="18" charset="0"/>
                  </a:rPr>
                  <a:t>(1) </a:t>
                </a:r>
                <a:r>
                  <a:rPr lang="en-CA" dirty="0"/>
                  <a:t>be the first instance with attribute values </a:t>
                </a:r>
                <a14:m>
                  <m:oMath xmlns:m="http://schemas.openxmlformats.org/officeDocument/2006/math">
                    <m:sSubSup>
                      <m:sSubSupPr>
                        <m:ctrlPr>
                          <a:rPr lang="en-CA" i="1">
                            <a:latin typeface="Cambria Math" panose="02040503050406030204" pitchFamily="18" charset="0"/>
                            <a:ea typeface="Cambria Math" panose="02040503050406030204" pitchFamily="18" charset="0"/>
                          </a:rPr>
                        </m:ctrlPr>
                      </m:sSubSupPr>
                      <m:e>
                        <m:r>
                          <m:rPr>
                            <m:sty m:val="p"/>
                          </m:rPr>
                          <a:rPr lang="en-CA">
                            <a:latin typeface="Cambria Math" panose="02040503050406030204" pitchFamily="18" charset="0"/>
                            <a:ea typeface="Cambria Math" panose="02040503050406030204" pitchFamily="18" charset="0"/>
                          </a:rPr>
                          <m:t>a</m:t>
                        </m:r>
                      </m:e>
                      <m:sub>
                        <m:r>
                          <a:rPr lang="en-CA">
                            <a:latin typeface="Cambria Math" panose="02040503050406030204" pitchFamily="18" charset="0"/>
                            <a:ea typeface="Cambria Math" panose="02040503050406030204" pitchFamily="18" charset="0"/>
                          </a:rPr>
                          <m:t>1</m:t>
                        </m:r>
                      </m:sub>
                      <m:sup>
                        <m:r>
                          <a:rPr lang="en-CA">
                            <a:latin typeface="Cambria Math" panose="02040503050406030204" pitchFamily="18" charset="0"/>
                            <a:ea typeface="Cambria Math" panose="02040503050406030204" pitchFamily="18" charset="0"/>
                          </a:rPr>
                          <m:t>(1)</m:t>
                        </m:r>
                      </m:sup>
                    </m:sSubSup>
                    <m:r>
                      <a:rPr lang="en-CA">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ea typeface="Cambria Math" panose="02040503050406030204" pitchFamily="18" charset="0"/>
                          </a:rPr>
                        </m:ctrlPr>
                      </m:sSubSupPr>
                      <m:e>
                        <m:r>
                          <m:rPr>
                            <m:sty m:val="p"/>
                          </m:rPr>
                          <a:rPr lang="en-CA">
                            <a:latin typeface="Cambria Math" panose="02040503050406030204" pitchFamily="18" charset="0"/>
                            <a:ea typeface="Cambria Math" panose="02040503050406030204" pitchFamily="18" charset="0"/>
                          </a:rPr>
                          <m:t>a</m:t>
                        </m:r>
                      </m:e>
                      <m:sub>
                        <m:r>
                          <a:rPr lang="en-CA">
                            <a:latin typeface="Cambria Math" panose="02040503050406030204" pitchFamily="18" charset="0"/>
                            <a:ea typeface="Cambria Math" panose="02040503050406030204" pitchFamily="18" charset="0"/>
                          </a:rPr>
                          <m:t>2</m:t>
                        </m:r>
                      </m:sub>
                      <m:sup>
                        <m:r>
                          <a:rPr lang="en-CA">
                            <a:latin typeface="Cambria Math" panose="02040503050406030204" pitchFamily="18" charset="0"/>
                            <a:ea typeface="Cambria Math" panose="02040503050406030204" pitchFamily="18" charset="0"/>
                          </a:rPr>
                          <m:t>(1)</m:t>
                        </m:r>
                      </m:sup>
                    </m:sSubSup>
                    <m:r>
                      <a:rPr lang="en-CA">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ea typeface="Cambria Math" panose="02040503050406030204" pitchFamily="18" charset="0"/>
                          </a:rPr>
                        </m:ctrlPr>
                      </m:sSubSupPr>
                      <m:e>
                        <m:r>
                          <m:rPr>
                            <m:sty m:val="p"/>
                          </m:rPr>
                          <a:rPr lang="en-CA">
                            <a:latin typeface="Cambria Math" panose="02040503050406030204" pitchFamily="18" charset="0"/>
                            <a:ea typeface="Cambria Math" panose="02040503050406030204" pitchFamily="18" charset="0"/>
                          </a:rPr>
                          <m:t>a</m:t>
                        </m:r>
                      </m:e>
                      <m:sub>
                        <m:r>
                          <a:rPr lang="en-CA">
                            <a:latin typeface="Cambria Math" panose="02040503050406030204" pitchFamily="18" charset="0"/>
                            <a:ea typeface="Cambria Math" panose="02040503050406030204" pitchFamily="18" charset="0"/>
                          </a:rPr>
                          <m:t>3</m:t>
                        </m:r>
                      </m:sub>
                      <m:sup>
                        <m:r>
                          <a:rPr lang="en-CA">
                            <a:latin typeface="Cambria Math" panose="02040503050406030204" pitchFamily="18" charset="0"/>
                            <a:ea typeface="Cambria Math" panose="02040503050406030204" pitchFamily="18" charset="0"/>
                          </a:rPr>
                          <m:t>(1)</m:t>
                        </m:r>
                      </m:sup>
                    </m:sSubSup>
                    <m:r>
                      <a:rPr lang="en-CA">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ea typeface="Cambria Math" panose="02040503050406030204" pitchFamily="18" charset="0"/>
                          </a:rPr>
                        </m:ctrlPr>
                      </m:sSubSupPr>
                      <m:e>
                        <m:r>
                          <m:rPr>
                            <m:sty m:val="p"/>
                          </m:rPr>
                          <a:rPr lang="en-CA">
                            <a:latin typeface="Cambria Math" panose="02040503050406030204" pitchFamily="18" charset="0"/>
                            <a:ea typeface="Cambria Math" panose="02040503050406030204" pitchFamily="18" charset="0"/>
                          </a:rPr>
                          <m:t>a</m:t>
                        </m:r>
                      </m:e>
                      <m:sub>
                        <m:r>
                          <m:rPr>
                            <m:sty m:val="p"/>
                          </m:rPr>
                          <a:rPr lang="en-CA">
                            <a:latin typeface="Cambria Math" panose="02040503050406030204" pitchFamily="18" charset="0"/>
                            <a:ea typeface="Cambria Math" panose="02040503050406030204" pitchFamily="18" charset="0"/>
                          </a:rPr>
                          <m:t>k</m:t>
                        </m:r>
                      </m:sub>
                      <m:sup>
                        <m:d>
                          <m:dPr>
                            <m:ctrlPr>
                              <a:rPr lang="en-CA" i="1">
                                <a:latin typeface="Cambria Math" panose="02040503050406030204" pitchFamily="18" charset="0"/>
                                <a:ea typeface="Cambria Math" panose="02040503050406030204" pitchFamily="18" charset="0"/>
                              </a:rPr>
                            </m:ctrlPr>
                          </m:dPr>
                          <m:e>
                            <m:r>
                              <a:rPr lang="en-CA">
                                <a:latin typeface="Cambria Math" panose="02040503050406030204" pitchFamily="18" charset="0"/>
                                <a:ea typeface="Cambria Math" panose="02040503050406030204" pitchFamily="18" charset="0"/>
                              </a:rPr>
                              <m:t>1</m:t>
                            </m:r>
                          </m:e>
                        </m:d>
                      </m:sup>
                    </m:sSubSup>
                    <m:r>
                      <a:rPr lang="en-CA">
                        <a:latin typeface="Cambria Math" panose="02040503050406030204" pitchFamily="18" charset="0"/>
                        <a:ea typeface="Cambria Math" panose="02040503050406030204" pitchFamily="18" charset="0"/>
                      </a:rPr>
                      <m:t>  </m:t>
                    </m:r>
                  </m:oMath>
                </a14:m>
                <a:endParaRPr lang="en-CA" dirty="0"/>
              </a:p>
              <a:p>
                <a:r>
                  <a:rPr lang="en-CA" dirty="0"/>
                  <a:t>The predicted value for the first instance can be written:</a:t>
                </a:r>
              </a:p>
              <a:p>
                <a14:m>
                  <m:oMath xmlns:m="http://schemas.openxmlformats.org/officeDocument/2006/math">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sSubSup>
                      <m:sSubSupPr>
                        <m:ctrlPr>
                          <a:rPr lang="en-CA" b="0" i="1" smtClean="0">
                            <a:latin typeface="Cambria Math" panose="02040503050406030204" pitchFamily="18" charset="0"/>
                          </a:rPr>
                        </m:ctrlPr>
                      </m:sSubSupPr>
                      <m:e>
                        <m:r>
                          <m:rPr>
                            <m:sty m:val="p"/>
                          </m:rPr>
                          <a:rPr lang="en-CA" b="0" i="0" smtClean="0">
                            <a:latin typeface="Cambria Math" panose="02040503050406030204" pitchFamily="18" charset="0"/>
                          </a:rPr>
                          <m:t>a</m:t>
                        </m:r>
                      </m:e>
                      <m:sub>
                        <m:r>
                          <a:rPr lang="en-CA" b="0" i="0" smtClean="0">
                            <a:latin typeface="Cambria Math" panose="02040503050406030204" pitchFamily="18" charset="0"/>
                          </a:rPr>
                          <m:t>0</m:t>
                        </m:r>
                      </m:sub>
                      <m:sup>
                        <m:r>
                          <a:rPr lang="en-CA" b="0" i="0" smtClean="0">
                            <a:latin typeface="Cambria Math" panose="02040503050406030204" pitchFamily="18" charset="0"/>
                          </a:rPr>
                          <m:t>(1)</m:t>
                        </m:r>
                      </m:sup>
                    </m:sSubSup>
                    <m:r>
                      <a:rPr lang="en-CA" b="0" i="0" smtClean="0">
                        <a:latin typeface="Cambria Math" panose="02040503050406030204" pitchFamily="18" charset="0"/>
                      </a:rPr>
                      <m:t>+</m:t>
                    </m:r>
                    <m:r>
                      <m:rPr>
                        <m:sty m:val="p"/>
                      </m:rPr>
                      <a:rPr lang="en-CA" i="0">
                        <a:latin typeface="Cambria Math" panose="02040503050406030204" pitchFamily="18" charset="0"/>
                      </a:rPr>
                      <m:t>w</m:t>
                    </m:r>
                    <m:r>
                      <a:rPr lang="en-CA" b="0" i="0" baseline="-25000" smtClean="0">
                        <a:latin typeface="Cambria Math" panose="02040503050406030204" pitchFamily="18" charset="0"/>
                      </a:rPr>
                      <m:t>1</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a:rPr lang="en-CA" b="0" i="0" smtClean="0">
                            <a:latin typeface="Cambria Math" panose="02040503050406030204" pitchFamily="18" charset="0"/>
                          </a:rPr>
                          <m:t>1</m:t>
                        </m:r>
                      </m:sub>
                      <m:sup>
                        <m:r>
                          <a:rPr lang="en-CA" i="0">
                            <a:latin typeface="Cambria Math" panose="02040503050406030204" pitchFamily="18" charset="0"/>
                          </a:rPr>
                          <m:t>(1)</m:t>
                        </m:r>
                      </m:sup>
                    </m:sSubSup>
                    <m:r>
                      <a:rPr lang="en-CA" b="0" i="0" smtClean="0">
                        <a:latin typeface="Cambria Math" panose="02040503050406030204" pitchFamily="18" charset="0"/>
                      </a:rPr>
                      <m:t>+</m:t>
                    </m:r>
                    <m:r>
                      <m:rPr>
                        <m:sty m:val="p"/>
                      </m:rPr>
                      <a:rPr lang="en-CA" i="0">
                        <a:latin typeface="Cambria Math" panose="02040503050406030204" pitchFamily="18" charset="0"/>
                      </a:rPr>
                      <m:t>w</m:t>
                    </m:r>
                    <m:r>
                      <a:rPr lang="en-CA" b="0" i="0" baseline="-25000" smtClean="0">
                        <a:latin typeface="Cambria Math" panose="02040503050406030204" pitchFamily="18" charset="0"/>
                      </a:rPr>
                      <m:t>2</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a:rPr lang="en-CA" b="0" i="0" smtClean="0">
                            <a:latin typeface="Cambria Math" panose="02040503050406030204" pitchFamily="18" charset="0"/>
                          </a:rPr>
                          <m:t>2</m:t>
                        </m:r>
                      </m:sub>
                      <m:sup>
                        <m:r>
                          <a:rPr lang="en-CA" i="0">
                            <a:latin typeface="Cambria Math" panose="02040503050406030204" pitchFamily="18" charset="0"/>
                          </a:rPr>
                          <m:t>(1)</m:t>
                        </m:r>
                      </m:sup>
                    </m:sSubSup>
                    <m:r>
                      <a:rPr lang="en-CA" b="0" i="0" smtClean="0">
                        <a:latin typeface="Cambria Math" panose="02040503050406030204" pitchFamily="18" charset="0"/>
                      </a:rPr>
                      <m:t>+…+</m:t>
                    </m:r>
                    <m:r>
                      <m:rPr>
                        <m:sty m:val="p"/>
                      </m:rPr>
                      <a:rPr lang="en-CA" i="0">
                        <a:latin typeface="Cambria Math" panose="02040503050406030204" pitchFamily="18" charset="0"/>
                      </a:rPr>
                      <m:t>w</m:t>
                    </m:r>
                    <m:r>
                      <m:rPr>
                        <m:sty m:val="p"/>
                      </m:rPr>
                      <a:rPr lang="en-CA" b="0" i="0" baseline="-25000" smtClean="0">
                        <a:latin typeface="Cambria Math" panose="02040503050406030204" pitchFamily="18" charset="0"/>
                      </a:rPr>
                      <m:t>k</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m:rPr>
                            <m:sty m:val="p"/>
                          </m:rPr>
                          <a:rPr lang="en-CA" b="0" i="0" smtClean="0">
                            <a:latin typeface="Cambria Math" panose="02040503050406030204" pitchFamily="18" charset="0"/>
                          </a:rPr>
                          <m:t>k</m:t>
                        </m:r>
                      </m:sub>
                      <m:sup>
                        <m:d>
                          <m:dPr>
                            <m:ctrlPr>
                              <a:rPr lang="en-CA" i="1">
                                <a:latin typeface="Cambria Math" panose="02040503050406030204" pitchFamily="18" charset="0"/>
                              </a:rPr>
                            </m:ctrlPr>
                          </m:dPr>
                          <m:e>
                            <m:r>
                              <a:rPr lang="en-CA" i="0">
                                <a:latin typeface="Cambria Math" panose="02040503050406030204" pitchFamily="18" charset="0"/>
                              </a:rPr>
                              <m:t>1</m:t>
                            </m:r>
                          </m:e>
                        </m:d>
                      </m:sup>
                    </m:sSubSup>
                    <m:r>
                      <a:rPr lang="en-CA" b="0" i="0" smtClean="0">
                        <a:latin typeface="Cambria Math" panose="02040503050406030204" pitchFamily="18" charset="0"/>
                      </a:rPr>
                      <m:t>= </m:t>
                    </m:r>
                    <m:nary>
                      <m:naryPr>
                        <m:chr m:val="∑"/>
                        <m:ctrlPr>
                          <a:rPr lang="en-CA" b="0" i="1" smtClean="0">
                            <a:latin typeface="Cambria Math" panose="02040503050406030204" pitchFamily="18" charset="0"/>
                          </a:rPr>
                        </m:ctrlPr>
                      </m:naryPr>
                      <m:sub>
                        <m:r>
                          <m:rPr>
                            <m:sty m:val="p"/>
                            <m:brk m:alnAt="23"/>
                          </m:rPr>
                          <a:rPr lang="en-CA" b="0" i="0" smtClean="0">
                            <a:latin typeface="Cambria Math" panose="02040503050406030204" pitchFamily="18" charset="0"/>
                          </a:rPr>
                          <m:t>j</m:t>
                        </m:r>
                        <m:r>
                          <a:rPr lang="en-CA" b="0" i="0" smtClean="0">
                            <a:latin typeface="Cambria Math" panose="02040503050406030204" pitchFamily="18" charset="0"/>
                          </a:rPr>
                          <m:t>=0</m:t>
                        </m:r>
                      </m:sub>
                      <m:sup>
                        <m:r>
                          <m:rPr>
                            <m:sty m:val="p"/>
                          </m:rPr>
                          <a:rPr lang="en-CA" b="0" i="0" smtClean="0">
                            <a:latin typeface="Cambria Math" panose="02040503050406030204" pitchFamily="18" charset="0"/>
                          </a:rPr>
                          <m:t>k</m:t>
                        </m:r>
                      </m:sup>
                      <m:e>
                        <m:r>
                          <m:rPr>
                            <m:sty m:val="p"/>
                          </m:rPr>
                          <a:rPr lang="en-CA" b="0" i="0" smtClean="0">
                            <a:latin typeface="Cambria Math" panose="02040503050406030204" pitchFamily="18" charset="0"/>
                          </a:rPr>
                          <m:t>w</m:t>
                        </m:r>
                        <m:r>
                          <m:rPr>
                            <m:sty m:val="p"/>
                          </m:rPr>
                          <a:rPr lang="en-CA" b="0" i="0" baseline="-25000" smtClean="0">
                            <a:latin typeface="Cambria Math" panose="02040503050406030204" pitchFamily="18" charset="0"/>
                          </a:rPr>
                          <m:t>j</m:t>
                        </m:r>
                        <m:sSubSup>
                          <m:sSubSupPr>
                            <m:ctrlPr>
                              <a:rPr lang="en-CA" b="0" i="1" smtClean="0">
                                <a:latin typeface="Cambria Math" panose="02040503050406030204" pitchFamily="18" charset="0"/>
                              </a:rPr>
                            </m:ctrlPr>
                          </m:sSubSupPr>
                          <m:e>
                            <m:r>
                              <m:rPr>
                                <m:sty m:val="p"/>
                              </m:rPr>
                              <a:rPr lang="en-CA" b="0" i="0" smtClean="0">
                                <a:latin typeface="Cambria Math" panose="02040503050406030204" pitchFamily="18" charset="0"/>
                              </a:rPr>
                              <m:t>a</m:t>
                            </m:r>
                          </m:e>
                          <m:sub>
                            <m:r>
                              <m:rPr>
                                <m:sty m:val="p"/>
                              </m:rPr>
                              <a:rPr lang="en-CA" b="0" i="0" smtClean="0">
                                <a:latin typeface="Cambria Math" panose="02040503050406030204" pitchFamily="18" charset="0"/>
                              </a:rPr>
                              <m:t>j</m:t>
                            </m:r>
                          </m:sub>
                          <m:sup>
                            <m:r>
                              <a:rPr lang="en-CA" b="0" i="0" smtClean="0">
                                <a:latin typeface="Cambria Math" panose="02040503050406030204" pitchFamily="18" charset="0"/>
                              </a:rPr>
                              <m:t>(1)</m:t>
                            </m:r>
                          </m:sup>
                        </m:sSubSup>
                      </m:e>
                    </m:nary>
                    <m:r>
                      <a:rPr lang="en-CA" b="0" i="0" smtClean="0">
                        <a:latin typeface="Cambria Math" panose="02040503050406030204" pitchFamily="18" charset="0"/>
                      </a:rPr>
                      <m:t>   </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527" y="1427018"/>
                <a:ext cx="11831782" cy="5264727"/>
              </a:xfrm>
              <a:blipFill>
                <a:blip r:embed="rId2"/>
                <a:stretch>
                  <a:fillRect l="-927" t="-1852"/>
                </a:stretch>
              </a:blipFill>
            </p:spPr>
            <p:txBody>
              <a:bodyPr/>
              <a:lstStyle/>
              <a:p>
                <a:r>
                  <a:rPr lang="en-CA">
                    <a:noFill/>
                  </a:rPr>
                  <a:t> </a:t>
                </a:r>
              </a:p>
            </p:txBody>
          </p:sp>
        </mc:Fallback>
      </mc:AlternateContent>
    </p:spTree>
    <p:extLst>
      <p:ext uri="{BB962C8B-B14F-4D97-AF65-F5344CB8AC3E}">
        <p14:creationId xmlns:p14="http://schemas.microsoft.com/office/powerpoint/2010/main" val="13031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Least squares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41182" cy="4351338"/>
              </a:xfrm>
            </p:spPr>
            <p:txBody>
              <a:bodyPr/>
              <a:lstStyle/>
              <a:p>
                <a:r>
                  <a:rPr lang="en-CA" dirty="0"/>
                  <a:t>We use the difference between the predicted and actual value to arrive at optimal values for the weights</a:t>
                </a:r>
              </a:p>
              <a:p>
                <a:r>
                  <a:rPr lang="en-CA" dirty="0"/>
                  <a:t>We want to choose coefficients </a:t>
                </a:r>
                <a:r>
                  <a:rPr lang="en-CA" dirty="0" err="1">
                    <a:latin typeface="Cambria Math" panose="02040503050406030204" pitchFamily="18" charset="0"/>
                    <a:ea typeface="Cambria Math" panose="02040503050406030204" pitchFamily="18" charset="0"/>
                  </a:rPr>
                  <a:t>w</a:t>
                </a:r>
                <a:r>
                  <a:rPr lang="en-CA" baseline="-25000" dirty="0" err="1">
                    <a:latin typeface="Cambria Math" panose="02040503050406030204" pitchFamily="18" charset="0"/>
                    <a:ea typeface="Cambria Math" panose="02040503050406030204" pitchFamily="18" charset="0"/>
                  </a:rPr>
                  <a:t>j</a:t>
                </a:r>
                <a:r>
                  <a:rPr lang="en-CA" dirty="0">
                    <a:latin typeface="Cambria Math" panose="02040503050406030204" pitchFamily="18" charset="0"/>
                    <a:ea typeface="Cambria Math" panose="02040503050406030204" pitchFamily="18" charset="0"/>
                  </a:rPr>
                  <a:t> </a:t>
                </a:r>
                <a:r>
                  <a:rPr lang="en-CA" dirty="0"/>
                  <a:t>such that we minimize the sum of squares of differences between predicted and actual value across all training instances </a:t>
                </a:r>
                <a:r>
                  <a:rPr lang="en-CA" dirty="0" err="1">
                    <a:latin typeface="Cambria Math" panose="02040503050406030204" pitchFamily="18" charset="0"/>
                    <a:ea typeface="Cambria Math" panose="02040503050406030204" pitchFamily="18" charset="0"/>
                  </a:rPr>
                  <a:t>i</a:t>
                </a:r>
                <a:endParaRPr lang="en-CA" dirty="0">
                  <a:latin typeface="Cambria Math" panose="02040503050406030204" pitchFamily="18" charset="0"/>
                  <a:ea typeface="Cambria Math" panose="02040503050406030204" pitchFamily="18" charset="0"/>
                </a:endParaRPr>
              </a:p>
              <a:p>
                <a14:m>
                  <m:oMath xmlns:m="http://schemas.openxmlformats.org/officeDocument/2006/math">
                    <m:nary>
                      <m:naryPr>
                        <m:chr m:val="∑"/>
                        <m:ctrlPr>
                          <a:rPr lang="en-CA" i="1" smtClean="0">
                            <a:latin typeface="Cambria Math" panose="02040503050406030204" pitchFamily="18" charset="0"/>
                          </a:rPr>
                        </m:ctrlPr>
                      </m:naryPr>
                      <m:sub>
                        <m:r>
                          <m:rPr>
                            <m:sty m:val="p"/>
                            <m:brk m:alnAt="23"/>
                          </m:rPr>
                          <a:rPr lang="en-CA" b="0" i="0" smtClean="0">
                            <a:latin typeface="Cambria Math" panose="02040503050406030204" pitchFamily="18" charset="0"/>
                          </a:rPr>
                          <m:t>i</m:t>
                        </m:r>
                        <m:r>
                          <a:rPr lang="en-CA" b="0" i="0" smtClean="0">
                            <a:latin typeface="Cambria Math" panose="02040503050406030204" pitchFamily="18" charset="0"/>
                          </a:rPr>
                          <m:t>=1</m:t>
                        </m:r>
                      </m:sub>
                      <m:sup>
                        <m:r>
                          <m:rPr>
                            <m:sty m:val="p"/>
                          </m:rPr>
                          <a:rPr lang="en-CA" b="0" i="0" smtClean="0">
                            <a:latin typeface="Cambria Math" panose="02040503050406030204" pitchFamily="18" charset="0"/>
                          </a:rPr>
                          <m:t>n</m:t>
                        </m:r>
                      </m:sup>
                      <m:e>
                        <m:r>
                          <a:rPr lang="en-CA" b="0" i="0" smtClean="0">
                            <a:latin typeface="Cambria Math" panose="02040503050406030204" pitchFamily="18" charset="0"/>
                          </a:rPr>
                          <m:t>(</m:t>
                        </m:r>
                        <m:sSup>
                          <m:sSupPr>
                            <m:ctrlPr>
                              <a:rPr lang="en-CA" b="0" i="1" smtClean="0">
                                <a:latin typeface="Cambria Math" panose="02040503050406030204" pitchFamily="18" charset="0"/>
                              </a:rPr>
                            </m:ctrlPr>
                          </m:sSupPr>
                          <m:e>
                            <m:r>
                              <m:rPr>
                                <m:sty m:val="p"/>
                              </m:rPr>
                              <a:rPr lang="en-CA" b="0" i="0" smtClean="0">
                                <a:latin typeface="Cambria Math" panose="02040503050406030204" pitchFamily="18" charset="0"/>
                              </a:rPr>
                              <m:t>y</m:t>
                            </m:r>
                          </m:e>
                          <m:sup>
                            <m:r>
                              <a:rPr lang="en-CA" b="0" i="0" smtClean="0">
                                <a:latin typeface="Cambria Math" panose="02040503050406030204" pitchFamily="18" charset="0"/>
                              </a:rPr>
                              <m:t>(</m:t>
                            </m:r>
                            <m:r>
                              <m:rPr>
                                <m:sty m:val="p"/>
                              </m:rPr>
                              <a:rPr lang="en-CA" b="0" i="0" smtClean="0">
                                <a:latin typeface="Cambria Math" panose="02040503050406030204" pitchFamily="18" charset="0"/>
                              </a:rPr>
                              <m:t>i</m:t>
                            </m:r>
                            <m:r>
                              <a:rPr lang="en-CA" b="0" i="0" smtClean="0">
                                <a:latin typeface="Cambria Math" panose="02040503050406030204" pitchFamily="18" charset="0"/>
                              </a:rPr>
                              <m:t>)</m:t>
                            </m:r>
                          </m:sup>
                        </m:sSup>
                        <m:r>
                          <a:rPr lang="en-CA" b="0" i="0" smtClean="0">
                            <a:latin typeface="Cambria Math" panose="02040503050406030204" pitchFamily="18" charset="0"/>
                          </a:rPr>
                          <m:t>− </m:t>
                        </m:r>
                        <m:nary>
                          <m:naryPr>
                            <m:chr m:val="∑"/>
                            <m:ctrlPr>
                              <a:rPr lang="en-CA" b="0" i="1" smtClean="0">
                                <a:latin typeface="Cambria Math" panose="02040503050406030204" pitchFamily="18" charset="0"/>
                              </a:rPr>
                            </m:ctrlPr>
                          </m:naryPr>
                          <m:sub>
                            <m:r>
                              <m:rPr>
                                <m:sty m:val="p"/>
                                <m:brk m:alnAt="23"/>
                              </m:rPr>
                              <a:rPr lang="en-CA" b="0" i="0" smtClean="0">
                                <a:latin typeface="Cambria Math" panose="02040503050406030204" pitchFamily="18" charset="0"/>
                              </a:rPr>
                              <m:t>j</m:t>
                            </m:r>
                            <m:r>
                              <a:rPr lang="en-CA" b="0" i="0" smtClean="0">
                                <a:latin typeface="Cambria Math" panose="02040503050406030204" pitchFamily="18" charset="0"/>
                              </a:rPr>
                              <m:t>=0</m:t>
                            </m:r>
                          </m:sub>
                          <m:sup>
                            <m:r>
                              <m:rPr>
                                <m:sty m:val="p"/>
                              </m:rPr>
                              <a:rPr lang="en-CA" b="0" i="0" smtClean="0">
                                <a:latin typeface="Cambria Math" panose="02040503050406030204" pitchFamily="18" charset="0"/>
                              </a:rPr>
                              <m:t>k</m:t>
                            </m:r>
                          </m:sup>
                          <m:e>
                            <m:r>
                              <m:rPr>
                                <m:sty m:val="p"/>
                              </m:rPr>
                              <a:rPr lang="en-CA" b="0" i="0" smtClean="0">
                                <a:latin typeface="Cambria Math" panose="02040503050406030204" pitchFamily="18" charset="0"/>
                              </a:rPr>
                              <m:t>w</m:t>
                            </m:r>
                            <m:r>
                              <m:rPr>
                                <m:sty m:val="p"/>
                              </m:rPr>
                              <a:rPr lang="en-CA" b="0" i="0" baseline="-25000" smtClean="0">
                                <a:latin typeface="Cambria Math" panose="02040503050406030204" pitchFamily="18" charset="0"/>
                              </a:rPr>
                              <m:t>j</m:t>
                            </m:r>
                            <m:sSubSup>
                              <m:sSubSupPr>
                                <m:ctrlPr>
                                  <a:rPr lang="en-CA" b="0" i="1" smtClean="0">
                                    <a:latin typeface="Cambria Math" panose="02040503050406030204" pitchFamily="18" charset="0"/>
                                  </a:rPr>
                                </m:ctrlPr>
                              </m:sSubSupPr>
                              <m:e>
                                <m:r>
                                  <m:rPr>
                                    <m:sty m:val="p"/>
                                  </m:rPr>
                                  <a:rPr lang="en-CA" b="0" i="0" smtClean="0">
                                    <a:latin typeface="Cambria Math" panose="02040503050406030204" pitchFamily="18" charset="0"/>
                                  </a:rPr>
                                  <m:t>a</m:t>
                                </m:r>
                              </m:e>
                              <m:sub>
                                <m:r>
                                  <m:rPr>
                                    <m:sty m:val="p"/>
                                  </m:rPr>
                                  <a:rPr lang="en-CA" b="0" i="0" smtClean="0">
                                    <a:latin typeface="Cambria Math" panose="02040503050406030204" pitchFamily="18" charset="0"/>
                                  </a:rPr>
                                  <m:t>j</m:t>
                                </m:r>
                              </m:sub>
                              <m:sup>
                                <m:r>
                                  <a:rPr lang="en-CA" b="0" i="0" smtClean="0">
                                    <a:latin typeface="Cambria Math" panose="02040503050406030204" pitchFamily="18" charset="0"/>
                                  </a:rPr>
                                  <m:t>(</m:t>
                                </m:r>
                                <m:r>
                                  <m:rPr>
                                    <m:sty m:val="p"/>
                                  </m:rPr>
                                  <a:rPr lang="en-CA" b="0" i="0" smtClean="0">
                                    <a:latin typeface="Cambria Math" panose="02040503050406030204" pitchFamily="18" charset="0"/>
                                  </a:rPr>
                                  <m:t>i</m:t>
                                </m:r>
                                <m:r>
                                  <a:rPr lang="en-CA" b="0" i="0" smtClean="0">
                                    <a:latin typeface="Cambria Math" panose="02040503050406030204" pitchFamily="18" charset="0"/>
                                  </a:rPr>
                                  <m:t>)</m:t>
                                </m:r>
                              </m:sup>
                            </m:sSubSup>
                            <m:r>
                              <a:rPr lang="en-CA" b="0" i="0" smtClean="0">
                                <a:latin typeface="Cambria Math" panose="02040503050406030204" pitchFamily="18" charset="0"/>
                              </a:rPr>
                              <m:t>)</m:t>
                            </m:r>
                            <m:r>
                              <a:rPr lang="en-CA" b="0" i="0" baseline="30000" smtClean="0">
                                <a:latin typeface="Cambria Math" panose="02040503050406030204" pitchFamily="18" charset="0"/>
                              </a:rPr>
                              <m:t>2</m:t>
                            </m:r>
                          </m:e>
                        </m:nary>
                      </m:e>
                    </m:nary>
                  </m:oMath>
                </a14:m>
                <a:r>
                  <a:rPr lang="en-CA" dirty="0"/>
                  <a:t> , </a:t>
                </a:r>
                <a:r>
                  <a:rPr lang="en-CA" sz="2200" dirty="0"/>
                  <a:t>where </a:t>
                </a:r>
                <a14:m>
                  <m:oMath xmlns:m="http://schemas.openxmlformats.org/officeDocument/2006/math">
                    <m:sSup>
                      <m:sSupPr>
                        <m:ctrlPr>
                          <a:rPr lang="en-CA" sz="2200" i="1">
                            <a:latin typeface="Cambria Math" panose="02040503050406030204" pitchFamily="18" charset="0"/>
                          </a:rPr>
                        </m:ctrlPr>
                      </m:sSupPr>
                      <m:e>
                        <m:r>
                          <m:rPr>
                            <m:sty m:val="p"/>
                          </m:rPr>
                          <a:rPr lang="en-CA" sz="2200">
                            <a:latin typeface="Cambria Math" panose="02040503050406030204" pitchFamily="18" charset="0"/>
                          </a:rPr>
                          <m:t>y</m:t>
                        </m:r>
                      </m:e>
                      <m:sup>
                        <m:r>
                          <a:rPr lang="en-CA" sz="2200">
                            <a:latin typeface="Cambria Math" panose="02040503050406030204" pitchFamily="18" charset="0"/>
                          </a:rPr>
                          <m:t>(</m:t>
                        </m:r>
                        <m:r>
                          <m:rPr>
                            <m:sty m:val="p"/>
                          </m:rPr>
                          <a:rPr lang="en-CA" sz="2200">
                            <a:latin typeface="Cambria Math" panose="02040503050406030204" pitchFamily="18" charset="0"/>
                          </a:rPr>
                          <m:t>i</m:t>
                        </m:r>
                        <m:r>
                          <a:rPr lang="en-CA" sz="2200">
                            <a:latin typeface="Cambria Math" panose="02040503050406030204" pitchFamily="18" charset="0"/>
                          </a:rPr>
                          <m:t>)</m:t>
                        </m:r>
                      </m:sup>
                    </m:sSup>
                  </m:oMath>
                </a14:m>
                <a:r>
                  <a:rPr lang="en-CA" sz="2200" dirty="0"/>
                  <a:t> is the known outcome of a training instance </a:t>
                </a:r>
                <a:endParaRPr lang="en-CA" dirty="0"/>
              </a:p>
              <a:p>
                <a:r>
                  <a:rPr lang="en-CA" dirty="0"/>
                  <a:t>We want to minimize this sum. How? </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41182" cy="4351338"/>
              </a:xfrm>
              <a:blipFill>
                <a:blip r:embed="rId2"/>
                <a:stretch>
                  <a:fillRect l="-1012" t="-2241" r="-506"/>
                </a:stretch>
              </a:blipFill>
            </p:spPr>
            <p:txBody>
              <a:bodyPr/>
              <a:lstStyle/>
              <a:p>
                <a:r>
                  <a:rPr lang="en-CA">
                    <a:noFill/>
                  </a:rPr>
                  <a:t> </a:t>
                </a:r>
              </a:p>
            </p:txBody>
          </p:sp>
        </mc:Fallback>
      </mc:AlternateContent>
    </p:spTree>
    <p:extLst>
      <p:ext uri="{BB962C8B-B14F-4D97-AF65-F5344CB8AC3E}">
        <p14:creationId xmlns:p14="http://schemas.microsoft.com/office/powerpoint/2010/main" val="131051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Finding the weights (matrix form)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9383" y="1510145"/>
                <a:ext cx="11804072" cy="4876800"/>
              </a:xfrm>
            </p:spPr>
            <p:txBody>
              <a:bodyPr>
                <a:normAutofit/>
              </a:bodyPr>
              <a:lstStyle/>
              <a:p>
                <a:r>
                  <a:rPr lang="en-CA" dirty="0"/>
                  <a:t>Let </a:t>
                </a:r>
                <a:r>
                  <a:rPr lang="en-CA" dirty="0">
                    <a:latin typeface="Cambria Math" panose="02040503050406030204" pitchFamily="18" charset="0"/>
                    <a:ea typeface="Cambria Math" panose="02040503050406030204" pitchFamily="18" charset="0"/>
                  </a:rPr>
                  <a:t>X</a:t>
                </a:r>
                <a:r>
                  <a:rPr lang="en-CA" dirty="0"/>
                  <a:t> be a dataset of 3 instances with</a:t>
                </a:r>
                <a:r>
                  <a:rPr lang="en-CA" dirty="0">
                    <a:latin typeface="Cambria Math" panose="02040503050406030204" pitchFamily="18" charset="0"/>
                    <a:ea typeface="Cambria Math" panose="02040503050406030204" pitchFamily="18" charset="0"/>
                  </a:rPr>
                  <a:t> 3 </a:t>
                </a:r>
                <a:r>
                  <a:rPr lang="en-CA" dirty="0"/>
                  <a:t>attributes</a:t>
                </a:r>
                <a:r>
                  <a:rPr lang="en-CA" dirty="0">
                    <a:latin typeface="Cambria Math" panose="02040503050406030204" pitchFamily="18" charset="0"/>
                    <a:ea typeface="Cambria Math" panose="02040503050406030204" pitchFamily="18" charset="0"/>
                  </a:rPr>
                  <a:t>, X = [</a:t>
                </a:r>
                <a14:m>
                  <m:oMath xmlns:m="http://schemas.openxmlformats.org/officeDocument/2006/math">
                    <m:m>
                      <m:mPr>
                        <m:mcs>
                          <m:mc>
                            <m:mcPr>
                              <m:count m:val="3"/>
                              <m:mcJc m:val="center"/>
                            </m:mcPr>
                          </m:mc>
                        </m:mcs>
                        <m:ctrlPr>
                          <a:rPr lang="en-CA" i="1" smtClean="0">
                            <a:latin typeface="Cambria Math" panose="02040503050406030204" pitchFamily="18" charset="0"/>
                            <a:ea typeface="Cambria Math" panose="02040503050406030204" pitchFamily="18" charset="0"/>
                          </a:rPr>
                        </m:ctrlPr>
                      </m:mPr>
                      <m:mr>
                        <m:e>
                          <m:sSubSup>
                            <m:sSubSupPr>
                              <m:ctrlPr>
                                <a:rPr lang="en-CA" i="1" smtClean="0">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0</m:t>
                              </m:r>
                            </m:sub>
                            <m:sup>
                              <m:r>
                                <a:rPr lang="en-CA" b="0" i="0" smtClean="0">
                                  <a:latin typeface="Cambria Math" panose="02040503050406030204" pitchFamily="18" charset="0"/>
                                  <a:ea typeface="Cambria Math" panose="02040503050406030204" pitchFamily="18" charset="0"/>
                                </a:rPr>
                                <m:t>(1)</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1</m:t>
                              </m:r>
                            </m:sub>
                            <m:sup>
                              <m:r>
                                <a:rPr lang="en-CA" i="0">
                                  <a:latin typeface="Cambria Math" panose="02040503050406030204" pitchFamily="18" charset="0"/>
                                  <a:ea typeface="Cambria Math" panose="02040503050406030204" pitchFamily="18" charset="0"/>
                                </a:rPr>
                                <m:t>(1)</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2</m:t>
                              </m:r>
                            </m:sub>
                            <m:sup>
                              <m:r>
                                <a:rPr lang="en-CA" i="0">
                                  <a:latin typeface="Cambria Math" panose="02040503050406030204" pitchFamily="18" charset="0"/>
                                  <a:ea typeface="Cambria Math" panose="02040503050406030204" pitchFamily="18" charset="0"/>
                                </a:rPr>
                                <m:t>(1)</m:t>
                              </m:r>
                            </m:sup>
                          </m:sSubSup>
                        </m:e>
                      </m:mr>
                      <m:mr>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i="0">
                                  <a:latin typeface="Cambria Math" panose="02040503050406030204" pitchFamily="18" charset="0"/>
                                  <a:ea typeface="Cambria Math" panose="02040503050406030204" pitchFamily="18" charset="0"/>
                                </a:rPr>
                                <m:t>0</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2</m:t>
                              </m:r>
                              <m:r>
                                <a:rPr lang="en-CA" i="0">
                                  <a:latin typeface="Cambria Math" panose="02040503050406030204" pitchFamily="18" charset="0"/>
                                  <a:ea typeface="Cambria Math" panose="02040503050406030204" pitchFamily="18" charset="0"/>
                                </a:rPr>
                                <m:t>)</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1</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2</m:t>
                              </m:r>
                              <m:r>
                                <a:rPr lang="en-CA" i="0">
                                  <a:latin typeface="Cambria Math" panose="02040503050406030204" pitchFamily="18" charset="0"/>
                                  <a:ea typeface="Cambria Math" panose="02040503050406030204" pitchFamily="18" charset="0"/>
                                </a:rPr>
                                <m:t>)</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2</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2</m:t>
                              </m:r>
                              <m:r>
                                <a:rPr lang="en-CA" i="0">
                                  <a:latin typeface="Cambria Math" panose="02040503050406030204" pitchFamily="18" charset="0"/>
                                  <a:ea typeface="Cambria Math" panose="02040503050406030204" pitchFamily="18" charset="0"/>
                                </a:rPr>
                                <m:t>)</m:t>
                              </m:r>
                            </m:sup>
                          </m:sSubSup>
                        </m:e>
                      </m:mr>
                      <m:mr>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0</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3</m:t>
                              </m:r>
                              <m:r>
                                <a:rPr lang="en-CA" i="0">
                                  <a:latin typeface="Cambria Math" panose="02040503050406030204" pitchFamily="18" charset="0"/>
                                  <a:ea typeface="Cambria Math" panose="02040503050406030204" pitchFamily="18" charset="0"/>
                                </a:rPr>
                                <m:t>)</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1</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3</m:t>
                              </m:r>
                              <m:r>
                                <a:rPr lang="en-CA" i="0">
                                  <a:latin typeface="Cambria Math" panose="02040503050406030204" pitchFamily="18" charset="0"/>
                                  <a:ea typeface="Cambria Math" panose="02040503050406030204" pitchFamily="18" charset="0"/>
                                </a:rPr>
                                <m:t>)</m:t>
                              </m:r>
                            </m:sup>
                          </m:sSubSup>
                        </m:e>
                        <m:e>
                          <m:sSubSup>
                            <m:sSubSupPr>
                              <m:ctrlPr>
                                <a:rPr lang="en-CA" i="1">
                                  <a:latin typeface="Cambria Math" panose="02040503050406030204" pitchFamily="18" charset="0"/>
                                  <a:ea typeface="Cambria Math" panose="02040503050406030204" pitchFamily="18" charset="0"/>
                                </a:rPr>
                              </m:ctrlPr>
                            </m:sSubSupPr>
                            <m:e>
                              <m:r>
                                <m:rPr>
                                  <m:sty m:val="p"/>
                                </m:rPr>
                                <a:rPr lang="en-CA" b="0" i="0" smtClean="0">
                                  <a:latin typeface="Cambria Math" panose="02040503050406030204" pitchFamily="18" charset="0"/>
                                  <a:ea typeface="Cambria Math" panose="02040503050406030204" pitchFamily="18" charset="0"/>
                                </a:rPr>
                                <m:t>a</m:t>
                              </m:r>
                            </m:e>
                            <m:sub>
                              <m:r>
                                <a:rPr lang="en-CA" b="0" i="0" smtClean="0">
                                  <a:latin typeface="Cambria Math" panose="02040503050406030204" pitchFamily="18" charset="0"/>
                                  <a:ea typeface="Cambria Math" panose="02040503050406030204" pitchFamily="18" charset="0"/>
                                </a:rPr>
                                <m:t>2</m:t>
                              </m:r>
                            </m:sub>
                            <m:sup>
                              <m:r>
                                <a:rPr lang="en-CA" i="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3</m:t>
                              </m:r>
                              <m:r>
                                <a:rPr lang="en-CA" i="0">
                                  <a:latin typeface="Cambria Math" panose="02040503050406030204" pitchFamily="18" charset="0"/>
                                  <a:ea typeface="Cambria Math" panose="02040503050406030204" pitchFamily="18" charset="0"/>
                                </a:rPr>
                                <m:t>)</m:t>
                              </m:r>
                            </m:sup>
                          </m:sSubSup>
                        </m:e>
                      </m:mr>
                    </m:m>
                  </m:oMath>
                </a14:m>
                <a:r>
                  <a:rPr lang="en-CA" dirty="0">
                    <a:latin typeface="Cambria Math" panose="02040503050406030204" pitchFamily="18" charset="0"/>
                    <a:ea typeface="Cambria Math" panose="02040503050406030204" pitchFamily="18" charset="0"/>
                  </a:rPr>
                  <a:t>]</a:t>
                </a:r>
              </a:p>
              <a:p>
                <a:r>
                  <a:rPr lang="en-CA" dirty="0"/>
                  <a:t>Let </a:t>
                </a:r>
                <a:r>
                  <a:rPr lang="en-CA" dirty="0">
                    <a:latin typeface="Cambria Math" panose="02040503050406030204" pitchFamily="18" charset="0"/>
                    <a:ea typeface="Cambria Math" panose="02040503050406030204" pitchFamily="18" charset="0"/>
                  </a:rPr>
                  <a:t>Y</a:t>
                </a:r>
                <a:r>
                  <a:rPr lang="en-CA" dirty="0"/>
                  <a:t> be the set of outcomes, </a:t>
                </a:r>
                <a14:m>
                  <m:oMath xmlns:m="http://schemas.openxmlformats.org/officeDocument/2006/math">
                    <m:r>
                      <m:rPr>
                        <m:sty m:val="p"/>
                      </m:rPr>
                      <a:rPr lang="en-CA" i="0">
                        <a:latin typeface="Cambria Math" panose="02040503050406030204" pitchFamily="18" charset="0"/>
                      </a:rPr>
                      <m:t>Y</m:t>
                    </m:r>
                    <m:r>
                      <a:rPr lang="en-CA" i="0">
                        <a:latin typeface="Cambria Math" panose="02040503050406030204" pitchFamily="18" charset="0"/>
                      </a:rPr>
                      <m:t>=[</m:t>
                    </m:r>
                    <m:sSup>
                      <m:sSupPr>
                        <m:ctrlPr>
                          <a:rPr lang="en-CA" i="1">
                            <a:latin typeface="Cambria Math" panose="02040503050406030204" pitchFamily="18" charset="0"/>
                          </a:rPr>
                        </m:ctrlPr>
                      </m:sSupPr>
                      <m:e>
                        <m:r>
                          <m:rPr>
                            <m:sty m:val="p"/>
                          </m:rPr>
                          <a:rPr lang="en-CA" i="0">
                            <a:latin typeface="Cambria Math" panose="02040503050406030204" pitchFamily="18" charset="0"/>
                          </a:rPr>
                          <m:t>y</m:t>
                        </m:r>
                      </m:e>
                      <m:sup>
                        <m:r>
                          <a:rPr lang="en-CA" i="0">
                            <a:latin typeface="Cambria Math" panose="02040503050406030204" pitchFamily="18" charset="0"/>
                          </a:rPr>
                          <m:t>(1)</m:t>
                        </m:r>
                      </m:sup>
                    </m:sSup>
                    <m:sSup>
                      <m:sSupPr>
                        <m:ctrlPr>
                          <a:rPr lang="en-CA" i="1">
                            <a:latin typeface="Cambria Math" panose="02040503050406030204" pitchFamily="18" charset="0"/>
                          </a:rPr>
                        </m:ctrlPr>
                      </m:sSupPr>
                      <m:e>
                        <m:r>
                          <a:rPr lang="en-CA" i="0">
                            <a:latin typeface="Cambria Math" panose="02040503050406030204" pitchFamily="18" charset="0"/>
                          </a:rPr>
                          <m:t>,</m:t>
                        </m:r>
                        <m:r>
                          <m:rPr>
                            <m:sty m:val="p"/>
                          </m:rPr>
                          <a:rPr lang="en-CA" i="0">
                            <a:latin typeface="Cambria Math" panose="02040503050406030204" pitchFamily="18" charset="0"/>
                          </a:rPr>
                          <m:t>y</m:t>
                        </m:r>
                      </m:e>
                      <m:sup>
                        <m:r>
                          <a:rPr lang="en-CA" i="0">
                            <a:latin typeface="Cambria Math" panose="02040503050406030204" pitchFamily="18" charset="0"/>
                          </a:rPr>
                          <m:t>(2)</m:t>
                        </m:r>
                      </m:sup>
                    </m:sSup>
                    <m:sSup>
                      <m:sSupPr>
                        <m:ctrlPr>
                          <a:rPr lang="en-CA" i="1">
                            <a:latin typeface="Cambria Math" panose="02040503050406030204" pitchFamily="18" charset="0"/>
                          </a:rPr>
                        </m:ctrlPr>
                      </m:sSupPr>
                      <m:e>
                        <m:r>
                          <a:rPr lang="en-CA" i="0">
                            <a:latin typeface="Cambria Math" panose="02040503050406030204" pitchFamily="18" charset="0"/>
                          </a:rPr>
                          <m:t>,</m:t>
                        </m:r>
                        <m:r>
                          <m:rPr>
                            <m:sty m:val="p"/>
                          </m:rPr>
                          <a:rPr lang="en-CA" i="0">
                            <a:latin typeface="Cambria Math" panose="02040503050406030204" pitchFamily="18" charset="0"/>
                          </a:rPr>
                          <m:t>y</m:t>
                        </m:r>
                      </m:e>
                      <m:sup>
                        <m:r>
                          <a:rPr lang="en-CA" i="0">
                            <a:latin typeface="Cambria Math" panose="02040503050406030204" pitchFamily="18" charset="0"/>
                          </a:rPr>
                          <m:t>(3)</m:t>
                        </m:r>
                      </m:sup>
                    </m:sSup>
                    <m:r>
                      <a:rPr lang="en-CA" i="0">
                        <a:latin typeface="Cambria Math" panose="02040503050406030204" pitchFamily="18" charset="0"/>
                      </a:rPr>
                      <m:t>]</m:t>
                    </m:r>
                  </m:oMath>
                </a14:m>
                <a:endParaRPr lang="en-CA" dirty="0"/>
              </a:p>
              <a:p>
                <a:r>
                  <a:rPr lang="en-CA" dirty="0"/>
                  <a:t>We want to find </a:t>
                </a:r>
                <a:r>
                  <a:rPr lang="en-CA" dirty="0">
                    <a:latin typeface="Cambria Math" panose="02040503050406030204" pitchFamily="18" charset="0"/>
                    <a:ea typeface="Cambria Math" panose="02040503050406030204" pitchFamily="18" charset="0"/>
                  </a:rPr>
                  <a:t>W = [w</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2</a:t>
                </a:r>
                <a:r>
                  <a:rPr lang="en-CA" dirty="0">
                    <a:latin typeface="Cambria Math" panose="02040503050406030204" pitchFamily="18" charset="0"/>
                    <a:ea typeface="Cambria Math" panose="02040503050406030204" pitchFamily="18" charset="0"/>
                  </a:rPr>
                  <a:t>] </a:t>
                </a:r>
                <a:r>
                  <a:rPr lang="en-CA" dirty="0"/>
                  <a:t>such that :</a:t>
                </a:r>
                <a:br>
                  <a:rPr lang="en-CA" dirty="0"/>
                </a:br>
                <a:r>
                  <a:rPr lang="en-CA" dirty="0"/>
                  <a:t>		</a:t>
                </a:r>
                <a14:m>
                  <m:oMath xmlns:m="http://schemas.openxmlformats.org/officeDocument/2006/math">
                    <m:nary>
                      <m:naryPr>
                        <m:chr m:val="∑"/>
                        <m:ctrlPr>
                          <a:rPr lang="en-CA" i="1">
                            <a:latin typeface="Cambria Math" panose="02040503050406030204" pitchFamily="18" charset="0"/>
                          </a:rPr>
                        </m:ctrlPr>
                      </m:naryPr>
                      <m:sub>
                        <m:r>
                          <m:rPr>
                            <m:sty m:val="p"/>
                            <m:brk m:alnAt="23"/>
                          </m:rPr>
                          <a:rPr lang="en-CA" i="0">
                            <a:latin typeface="Cambria Math" panose="02040503050406030204" pitchFamily="18" charset="0"/>
                          </a:rPr>
                          <m:t>i</m:t>
                        </m:r>
                        <m:r>
                          <a:rPr lang="en-CA" i="0">
                            <a:latin typeface="Cambria Math" panose="02040503050406030204" pitchFamily="18" charset="0"/>
                          </a:rPr>
                          <m:t>=1</m:t>
                        </m:r>
                      </m:sub>
                      <m:sup>
                        <m:r>
                          <m:rPr>
                            <m:sty m:val="p"/>
                          </m:rPr>
                          <a:rPr lang="en-CA" i="0">
                            <a:latin typeface="Cambria Math" panose="02040503050406030204" pitchFamily="18" charset="0"/>
                          </a:rPr>
                          <m:t>n</m:t>
                        </m:r>
                      </m:sup>
                      <m:e>
                        <m:r>
                          <a:rPr lang="en-CA" i="0">
                            <a:latin typeface="Cambria Math" panose="02040503050406030204" pitchFamily="18" charset="0"/>
                          </a:rPr>
                          <m:t>(</m:t>
                        </m:r>
                        <m:sSup>
                          <m:sSupPr>
                            <m:ctrlPr>
                              <a:rPr lang="en-CA" i="1">
                                <a:latin typeface="Cambria Math" panose="02040503050406030204" pitchFamily="18" charset="0"/>
                              </a:rPr>
                            </m:ctrlPr>
                          </m:sSupPr>
                          <m:e>
                            <m:r>
                              <m:rPr>
                                <m:sty m:val="p"/>
                              </m:rPr>
                              <a:rPr lang="en-CA" b="0" i="0" smtClean="0">
                                <a:latin typeface="Cambria Math" panose="02040503050406030204" pitchFamily="18" charset="0"/>
                              </a:rPr>
                              <m:t>y</m:t>
                            </m:r>
                          </m:e>
                          <m:sup>
                            <m:r>
                              <a:rPr lang="en-CA" i="0">
                                <a:latin typeface="Cambria Math" panose="02040503050406030204" pitchFamily="18" charset="0"/>
                              </a:rPr>
                              <m:t>(</m:t>
                            </m:r>
                            <m:r>
                              <m:rPr>
                                <m:sty m:val="p"/>
                              </m:rPr>
                              <a:rPr lang="en-CA" i="0">
                                <a:latin typeface="Cambria Math" panose="02040503050406030204" pitchFamily="18" charset="0"/>
                              </a:rPr>
                              <m:t>i</m:t>
                            </m:r>
                            <m:r>
                              <a:rPr lang="en-CA" i="0">
                                <a:latin typeface="Cambria Math" panose="02040503050406030204" pitchFamily="18" charset="0"/>
                              </a:rPr>
                              <m:t>)</m:t>
                            </m:r>
                          </m:sup>
                        </m:sSup>
                        <m:r>
                          <a:rPr lang="en-CA" i="0">
                            <a:latin typeface="Cambria Math" panose="02040503050406030204" pitchFamily="18" charset="0"/>
                          </a:rPr>
                          <m:t>− </m:t>
                        </m:r>
                        <m:nary>
                          <m:naryPr>
                            <m:chr m:val="∑"/>
                            <m:ctrlPr>
                              <a:rPr lang="en-CA" i="1">
                                <a:latin typeface="Cambria Math" panose="02040503050406030204" pitchFamily="18" charset="0"/>
                              </a:rPr>
                            </m:ctrlPr>
                          </m:naryPr>
                          <m:sub>
                            <m:r>
                              <m:rPr>
                                <m:sty m:val="p"/>
                                <m:brk m:alnAt="23"/>
                              </m:rPr>
                              <a:rPr lang="en-CA" i="0">
                                <a:latin typeface="Cambria Math" panose="02040503050406030204" pitchFamily="18" charset="0"/>
                              </a:rPr>
                              <m:t>j</m:t>
                            </m:r>
                            <m:r>
                              <a:rPr lang="en-CA" i="0">
                                <a:latin typeface="Cambria Math" panose="02040503050406030204" pitchFamily="18" charset="0"/>
                              </a:rPr>
                              <m:t>=0</m:t>
                            </m:r>
                          </m:sub>
                          <m:sup>
                            <m:r>
                              <m:rPr>
                                <m:sty m:val="p"/>
                              </m:rPr>
                              <a:rPr lang="en-CA" i="0">
                                <a:latin typeface="Cambria Math" panose="02040503050406030204" pitchFamily="18" charset="0"/>
                              </a:rPr>
                              <m:t>k</m:t>
                            </m:r>
                          </m:sup>
                          <m:e>
                            <m:r>
                              <m:rPr>
                                <m:sty m:val="p"/>
                              </m:rPr>
                              <a:rPr lang="en-CA" i="0">
                                <a:latin typeface="Cambria Math" panose="02040503050406030204" pitchFamily="18" charset="0"/>
                              </a:rPr>
                              <m:t>w</m:t>
                            </m:r>
                            <m:r>
                              <m:rPr>
                                <m:sty m:val="p"/>
                              </m:rPr>
                              <a:rPr lang="en-CA" i="0" baseline="-25000">
                                <a:latin typeface="Cambria Math" panose="02040503050406030204" pitchFamily="18" charset="0"/>
                              </a:rPr>
                              <m:t>j</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m:rPr>
                                    <m:sty m:val="p"/>
                                  </m:rPr>
                                  <a:rPr lang="en-CA" i="0">
                                    <a:latin typeface="Cambria Math" panose="02040503050406030204" pitchFamily="18" charset="0"/>
                                  </a:rPr>
                                  <m:t>j</m:t>
                                </m:r>
                              </m:sub>
                              <m:sup>
                                <m:r>
                                  <a:rPr lang="en-CA" i="0">
                                    <a:latin typeface="Cambria Math" panose="02040503050406030204" pitchFamily="18" charset="0"/>
                                  </a:rPr>
                                  <m:t>(</m:t>
                                </m:r>
                                <m:r>
                                  <m:rPr>
                                    <m:sty m:val="p"/>
                                  </m:rPr>
                                  <a:rPr lang="en-CA" i="0">
                                    <a:latin typeface="Cambria Math" panose="02040503050406030204" pitchFamily="18" charset="0"/>
                                  </a:rPr>
                                  <m:t>i</m:t>
                                </m:r>
                                <m:r>
                                  <a:rPr lang="en-CA" i="0">
                                    <a:latin typeface="Cambria Math" panose="02040503050406030204" pitchFamily="18" charset="0"/>
                                  </a:rPr>
                                  <m:t>)</m:t>
                                </m:r>
                              </m:sup>
                            </m:sSubSup>
                            <m:r>
                              <a:rPr lang="en-CA" i="0">
                                <a:latin typeface="Cambria Math" panose="02040503050406030204" pitchFamily="18" charset="0"/>
                              </a:rPr>
                              <m:t>)</m:t>
                            </m:r>
                            <m:r>
                              <a:rPr lang="en-CA" i="0" baseline="30000">
                                <a:latin typeface="Cambria Math" panose="02040503050406030204" pitchFamily="18" charset="0"/>
                              </a:rPr>
                              <m:t>2</m:t>
                            </m:r>
                          </m:e>
                        </m:nary>
                      </m:e>
                    </m:nary>
                  </m:oMath>
                </a14:m>
                <a:r>
                  <a:rPr lang="en-CA" dirty="0"/>
                  <a:t>    is minimized</a:t>
                </a:r>
              </a:p>
              <a:p>
                <a:endParaRPr lang="en-CA" dirty="0"/>
              </a:p>
              <a:p>
                <a:r>
                  <a:rPr lang="en-CA" sz="5000" b="0" dirty="0"/>
                  <a:t>Solution: </a:t>
                </a:r>
                <a14:m>
                  <m:oMath xmlns:m="http://schemas.openxmlformats.org/officeDocument/2006/math">
                    <m:r>
                      <m:rPr>
                        <m:sty m:val="p"/>
                      </m:rPr>
                      <a:rPr lang="en-CA" sz="5000" b="0" i="0" smtClean="0">
                        <a:latin typeface="Cambria Math" panose="02040503050406030204" pitchFamily="18" charset="0"/>
                      </a:rPr>
                      <m:t>W</m:t>
                    </m:r>
                    <m:r>
                      <a:rPr lang="en-CA" sz="5000" b="0" i="0" smtClean="0">
                        <a:latin typeface="Cambria Math" panose="02040503050406030204" pitchFamily="18" charset="0"/>
                      </a:rPr>
                      <m:t>= </m:t>
                    </m:r>
                    <m:sSup>
                      <m:sSupPr>
                        <m:ctrlPr>
                          <a:rPr lang="en-CA" sz="5000" b="0" i="1" smtClean="0">
                            <a:latin typeface="Cambria Math" panose="02040503050406030204" pitchFamily="18" charset="0"/>
                          </a:rPr>
                        </m:ctrlPr>
                      </m:sSupPr>
                      <m:e>
                        <m:r>
                          <a:rPr lang="en-CA" sz="5000" b="0" i="0" smtClean="0">
                            <a:latin typeface="Cambria Math" panose="02040503050406030204" pitchFamily="18" charset="0"/>
                          </a:rPr>
                          <m:t>(</m:t>
                        </m:r>
                        <m:sSup>
                          <m:sSupPr>
                            <m:ctrlPr>
                              <a:rPr lang="en-CA" sz="5000" b="0" i="1" smtClean="0">
                                <a:latin typeface="Cambria Math" panose="02040503050406030204" pitchFamily="18" charset="0"/>
                              </a:rPr>
                            </m:ctrlPr>
                          </m:sSupPr>
                          <m:e>
                            <m:r>
                              <m:rPr>
                                <m:sty m:val="p"/>
                              </m:rPr>
                              <a:rPr lang="en-CA" sz="5000" b="0" i="0" smtClean="0">
                                <a:latin typeface="Cambria Math" panose="02040503050406030204" pitchFamily="18" charset="0"/>
                              </a:rPr>
                              <m:t>X</m:t>
                            </m:r>
                          </m:e>
                          <m:sup>
                            <m:r>
                              <m:rPr>
                                <m:sty m:val="p"/>
                              </m:rPr>
                              <a:rPr lang="en-CA" sz="5000" b="0" i="0" smtClean="0">
                                <a:latin typeface="Cambria Math" panose="02040503050406030204" pitchFamily="18" charset="0"/>
                              </a:rPr>
                              <m:t>T</m:t>
                            </m:r>
                          </m:sup>
                        </m:sSup>
                        <m:r>
                          <m:rPr>
                            <m:sty m:val="p"/>
                          </m:rPr>
                          <a:rPr lang="en-CA" sz="5000" b="0" i="0" smtClean="0">
                            <a:latin typeface="Cambria Math" panose="02040503050406030204" pitchFamily="18" charset="0"/>
                          </a:rPr>
                          <m:t>X</m:t>
                        </m:r>
                        <m:r>
                          <a:rPr lang="en-CA" sz="5000" b="0" i="0" smtClean="0">
                            <a:latin typeface="Cambria Math" panose="02040503050406030204" pitchFamily="18" charset="0"/>
                          </a:rPr>
                          <m:t>)</m:t>
                        </m:r>
                      </m:e>
                      <m:sup>
                        <m:r>
                          <a:rPr lang="en-CA" sz="5000" b="0" i="0" smtClean="0">
                            <a:latin typeface="Cambria Math" panose="02040503050406030204" pitchFamily="18" charset="0"/>
                          </a:rPr>
                          <m:t>−1</m:t>
                        </m:r>
                      </m:sup>
                    </m:sSup>
                    <m:sSup>
                      <m:sSupPr>
                        <m:ctrlPr>
                          <a:rPr lang="en-CA" sz="5000" b="0" i="1" smtClean="0">
                            <a:latin typeface="Cambria Math" panose="02040503050406030204" pitchFamily="18" charset="0"/>
                          </a:rPr>
                        </m:ctrlPr>
                      </m:sSupPr>
                      <m:e>
                        <m:r>
                          <m:rPr>
                            <m:sty m:val="p"/>
                          </m:rPr>
                          <a:rPr lang="en-CA" sz="5000" b="0" i="0" smtClean="0">
                            <a:latin typeface="Cambria Math" panose="02040503050406030204" pitchFamily="18" charset="0"/>
                          </a:rPr>
                          <m:t>X</m:t>
                        </m:r>
                      </m:e>
                      <m:sup>
                        <m:r>
                          <m:rPr>
                            <m:sty m:val="p"/>
                          </m:rPr>
                          <a:rPr lang="en-CA" sz="5000" b="0" i="0" smtClean="0">
                            <a:latin typeface="Cambria Math" panose="02040503050406030204" pitchFamily="18" charset="0"/>
                          </a:rPr>
                          <m:t>T</m:t>
                        </m:r>
                      </m:sup>
                    </m:sSup>
                    <m:r>
                      <m:rPr>
                        <m:sty m:val="p"/>
                      </m:rPr>
                      <a:rPr lang="en-CA" sz="5000" b="0" i="0" smtClean="0">
                        <a:latin typeface="Cambria Math" panose="02040503050406030204" pitchFamily="18" charset="0"/>
                      </a:rPr>
                      <m:t>Y</m:t>
                    </m:r>
                  </m:oMath>
                </a14:m>
                <a:r>
                  <a:rPr lang="en-CA" sz="5000" baseline="30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9383" y="1510145"/>
                <a:ext cx="11804072" cy="4876800"/>
              </a:xfrm>
              <a:blipFill>
                <a:blip r:embed="rId2"/>
                <a:stretch>
                  <a:fillRect l="-2273" t="-625" b="-625"/>
                </a:stretch>
              </a:blipFill>
            </p:spPr>
            <p:txBody>
              <a:bodyPr/>
              <a:lstStyle/>
              <a:p>
                <a:r>
                  <a:rPr lang="en-CA">
                    <a:noFill/>
                  </a:rPr>
                  <a:t> </a:t>
                </a:r>
              </a:p>
            </p:txBody>
          </p:sp>
        </mc:Fallback>
      </mc:AlternateContent>
      <p:sp>
        <p:nvSpPr>
          <p:cNvPr id="7" name="TextBox 6"/>
          <p:cNvSpPr txBox="1"/>
          <p:nvPr/>
        </p:nvSpPr>
        <p:spPr>
          <a:xfrm>
            <a:off x="8811491" y="484909"/>
            <a:ext cx="2216727" cy="415636"/>
          </a:xfrm>
          <a:prstGeom prst="rect">
            <a:avLst/>
          </a:prstGeom>
          <a:noFill/>
        </p:spPr>
        <p:txBody>
          <a:bodyPr wrap="square" rtlCol="0">
            <a:spAutoFit/>
          </a:bodyPr>
          <a:lstStyle/>
          <a:p>
            <a:endParaRPr lang="en-CA" dirty="0"/>
          </a:p>
        </p:txBody>
      </p:sp>
      <p:sp>
        <p:nvSpPr>
          <p:cNvPr id="8" name="TextBox 7"/>
          <p:cNvSpPr txBox="1"/>
          <p:nvPr/>
        </p:nvSpPr>
        <p:spPr>
          <a:xfrm>
            <a:off x="6179127" y="6386945"/>
            <a:ext cx="4308764" cy="369332"/>
          </a:xfrm>
          <a:prstGeom prst="rect">
            <a:avLst/>
          </a:prstGeom>
          <a:noFill/>
        </p:spPr>
        <p:txBody>
          <a:bodyPr wrap="square" rtlCol="0">
            <a:spAutoFit/>
          </a:bodyPr>
          <a:lstStyle/>
          <a:p>
            <a:r>
              <a:rPr lang="en-CA" dirty="0"/>
              <a:t>linear_regression.py</a:t>
            </a:r>
          </a:p>
        </p:txBody>
      </p:sp>
    </p:spTree>
    <p:extLst>
      <p:ext uri="{BB962C8B-B14F-4D97-AF65-F5344CB8AC3E}">
        <p14:creationId xmlns:p14="http://schemas.microsoft.com/office/powerpoint/2010/main" val="59726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67930"/>
          </a:xfrm>
        </p:spPr>
        <p:txBody>
          <a:bodyPr/>
          <a:lstStyle/>
          <a:p>
            <a:r>
              <a:rPr lang="en-CA" dirty="0"/>
              <a:t>Linear Regression for best fit line</a:t>
            </a:r>
          </a:p>
        </p:txBody>
      </p:sp>
      <p:sp>
        <p:nvSpPr>
          <p:cNvPr id="3" name="Content Placeholder 2"/>
          <p:cNvSpPr>
            <a:spLocks noGrp="1"/>
          </p:cNvSpPr>
          <p:nvPr>
            <p:ph idx="1"/>
          </p:nvPr>
        </p:nvSpPr>
        <p:spPr>
          <a:xfrm>
            <a:off x="386943" y="867930"/>
            <a:ext cx="11805057" cy="5890582"/>
          </a:xfrm>
        </p:spPr>
        <p:txBody>
          <a:bodyPr>
            <a:normAutofit/>
          </a:bodyPr>
          <a:lstStyle/>
          <a:p>
            <a:r>
              <a:rPr lang="en-CA" dirty="0"/>
              <a:t>This is the specific case where we have instances with only one feature</a:t>
            </a:r>
          </a:p>
          <a:p>
            <a:r>
              <a:rPr lang="en-CA" dirty="0">
                <a:latin typeface="Cambria Math" panose="02040503050406030204" pitchFamily="18" charset="0"/>
                <a:ea typeface="Cambria Math" panose="02040503050406030204" pitchFamily="18" charset="0"/>
              </a:rPr>
              <a:t>X</a:t>
            </a:r>
            <a:r>
              <a:rPr lang="en-CA" dirty="0"/>
              <a:t> is a matrix with </a:t>
            </a:r>
            <a:r>
              <a:rPr lang="en-CA" dirty="0" err="1">
                <a:latin typeface="Cambria Math" panose="02040503050406030204" pitchFamily="18" charset="0"/>
                <a:ea typeface="Cambria Math" panose="02040503050406030204" pitchFamily="18" charset="0"/>
              </a:rPr>
              <a:t>i</a:t>
            </a:r>
            <a:r>
              <a:rPr lang="en-CA" dirty="0"/>
              <a:t> rows, 2 columns</a:t>
            </a:r>
            <a:r>
              <a:rPr lang="en-CA" dirty="0">
                <a:latin typeface="Cambria Math" panose="02040503050406030204" pitchFamily="18" charset="0"/>
                <a:ea typeface="Cambria Math" panose="02040503050406030204" pitchFamily="18" charset="0"/>
              </a:rPr>
              <a:t>, Y </a:t>
            </a:r>
            <a:r>
              <a:rPr lang="en-CA" dirty="0"/>
              <a:t>has </a:t>
            </a:r>
            <a:r>
              <a:rPr lang="en-CA" dirty="0" err="1">
                <a:latin typeface="Cambria Math" panose="02040503050406030204" pitchFamily="18" charset="0"/>
                <a:ea typeface="Cambria Math" panose="02040503050406030204" pitchFamily="18" charset="0"/>
              </a:rPr>
              <a:t>i</a:t>
            </a:r>
            <a:r>
              <a:rPr lang="en-CA" dirty="0"/>
              <a:t> rows. Why 2 columns in </a:t>
            </a:r>
            <a:r>
              <a:rPr lang="en-CA" dirty="0">
                <a:latin typeface="Cambria Math" panose="02040503050406030204" pitchFamily="18" charset="0"/>
                <a:ea typeface="Cambria Math" panose="02040503050406030204" pitchFamily="18" charset="0"/>
              </a:rPr>
              <a:t>X</a:t>
            </a:r>
            <a:r>
              <a:rPr lang="en-CA" dirty="0"/>
              <a:t>?</a:t>
            </a:r>
          </a:p>
          <a:p>
            <a:endParaRPr lang="en-CA" dirty="0"/>
          </a:p>
          <a:p>
            <a:endParaRPr lang="en-CA" dirty="0"/>
          </a:p>
          <a:p>
            <a:endParaRPr lang="en-CA" dirty="0"/>
          </a:p>
          <a:p>
            <a:endParaRPr lang="en-CA" dirty="0"/>
          </a:p>
          <a:p>
            <a:endParaRPr lang="en-CA" dirty="0"/>
          </a:p>
          <a:p>
            <a:endParaRPr lang="en-CA" dirty="0"/>
          </a:p>
          <a:p>
            <a:endParaRPr lang="en-CA" dirty="0"/>
          </a:p>
          <a:p>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0</a:t>
            </a:r>
            <a:r>
              <a:rPr lang="en-CA" dirty="0"/>
              <a:t> is the intercept, </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1</a:t>
            </a:r>
            <a:r>
              <a:rPr lang="en-CA" dirty="0"/>
              <a:t> the slope. How can we quantify the “goodness of fit”? </a:t>
            </a:r>
          </a:p>
          <a:p>
            <a:r>
              <a:rPr lang="en-CA" dirty="0"/>
              <a:t>Pearson correlation coefficient</a:t>
            </a:r>
          </a:p>
        </p:txBody>
      </p:sp>
      <p:pic>
        <p:nvPicPr>
          <p:cNvPr id="4" name="Picture 3"/>
          <p:cNvPicPr>
            <a:picLocks noChangeAspect="1"/>
          </p:cNvPicPr>
          <p:nvPr/>
        </p:nvPicPr>
        <p:blipFill>
          <a:blip r:embed="rId2"/>
          <a:stretch>
            <a:fillRect/>
          </a:stretch>
        </p:blipFill>
        <p:spPr>
          <a:xfrm>
            <a:off x="386943" y="1822304"/>
            <a:ext cx="5337031" cy="3620024"/>
          </a:xfrm>
          <a:prstGeom prst="rect">
            <a:avLst/>
          </a:prstGeom>
        </p:spPr>
      </p:pic>
      <p:pic>
        <p:nvPicPr>
          <p:cNvPr id="5" name="Picture 4"/>
          <p:cNvPicPr>
            <a:picLocks noChangeAspect="1"/>
          </p:cNvPicPr>
          <p:nvPr/>
        </p:nvPicPr>
        <p:blipFill>
          <a:blip r:embed="rId3"/>
          <a:stretch>
            <a:fillRect/>
          </a:stretch>
        </p:blipFill>
        <p:spPr>
          <a:xfrm>
            <a:off x="6075671" y="1822304"/>
            <a:ext cx="5395361" cy="3620024"/>
          </a:xfrm>
          <a:prstGeom prst="rect">
            <a:avLst/>
          </a:prstGeom>
        </p:spPr>
      </p:pic>
    </p:spTree>
    <p:extLst>
      <p:ext uri="{BB962C8B-B14F-4D97-AF65-F5344CB8AC3E}">
        <p14:creationId xmlns:p14="http://schemas.microsoft.com/office/powerpoint/2010/main" val="22784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Pearson correlation coefficient (r)</a:t>
            </a:r>
          </a:p>
        </p:txBody>
      </p:sp>
      <p:pic>
        <p:nvPicPr>
          <p:cNvPr id="5" name="Picture 4"/>
          <p:cNvPicPr>
            <a:picLocks noChangeAspect="1"/>
          </p:cNvPicPr>
          <p:nvPr/>
        </p:nvPicPr>
        <p:blipFill>
          <a:blip r:embed="rId2"/>
          <a:stretch>
            <a:fillRect/>
          </a:stretch>
        </p:blipFill>
        <p:spPr>
          <a:xfrm>
            <a:off x="320992" y="2336655"/>
            <a:ext cx="11032808" cy="2623273"/>
          </a:xfrm>
          <a:prstGeom prst="rect">
            <a:avLst/>
          </a:prstGeom>
        </p:spPr>
      </p:pic>
    </p:spTree>
    <p:extLst>
      <p:ext uri="{BB962C8B-B14F-4D97-AF65-F5344CB8AC3E}">
        <p14:creationId xmlns:p14="http://schemas.microsoft.com/office/powerpoint/2010/main" val="755870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Neuroimaging example in python</a:t>
            </a:r>
          </a:p>
        </p:txBody>
      </p:sp>
      <p:sp>
        <p:nvSpPr>
          <p:cNvPr id="3" name="Content Placeholder 2"/>
          <p:cNvSpPr>
            <a:spLocks noGrp="1"/>
          </p:cNvSpPr>
          <p:nvPr>
            <p:ph idx="1"/>
          </p:nvPr>
        </p:nvSpPr>
        <p:spPr/>
        <p:txBody>
          <a:bodyPr/>
          <a:lstStyle/>
          <a:p>
            <a:r>
              <a:rPr lang="en-CA" dirty="0"/>
              <a:t>Numpy to calculate </a:t>
            </a:r>
            <a:r>
              <a:rPr lang="en-CA" dirty="0">
                <a:latin typeface="Cambria Math" panose="02040503050406030204" pitchFamily="18" charset="0"/>
                <a:ea typeface="Cambria Math" panose="02040503050406030204" pitchFamily="18" charset="0"/>
              </a:rPr>
              <a:t>W</a:t>
            </a:r>
            <a:r>
              <a:rPr lang="en-CA" dirty="0"/>
              <a:t> and Pearson’s correlation in one line of code</a:t>
            </a:r>
          </a:p>
          <a:p>
            <a:r>
              <a:rPr lang="en-CA" dirty="0"/>
              <a:t>Susceptibility of Pearson’s correlation to noise and outliers</a:t>
            </a:r>
          </a:p>
          <a:p>
            <a:endParaRPr lang="en-CA" dirty="0"/>
          </a:p>
        </p:txBody>
      </p:sp>
      <p:pic>
        <p:nvPicPr>
          <p:cNvPr id="4" name="Picture 3"/>
          <p:cNvPicPr>
            <a:picLocks noChangeAspect="1"/>
          </p:cNvPicPr>
          <p:nvPr/>
        </p:nvPicPr>
        <p:blipFill>
          <a:blip r:embed="rId2"/>
          <a:stretch>
            <a:fillRect/>
          </a:stretch>
        </p:blipFill>
        <p:spPr>
          <a:xfrm>
            <a:off x="3380942" y="3357563"/>
            <a:ext cx="4238625" cy="2819400"/>
          </a:xfrm>
          <a:prstGeom prst="rect">
            <a:avLst/>
          </a:prstGeom>
        </p:spPr>
      </p:pic>
    </p:spTree>
    <p:extLst>
      <p:ext uri="{BB962C8B-B14F-4D97-AF65-F5344CB8AC3E}">
        <p14:creationId xmlns:p14="http://schemas.microsoft.com/office/powerpoint/2010/main" val="1401575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8</a:t>
            </a:r>
          </a:p>
        </p:txBody>
      </p:sp>
    </p:spTree>
    <p:extLst>
      <p:ext uri="{BB962C8B-B14F-4D97-AF65-F5344CB8AC3E}">
        <p14:creationId xmlns:p14="http://schemas.microsoft.com/office/powerpoint/2010/main" val="986188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Assignment 1</a:t>
            </a:r>
          </a:p>
        </p:txBody>
      </p:sp>
      <p:sp>
        <p:nvSpPr>
          <p:cNvPr id="3" name="Content Placeholder 2"/>
          <p:cNvSpPr>
            <a:spLocks noGrp="1"/>
          </p:cNvSpPr>
          <p:nvPr>
            <p:ph idx="1"/>
          </p:nvPr>
        </p:nvSpPr>
        <p:spPr/>
        <p:txBody>
          <a:bodyPr/>
          <a:lstStyle/>
          <a:p>
            <a:r>
              <a:rPr lang="en-CA" dirty="0"/>
              <a:t>Building decision tree – children cannot split on same attribute as parent, but siblings can split on same attribute</a:t>
            </a:r>
          </a:p>
        </p:txBody>
      </p:sp>
      <p:sp>
        <p:nvSpPr>
          <p:cNvPr id="4" name="Oval 3"/>
          <p:cNvSpPr/>
          <p:nvPr/>
        </p:nvSpPr>
        <p:spPr>
          <a:xfrm>
            <a:off x="4267200" y="3214255"/>
            <a:ext cx="1205345" cy="11637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parent</a:t>
            </a:r>
          </a:p>
        </p:txBody>
      </p:sp>
      <p:sp>
        <p:nvSpPr>
          <p:cNvPr id="5" name="Oval 4"/>
          <p:cNvSpPr/>
          <p:nvPr/>
        </p:nvSpPr>
        <p:spPr>
          <a:xfrm>
            <a:off x="3131127" y="4724400"/>
            <a:ext cx="1288473" cy="1039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sibling</a:t>
            </a:r>
          </a:p>
        </p:txBody>
      </p:sp>
      <p:sp>
        <p:nvSpPr>
          <p:cNvPr id="6" name="Oval 5"/>
          <p:cNvSpPr/>
          <p:nvPr/>
        </p:nvSpPr>
        <p:spPr>
          <a:xfrm>
            <a:off x="5264727" y="4724399"/>
            <a:ext cx="1288473" cy="1039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sibling</a:t>
            </a:r>
          </a:p>
        </p:txBody>
      </p:sp>
      <p:cxnSp>
        <p:nvCxnSpPr>
          <p:cNvPr id="8" name="Straight Arrow Connector 7"/>
          <p:cNvCxnSpPr>
            <a:stCxn id="4" idx="3"/>
            <a:endCxn id="5" idx="0"/>
          </p:cNvCxnSpPr>
          <p:nvPr/>
        </p:nvCxnSpPr>
        <p:spPr>
          <a:xfrm flipH="1">
            <a:off x="3775364" y="4207604"/>
            <a:ext cx="668355" cy="51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296026" y="4207604"/>
            <a:ext cx="612938" cy="516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74002" y="4220131"/>
            <a:ext cx="1280159" cy="369332"/>
          </a:xfrm>
          <a:prstGeom prst="rect">
            <a:avLst/>
          </a:prstGeom>
          <a:noFill/>
        </p:spPr>
        <p:txBody>
          <a:bodyPr wrap="none" rtlCol="0">
            <a:spAutoFit/>
          </a:bodyPr>
          <a:lstStyle/>
          <a:p>
            <a:r>
              <a:rPr lang="en-CA" dirty="0"/>
              <a:t>Waist=wide</a:t>
            </a:r>
          </a:p>
        </p:txBody>
      </p:sp>
      <p:sp>
        <p:nvSpPr>
          <p:cNvPr id="12" name="TextBox 11"/>
          <p:cNvSpPr txBox="1"/>
          <p:nvPr/>
        </p:nvSpPr>
        <p:spPr>
          <a:xfrm>
            <a:off x="5487794" y="4181886"/>
            <a:ext cx="1198405" cy="369332"/>
          </a:xfrm>
          <a:prstGeom prst="rect">
            <a:avLst/>
          </a:prstGeom>
          <a:noFill/>
        </p:spPr>
        <p:txBody>
          <a:bodyPr wrap="none" rtlCol="0">
            <a:spAutoFit/>
          </a:bodyPr>
          <a:lstStyle/>
          <a:p>
            <a:r>
              <a:rPr lang="en-CA" dirty="0"/>
              <a:t>Waist=thin</a:t>
            </a:r>
          </a:p>
        </p:txBody>
      </p:sp>
      <p:cxnSp>
        <p:nvCxnSpPr>
          <p:cNvPr id="14" name="Straight Arrow Connector 13"/>
          <p:cNvCxnSpPr/>
          <p:nvPr/>
        </p:nvCxnSpPr>
        <p:spPr>
          <a:xfrm flipH="1">
            <a:off x="2590389" y="5698910"/>
            <a:ext cx="901362" cy="66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91751" y="5698910"/>
            <a:ext cx="644236" cy="54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27078" y="5809746"/>
            <a:ext cx="865301" cy="369332"/>
          </a:xfrm>
          <a:prstGeom prst="rect">
            <a:avLst/>
          </a:prstGeom>
          <a:noFill/>
        </p:spPr>
        <p:txBody>
          <a:bodyPr wrap="none" rtlCol="0">
            <a:spAutoFit/>
          </a:bodyPr>
          <a:lstStyle/>
          <a:p>
            <a:r>
              <a:rPr lang="en-CA" dirty="0"/>
              <a:t>Hr=fast</a:t>
            </a:r>
          </a:p>
        </p:txBody>
      </p:sp>
      <p:sp>
        <p:nvSpPr>
          <p:cNvPr id="19" name="TextBox 18"/>
          <p:cNvSpPr txBox="1"/>
          <p:nvPr/>
        </p:nvSpPr>
        <p:spPr>
          <a:xfrm>
            <a:off x="3740524" y="5739577"/>
            <a:ext cx="953210" cy="369332"/>
          </a:xfrm>
          <a:prstGeom prst="rect">
            <a:avLst/>
          </a:prstGeom>
          <a:noFill/>
        </p:spPr>
        <p:txBody>
          <a:bodyPr wrap="none" rtlCol="0">
            <a:spAutoFit/>
          </a:bodyPr>
          <a:lstStyle/>
          <a:p>
            <a:r>
              <a:rPr lang="en-CA" dirty="0"/>
              <a:t>Hr=slow</a:t>
            </a:r>
          </a:p>
        </p:txBody>
      </p:sp>
      <p:cxnSp>
        <p:nvCxnSpPr>
          <p:cNvPr id="21" name="Straight Arrow Connector 20"/>
          <p:cNvCxnSpPr/>
          <p:nvPr/>
        </p:nvCxnSpPr>
        <p:spPr>
          <a:xfrm flipH="1">
            <a:off x="5361500" y="5695373"/>
            <a:ext cx="901362" cy="66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262862" y="5695373"/>
            <a:ext cx="644236" cy="54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98189" y="5806209"/>
            <a:ext cx="865301" cy="369332"/>
          </a:xfrm>
          <a:prstGeom prst="rect">
            <a:avLst/>
          </a:prstGeom>
          <a:noFill/>
        </p:spPr>
        <p:txBody>
          <a:bodyPr wrap="none" rtlCol="0">
            <a:spAutoFit/>
          </a:bodyPr>
          <a:lstStyle/>
          <a:p>
            <a:r>
              <a:rPr lang="en-CA" dirty="0"/>
              <a:t>Hr=fast</a:t>
            </a:r>
          </a:p>
        </p:txBody>
      </p:sp>
      <p:sp>
        <p:nvSpPr>
          <p:cNvPr id="24" name="TextBox 23"/>
          <p:cNvSpPr txBox="1"/>
          <p:nvPr/>
        </p:nvSpPr>
        <p:spPr>
          <a:xfrm>
            <a:off x="6511635" y="5736040"/>
            <a:ext cx="953210" cy="369332"/>
          </a:xfrm>
          <a:prstGeom prst="rect">
            <a:avLst/>
          </a:prstGeom>
          <a:noFill/>
        </p:spPr>
        <p:txBody>
          <a:bodyPr wrap="none" rtlCol="0">
            <a:spAutoFit/>
          </a:bodyPr>
          <a:lstStyle/>
          <a:p>
            <a:r>
              <a:rPr lang="en-CA" dirty="0"/>
              <a:t>Hr=slow</a:t>
            </a:r>
          </a:p>
        </p:txBody>
      </p:sp>
    </p:spTree>
    <p:extLst>
      <p:ext uri="{BB962C8B-B14F-4D97-AF65-F5344CB8AC3E}">
        <p14:creationId xmlns:p14="http://schemas.microsoft.com/office/powerpoint/2010/main" val="18243158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9382" y="1482436"/>
                <a:ext cx="11748654" cy="4904509"/>
              </a:xfrm>
            </p:spPr>
            <p:txBody>
              <a:bodyPr>
                <a:normAutofit lnSpcReduction="10000"/>
              </a:bodyPr>
              <a:lstStyle/>
              <a:p>
                <a:r>
                  <a:rPr lang="en-CA" dirty="0"/>
                  <a:t>Linear least squares (LLS) is the least squares approximation of linear functions to data</a:t>
                </a:r>
              </a:p>
              <a:p>
                <a:r>
                  <a:rPr lang="en-CA" dirty="0"/>
                  <a:t>We wanted to find </a:t>
                </a:r>
                <a:r>
                  <a:rPr lang="en-CA" dirty="0">
                    <a:latin typeface="Cambria Math" panose="02040503050406030204" pitchFamily="18" charset="0"/>
                    <a:ea typeface="Cambria Math" panose="02040503050406030204" pitchFamily="18" charset="0"/>
                  </a:rPr>
                  <a:t>W = [w</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2</a:t>
                </a:r>
                <a:r>
                  <a:rPr lang="en-CA" dirty="0">
                    <a:latin typeface="Cambria Math" panose="02040503050406030204" pitchFamily="18" charset="0"/>
                    <a:ea typeface="Cambria Math" panose="02040503050406030204" pitchFamily="18" charset="0"/>
                  </a:rPr>
                  <a:t>] </a:t>
                </a:r>
                <a:r>
                  <a:rPr lang="en-CA" dirty="0"/>
                  <a:t>such that :</a:t>
                </a:r>
                <a:br>
                  <a:rPr lang="en-CA" dirty="0"/>
                </a:br>
                <a:r>
                  <a:rPr lang="en-CA" dirty="0"/>
                  <a:t>		</a:t>
                </a:r>
                <a14:m>
                  <m:oMath xmlns:m="http://schemas.openxmlformats.org/officeDocument/2006/math">
                    <m:nary>
                      <m:naryPr>
                        <m:chr m:val="∑"/>
                        <m:ctrlPr>
                          <a:rPr lang="en-CA" i="1">
                            <a:latin typeface="Cambria Math" panose="02040503050406030204" pitchFamily="18" charset="0"/>
                          </a:rPr>
                        </m:ctrlPr>
                      </m:naryPr>
                      <m:sub>
                        <m:r>
                          <m:rPr>
                            <m:sty m:val="p"/>
                            <m:brk m:alnAt="23"/>
                          </m:rPr>
                          <a:rPr lang="en-CA">
                            <a:latin typeface="Cambria Math" panose="02040503050406030204" pitchFamily="18" charset="0"/>
                          </a:rPr>
                          <m:t>i</m:t>
                        </m:r>
                        <m:r>
                          <a:rPr lang="en-CA">
                            <a:latin typeface="Cambria Math" panose="02040503050406030204" pitchFamily="18" charset="0"/>
                          </a:rPr>
                          <m:t>=1</m:t>
                        </m:r>
                      </m:sub>
                      <m:sup>
                        <m:r>
                          <m:rPr>
                            <m:sty m:val="p"/>
                          </m:rPr>
                          <a:rPr lang="en-CA">
                            <a:latin typeface="Cambria Math" panose="02040503050406030204" pitchFamily="18" charset="0"/>
                          </a:rPr>
                          <m:t>n</m:t>
                        </m:r>
                      </m:sup>
                      <m:e>
                        <m:r>
                          <a:rPr lang="en-CA">
                            <a:latin typeface="Cambria Math" panose="02040503050406030204" pitchFamily="18" charset="0"/>
                          </a:rPr>
                          <m:t>(</m:t>
                        </m:r>
                        <m:sSup>
                          <m:sSupPr>
                            <m:ctrlPr>
                              <a:rPr lang="en-CA" i="1">
                                <a:latin typeface="Cambria Math" panose="02040503050406030204" pitchFamily="18" charset="0"/>
                              </a:rPr>
                            </m:ctrlPr>
                          </m:sSupPr>
                          <m:e>
                            <m:r>
                              <m:rPr>
                                <m:sty m:val="p"/>
                              </m:rPr>
                              <a:rPr lang="en-CA">
                                <a:latin typeface="Cambria Math" panose="02040503050406030204" pitchFamily="18" charset="0"/>
                              </a:rPr>
                              <m:t>y</m:t>
                            </m:r>
                          </m:e>
                          <m:sup>
                            <m:r>
                              <a:rPr lang="en-CA">
                                <a:latin typeface="Cambria Math" panose="02040503050406030204" pitchFamily="18" charset="0"/>
                              </a:rPr>
                              <m:t>(</m:t>
                            </m:r>
                            <m:r>
                              <m:rPr>
                                <m:sty m:val="p"/>
                              </m:rPr>
                              <a:rPr lang="en-CA">
                                <a:latin typeface="Cambria Math" panose="02040503050406030204" pitchFamily="18" charset="0"/>
                              </a:rPr>
                              <m:t>i</m:t>
                            </m:r>
                            <m:r>
                              <a:rPr lang="en-CA">
                                <a:latin typeface="Cambria Math" panose="02040503050406030204" pitchFamily="18" charset="0"/>
                              </a:rPr>
                              <m:t>)</m:t>
                            </m:r>
                          </m:sup>
                        </m:sSup>
                        <m:r>
                          <a:rPr lang="en-CA">
                            <a:latin typeface="Cambria Math" panose="02040503050406030204" pitchFamily="18" charset="0"/>
                          </a:rPr>
                          <m:t>− </m:t>
                        </m:r>
                        <m:nary>
                          <m:naryPr>
                            <m:chr m:val="∑"/>
                            <m:ctrlPr>
                              <a:rPr lang="en-CA" i="1">
                                <a:latin typeface="Cambria Math" panose="02040503050406030204" pitchFamily="18" charset="0"/>
                              </a:rPr>
                            </m:ctrlPr>
                          </m:naryPr>
                          <m:sub>
                            <m:r>
                              <m:rPr>
                                <m:sty m:val="p"/>
                                <m:brk m:alnAt="23"/>
                              </m:rPr>
                              <a:rPr lang="en-CA">
                                <a:latin typeface="Cambria Math" panose="02040503050406030204" pitchFamily="18" charset="0"/>
                              </a:rPr>
                              <m:t>j</m:t>
                            </m:r>
                            <m:r>
                              <a:rPr lang="en-CA">
                                <a:latin typeface="Cambria Math" panose="02040503050406030204" pitchFamily="18" charset="0"/>
                              </a:rPr>
                              <m:t>=0</m:t>
                            </m:r>
                          </m:sub>
                          <m:sup>
                            <m:r>
                              <m:rPr>
                                <m:sty m:val="p"/>
                              </m:rPr>
                              <a:rPr lang="en-CA">
                                <a:latin typeface="Cambria Math" panose="02040503050406030204" pitchFamily="18" charset="0"/>
                              </a:rPr>
                              <m:t>k</m:t>
                            </m:r>
                          </m:sup>
                          <m:e>
                            <m:r>
                              <m:rPr>
                                <m:sty m:val="p"/>
                              </m:rPr>
                              <a:rPr lang="en-CA">
                                <a:latin typeface="Cambria Math" panose="02040503050406030204" pitchFamily="18" charset="0"/>
                              </a:rPr>
                              <m:t>w</m:t>
                            </m:r>
                            <m:r>
                              <m:rPr>
                                <m:sty m:val="p"/>
                              </m:rPr>
                              <a:rPr lang="en-CA" baseline="-25000">
                                <a:latin typeface="Cambria Math" panose="02040503050406030204" pitchFamily="18" charset="0"/>
                              </a:rPr>
                              <m:t>j</m:t>
                            </m:r>
                            <m:sSubSup>
                              <m:sSubSupPr>
                                <m:ctrlPr>
                                  <a:rPr lang="en-CA" i="1">
                                    <a:latin typeface="Cambria Math" panose="02040503050406030204" pitchFamily="18" charset="0"/>
                                  </a:rPr>
                                </m:ctrlPr>
                              </m:sSubSupPr>
                              <m:e>
                                <m:r>
                                  <m:rPr>
                                    <m:sty m:val="p"/>
                                  </m:rPr>
                                  <a:rPr lang="en-CA">
                                    <a:latin typeface="Cambria Math" panose="02040503050406030204" pitchFamily="18" charset="0"/>
                                  </a:rPr>
                                  <m:t>a</m:t>
                                </m:r>
                              </m:e>
                              <m:sub>
                                <m:r>
                                  <m:rPr>
                                    <m:sty m:val="p"/>
                                  </m:rPr>
                                  <a:rPr lang="en-CA">
                                    <a:latin typeface="Cambria Math" panose="02040503050406030204" pitchFamily="18" charset="0"/>
                                  </a:rPr>
                                  <m:t>j</m:t>
                                </m:r>
                              </m:sub>
                              <m:sup>
                                <m:r>
                                  <a:rPr lang="en-CA">
                                    <a:latin typeface="Cambria Math" panose="02040503050406030204" pitchFamily="18" charset="0"/>
                                  </a:rPr>
                                  <m:t>(</m:t>
                                </m:r>
                                <m:r>
                                  <m:rPr>
                                    <m:sty m:val="p"/>
                                  </m:rPr>
                                  <a:rPr lang="en-CA">
                                    <a:latin typeface="Cambria Math" panose="02040503050406030204" pitchFamily="18" charset="0"/>
                                  </a:rPr>
                                  <m:t>i</m:t>
                                </m:r>
                                <m:r>
                                  <a:rPr lang="en-CA">
                                    <a:latin typeface="Cambria Math" panose="02040503050406030204" pitchFamily="18" charset="0"/>
                                  </a:rPr>
                                  <m:t>)</m:t>
                                </m:r>
                              </m:sup>
                            </m:sSubSup>
                            <m:r>
                              <a:rPr lang="en-CA">
                                <a:latin typeface="Cambria Math" panose="02040503050406030204" pitchFamily="18" charset="0"/>
                              </a:rPr>
                              <m:t>)</m:t>
                            </m:r>
                            <m:r>
                              <a:rPr lang="en-CA" baseline="30000">
                                <a:latin typeface="Cambria Math" panose="02040503050406030204" pitchFamily="18" charset="0"/>
                              </a:rPr>
                              <m:t>2</m:t>
                            </m:r>
                          </m:e>
                        </m:nary>
                      </m:e>
                    </m:nary>
                  </m:oMath>
                </a14:m>
                <a:r>
                  <a:rPr lang="en-CA" dirty="0"/>
                  <a:t>    is minimized</a:t>
                </a:r>
              </a:p>
              <a:p>
                <a:r>
                  <a:rPr lang="en-CA" dirty="0"/>
                  <a:t>where </a:t>
                </a:r>
                <a14:m>
                  <m:oMath xmlns:m="http://schemas.openxmlformats.org/officeDocument/2006/math">
                    <m:sSubSup>
                      <m:sSubSupPr>
                        <m:ctrlPr>
                          <a:rPr lang="en-CA" i="1">
                            <a:latin typeface="Cambria Math" panose="02040503050406030204" pitchFamily="18" charset="0"/>
                          </a:rPr>
                        </m:ctrlPr>
                      </m:sSubSupPr>
                      <m:e>
                        <m:r>
                          <m:rPr>
                            <m:sty m:val="p"/>
                          </m:rPr>
                          <a:rPr lang="en-CA">
                            <a:latin typeface="Cambria Math" panose="02040503050406030204" pitchFamily="18" charset="0"/>
                          </a:rPr>
                          <m:t>a</m:t>
                        </m:r>
                      </m:e>
                      <m:sub>
                        <m:r>
                          <m:rPr>
                            <m:sty m:val="p"/>
                          </m:rPr>
                          <a:rPr lang="en-CA">
                            <a:latin typeface="Cambria Math" panose="02040503050406030204" pitchFamily="18" charset="0"/>
                          </a:rPr>
                          <m:t>j</m:t>
                        </m:r>
                      </m:sub>
                      <m:sup>
                        <m:r>
                          <a:rPr lang="en-CA">
                            <a:latin typeface="Cambria Math" panose="02040503050406030204" pitchFamily="18" charset="0"/>
                          </a:rPr>
                          <m:t>(</m:t>
                        </m:r>
                        <m:r>
                          <m:rPr>
                            <m:sty m:val="p"/>
                          </m:rPr>
                          <a:rPr lang="en-CA">
                            <a:latin typeface="Cambria Math" panose="02040503050406030204" pitchFamily="18" charset="0"/>
                          </a:rPr>
                          <m:t>i</m:t>
                        </m:r>
                        <m:r>
                          <a:rPr lang="en-CA">
                            <a:latin typeface="Cambria Math" panose="02040503050406030204" pitchFamily="18" charset="0"/>
                          </a:rPr>
                          <m:t>)</m:t>
                        </m:r>
                      </m:sup>
                    </m:sSubSup>
                  </m:oMath>
                </a14:m>
                <a:r>
                  <a:rPr lang="en-CA" dirty="0"/>
                  <a:t> is attribute </a:t>
                </a:r>
                <a:r>
                  <a:rPr lang="en-CA" dirty="0">
                    <a:latin typeface="Cambria Math" panose="02040503050406030204" pitchFamily="18" charset="0"/>
                    <a:ea typeface="Cambria Math" panose="02040503050406030204" pitchFamily="18" charset="0"/>
                  </a:rPr>
                  <a:t>j</a:t>
                </a:r>
                <a:r>
                  <a:rPr lang="en-CA" dirty="0"/>
                  <a:t> of</a:t>
                </a:r>
                <a:r>
                  <a:rPr lang="en-CA" baseline="30000" dirty="0"/>
                  <a:t> </a:t>
                </a:r>
                <a:r>
                  <a:rPr lang="en-CA" dirty="0"/>
                  <a:t>instance </a:t>
                </a:r>
                <a:r>
                  <a:rPr lang="en-CA"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and </a:t>
                </a:r>
                <a14:m>
                  <m:oMath xmlns:m="http://schemas.openxmlformats.org/officeDocument/2006/math">
                    <m:sSup>
                      <m:sSupPr>
                        <m:ctrlPr>
                          <a:rPr lang="en-CA" i="1">
                            <a:latin typeface="Cambria Math" panose="02040503050406030204" pitchFamily="18" charset="0"/>
                          </a:rPr>
                        </m:ctrlPr>
                      </m:sSupPr>
                      <m:e>
                        <m:r>
                          <m:rPr>
                            <m:sty m:val="p"/>
                          </m:rPr>
                          <a:rPr lang="en-CA">
                            <a:latin typeface="Cambria Math" panose="02040503050406030204" pitchFamily="18" charset="0"/>
                          </a:rPr>
                          <m:t>y</m:t>
                        </m:r>
                      </m:e>
                      <m:sup>
                        <m:r>
                          <a:rPr lang="en-CA">
                            <a:latin typeface="Cambria Math" panose="02040503050406030204" pitchFamily="18" charset="0"/>
                          </a:rPr>
                          <m:t>(</m:t>
                        </m:r>
                        <m:r>
                          <m:rPr>
                            <m:sty m:val="p"/>
                          </m:rPr>
                          <a:rPr lang="en-CA">
                            <a:latin typeface="Cambria Math" panose="02040503050406030204" pitchFamily="18" charset="0"/>
                          </a:rPr>
                          <m:t>i</m:t>
                        </m:r>
                        <m:r>
                          <a:rPr lang="en-CA">
                            <a:latin typeface="Cambria Math" panose="02040503050406030204" pitchFamily="18" charset="0"/>
                          </a:rPr>
                          <m:t>)</m:t>
                        </m:r>
                      </m:sup>
                    </m:sSup>
                  </m:oMath>
                </a14:m>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is the known output of instance </a:t>
                </a:r>
                <a:r>
                  <a:rPr lang="en-CA" dirty="0" err="1">
                    <a:latin typeface="Cambria Math" panose="02040503050406030204" pitchFamily="18" charset="0"/>
                    <a:ea typeface="Cambria Math" panose="02040503050406030204" pitchFamily="18" charset="0"/>
                  </a:rPr>
                  <a:t>i</a:t>
                </a:r>
                <a:endParaRPr lang="en-CA" dirty="0"/>
              </a:p>
              <a:p>
                <a:r>
                  <a:rPr lang="en-CA" dirty="0"/>
                  <a:t>Solution: </a:t>
                </a:r>
                <a14:m>
                  <m:oMath xmlns:m="http://schemas.openxmlformats.org/officeDocument/2006/math">
                    <m:r>
                      <m:rPr>
                        <m:sty m:val="p"/>
                      </m:rPr>
                      <a:rPr lang="en-CA">
                        <a:latin typeface="Cambria Math" panose="02040503050406030204" pitchFamily="18" charset="0"/>
                      </a:rPr>
                      <m:t>W</m:t>
                    </m:r>
                    <m:r>
                      <a:rPr lang="en-CA">
                        <a:latin typeface="Cambria Math" panose="02040503050406030204" pitchFamily="18" charset="0"/>
                      </a:rPr>
                      <m:t>= </m:t>
                    </m:r>
                    <m:sSup>
                      <m:sSupPr>
                        <m:ctrlPr>
                          <a:rPr lang="en-CA" i="1">
                            <a:latin typeface="Cambria Math" panose="02040503050406030204" pitchFamily="18" charset="0"/>
                          </a:rPr>
                        </m:ctrlPr>
                      </m:sSupPr>
                      <m:e>
                        <m:r>
                          <a:rPr lang="en-CA">
                            <a:latin typeface="Cambria Math" panose="02040503050406030204" pitchFamily="18" charset="0"/>
                          </a:rPr>
                          <m:t>(</m:t>
                        </m:r>
                        <m:sSup>
                          <m:sSupPr>
                            <m:ctrlPr>
                              <a:rPr lang="en-CA" i="1">
                                <a:latin typeface="Cambria Math" panose="02040503050406030204" pitchFamily="18" charset="0"/>
                              </a:rPr>
                            </m:ctrlPr>
                          </m:sSupPr>
                          <m:e>
                            <m:r>
                              <m:rPr>
                                <m:sty m:val="p"/>
                              </m:rPr>
                              <a:rPr lang="en-CA">
                                <a:latin typeface="Cambria Math" panose="02040503050406030204" pitchFamily="18" charset="0"/>
                              </a:rPr>
                              <m:t>X</m:t>
                            </m:r>
                          </m:e>
                          <m:sup>
                            <m:r>
                              <m:rPr>
                                <m:sty m:val="p"/>
                              </m:rPr>
                              <a:rPr lang="en-CA">
                                <a:latin typeface="Cambria Math" panose="02040503050406030204" pitchFamily="18" charset="0"/>
                              </a:rPr>
                              <m:t>T</m:t>
                            </m:r>
                          </m:sup>
                        </m:sSup>
                        <m:r>
                          <m:rPr>
                            <m:sty m:val="p"/>
                          </m:rPr>
                          <a:rPr lang="en-CA">
                            <a:latin typeface="Cambria Math" panose="02040503050406030204" pitchFamily="18" charset="0"/>
                          </a:rPr>
                          <m:t>X</m:t>
                        </m:r>
                        <m:r>
                          <a:rPr lang="en-CA">
                            <a:latin typeface="Cambria Math" panose="02040503050406030204" pitchFamily="18" charset="0"/>
                          </a:rPr>
                          <m:t>)</m:t>
                        </m:r>
                      </m:e>
                      <m:sup>
                        <m:r>
                          <a:rPr lang="en-CA">
                            <a:latin typeface="Cambria Math" panose="02040503050406030204" pitchFamily="18" charset="0"/>
                          </a:rPr>
                          <m:t>−1</m:t>
                        </m:r>
                      </m:sup>
                    </m:sSup>
                    <m:sSup>
                      <m:sSupPr>
                        <m:ctrlPr>
                          <a:rPr lang="en-CA" i="1">
                            <a:latin typeface="Cambria Math" panose="02040503050406030204" pitchFamily="18" charset="0"/>
                          </a:rPr>
                        </m:ctrlPr>
                      </m:sSupPr>
                      <m:e>
                        <m:r>
                          <m:rPr>
                            <m:sty m:val="p"/>
                          </m:rPr>
                          <a:rPr lang="en-CA">
                            <a:latin typeface="Cambria Math" panose="02040503050406030204" pitchFamily="18" charset="0"/>
                          </a:rPr>
                          <m:t>X</m:t>
                        </m:r>
                      </m:e>
                      <m:sup>
                        <m:r>
                          <m:rPr>
                            <m:sty m:val="p"/>
                          </m:rPr>
                          <a:rPr lang="en-CA">
                            <a:latin typeface="Cambria Math" panose="02040503050406030204" pitchFamily="18" charset="0"/>
                          </a:rPr>
                          <m:t>T</m:t>
                        </m:r>
                      </m:sup>
                    </m:sSup>
                    <m:r>
                      <m:rPr>
                        <m:sty m:val="p"/>
                      </m:rPr>
                      <a:rPr lang="en-CA">
                        <a:latin typeface="Cambria Math" panose="02040503050406030204" pitchFamily="18" charset="0"/>
                      </a:rPr>
                      <m:t>Y</m:t>
                    </m:r>
                  </m:oMath>
                </a14:m>
                <a:r>
                  <a:rPr lang="en-CA" baseline="30000" dirty="0"/>
                  <a:t>  </a:t>
                </a:r>
              </a:p>
              <a:p>
                <a:endParaRPr lang="en-CA" baseline="30000" dirty="0"/>
              </a:p>
              <a:p>
                <a:r>
                  <a:rPr lang="en-CA" dirty="0"/>
                  <a:t>This yields a numerical prediction in the form of a real number:</a:t>
                </a:r>
              </a:p>
              <a:p>
                <a14:m>
                  <m:oMath xmlns:m="http://schemas.openxmlformats.org/officeDocument/2006/math">
                    <m:r>
                      <m:rPr>
                        <m:sty m:val="p"/>
                      </m:rPr>
                      <a:rPr lang="en-CA" b="0" i="0" smtClean="0">
                        <a:latin typeface="Cambria Math" panose="02040503050406030204" pitchFamily="18" charset="0"/>
                      </a:rPr>
                      <m:t>y</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0</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1</m:t>
                    </m:r>
                    <m:r>
                      <m:rPr>
                        <m:sty m:val="p"/>
                      </m:rPr>
                      <a:rPr lang="en-CA">
                        <a:latin typeface="Cambria Math" panose="02040503050406030204" pitchFamily="18" charset="0"/>
                      </a:rPr>
                      <m:t>a</m:t>
                    </m:r>
                    <m:r>
                      <a:rPr lang="en-CA" baseline="-25000">
                        <a:latin typeface="Cambria Math" panose="02040503050406030204" pitchFamily="18" charset="0"/>
                      </a:rPr>
                      <m:t>1</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2</m:t>
                    </m:r>
                    <m:r>
                      <m:rPr>
                        <m:sty m:val="p"/>
                      </m:rPr>
                      <a:rPr lang="en-CA">
                        <a:latin typeface="Cambria Math" panose="02040503050406030204" pitchFamily="18" charset="0"/>
                      </a:rPr>
                      <m:t>a</m:t>
                    </m:r>
                    <m:r>
                      <a:rPr lang="en-CA" baseline="-25000">
                        <a:latin typeface="Cambria Math" panose="02040503050406030204" pitchFamily="18" charset="0"/>
                      </a:rPr>
                      <m:t>2</m:t>
                    </m:r>
                    <m:r>
                      <a:rPr lang="en-CA">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w</m:t>
                        </m:r>
                      </m:e>
                      <m:sub>
                        <m:r>
                          <m:rPr>
                            <m:sty m:val="p"/>
                          </m:rPr>
                          <a:rPr lang="en-CA">
                            <a:latin typeface="Cambria Math" panose="02040503050406030204" pitchFamily="18" charset="0"/>
                          </a:rPr>
                          <m:t>k</m:t>
                        </m:r>
                      </m:sub>
                    </m:sSub>
                    <m:sSub>
                      <m:sSubPr>
                        <m:ctrlPr>
                          <a:rPr lang="en-CA" i="1">
                            <a:latin typeface="Cambria Math" panose="02040503050406030204" pitchFamily="18" charset="0"/>
                          </a:rPr>
                        </m:ctrlPr>
                      </m:sSubPr>
                      <m:e>
                        <m:r>
                          <m:rPr>
                            <m:sty m:val="p"/>
                          </m:rPr>
                          <a:rPr lang="en-CA">
                            <a:latin typeface="Cambria Math" panose="02040503050406030204" pitchFamily="18" charset="0"/>
                          </a:rPr>
                          <m:t>a</m:t>
                        </m:r>
                      </m:e>
                      <m:sub>
                        <m:r>
                          <m:rPr>
                            <m:sty m:val="p"/>
                          </m:rPr>
                          <a:rPr lang="en-CA">
                            <a:latin typeface="Cambria Math" panose="02040503050406030204" pitchFamily="18" charset="0"/>
                          </a:rPr>
                          <m:t>k</m:t>
                        </m:r>
                      </m:sub>
                    </m:sSub>
                    <m:r>
                      <a:rPr lang="en-CA">
                        <a:latin typeface="Cambria Math" panose="02040503050406030204" pitchFamily="18" charset="0"/>
                      </a:rPr>
                      <m:t>. </m:t>
                    </m:r>
                    <m:r>
                      <a:rPr lang="en-CA">
                        <a:solidFill>
                          <a:schemeClr val="bg1"/>
                        </a:solidFill>
                        <a:latin typeface="Cambria Math" panose="02040503050406030204" pitchFamily="18" charset="0"/>
                      </a:rPr>
                      <m:t>. </m:t>
                    </m:r>
                  </m:oMath>
                </a14:m>
                <a:endParaRPr lang="en-CA" dirty="0">
                  <a:solidFill>
                    <a:schemeClr val="bg1"/>
                  </a:solidFill>
                </a:endParaRPr>
              </a:p>
              <a:p>
                <a:pPr marL="0" indent="0">
                  <a:buNone/>
                </a:pPr>
                <a:r>
                  <a:rPr lang="en-CA" dirty="0"/>
                  <a:t>	What if we want to predict a class? (classification)</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9382" y="1482436"/>
                <a:ext cx="11748654" cy="4904509"/>
              </a:xfrm>
              <a:blipFill>
                <a:blip r:embed="rId2"/>
                <a:stretch>
                  <a:fillRect l="-934" t="-2733" r="-1661"/>
                </a:stretch>
              </a:blipFill>
            </p:spPr>
            <p:txBody>
              <a:bodyPr/>
              <a:lstStyle/>
              <a:p>
                <a:r>
                  <a:rPr lang="en-CA">
                    <a:noFill/>
                  </a:rPr>
                  <a:t> </a:t>
                </a:r>
              </a:p>
            </p:txBody>
          </p:sp>
        </mc:Fallback>
      </mc:AlternateContent>
    </p:spTree>
    <p:extLst>
      <p:ext uri="{BB962C8B-B14F-4D97-AF65-F5344CB8AC3E}">
        <p14:creationId xmlns:p14="http://schemas.microsoft.com/office/powerpoint/2010/main" val="93295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009" y="1399310"/>
                <a:ext cx="11017827" cy="5153890"/>
              </a:xfrm>
            </p:spPr>
            <p:txBody>
              <a:bodyPr>
                <a:normAutofit/>
              </a:bodyPr>
              <a:lstStyle/>
              <a:p>
                <a:r>
                  <a:rPr lang="en-CA" dirty="0"/>
                  <a:t>Linear regression can easily be used for classification in domains with numerical attributes</a:t>
                </a:r>
              </a:p>
              <a:p>
                <a:r>
                  <a:rPr lang="en-CA" dirty="0"/>
                  <a:t>Perform a regression for each class, setting output=1 for instances that belong to the class, and output=0 for instances that do not.</a:t>
                </a:r>
              </a:p>
              <a:p>
                <a:r>
                  <a:rPr lang="en-CA" dirty="0"/>
                  <a:t>This results in one linear expression for each class</a:t>
                </a:r>
              </a:p>
              <a:p>
                <a:pPr lvl="1"/>
                <a:r>
                  <a:rPr lang="en-CA" dirty="0"/>
                  <a:t>Solve </a:t>
                </a:r>
                <a14:m>
                  <m:oMath xmlns:m="http://schemas.openxmlformats.org/officeDocument/2006/math">
                    <m:r>
                      <m:rPr>
                        <m:sty m:val="p"/>
                      </m:rPr>
                      <a:rPr lang="en-CA">
                        <a:latin typeface="Cambria Math" panose="02040503050406030204" pitchFamily="18" charset="0"/>
                      </a:rPr>
                      <m:t>W</m:t>
                    </m:r>
                    <m:r>
                      <a:rPr lang="en-CA">
                        <a:latin typeface="Cambria Math" panose="02040503050406030204" pitchFamily="18" charset="0"/>
                      </a:rPr>
                      <m:t>= </m:t>
                    </m:r>
                    <m:sSup>
                      <m:sSupPr>
                        <m:ctrlPr>
                          <a:rPr lang="en-CA" i="1">
                            <a:latin typeface="Cambria Math" panose="02040503050406030204" pitchFamily="18" charset="0"/>
                          </a:rPr>
                        </m:ctrlPr>
                      </m:sSupPr>
                      <m:e>
                        <m:r>
                          <a:rPr lang="en-CA">
                            <a:latin typeface="Cambria Math" panose="02040503050406030204" pitchFamily="18" charset="0"/>
                          </a:rPr>
                          <m:t>(</m:t>
                        </m:r>
                        <m:sSup>
                          <m:sSupPr>
                            <m:ctrlPr>
                              <a:rPr lang="en-CA" i="1">
                                <a:latin typeface="Cambria Math" panose="02040503050406030204" pitchFamily="18" charset="0"/>
                              </a:rPr>
                            </m:ctrlPr>
                          </m:sSupPr>
                          <m:e>
                            <m:r>
                              <m:rPr>
                                <m:sty m:val="p"/>
                              </m:rPr>
                              <a:rPr lang="en-CA">
                                <a:latin typeface="Cambria Math" panose="02040503050406030204" pitchFamily="18" charset="0"/>
                              </a:rPr>
                              <m:t>X</m:t>
                            </m:r>
                          </m:e>
                          <m:sup>
                            <m:r>
                              <m:rPr>
                                <m:sty m:val="p"/>
                              </m:rPr>
                              <a:rPr lang="en-CA">
                                <a:latin typeface="Cambria Math" panose="02040503050406030204" pitchFamily="18" charset="0"/>
                              </a:rPr>
                              <m:t>T</m:t>
                            </m:r>
                          </m:sup>
                        </m:sSup>
                        <m:r>
                          <m:rPr>
                            <m:sty m:val="p"/>
                          </m:rPr>
                          <a:rPr lang="en-CA">
                            <a:latin typeface="Cambria Math" panose="02040503050406030204" pitchFamily="18" charset="0"/>
                          </a:rPr>
                          <m:t>X</m:t>
                        </m:r>
                        <m:r>
                          <a:rPr lang="en-CA">
                            <a:latin typeface="Cambria Math" panose="02040503050406030204" pitchFamily="18" charset="0"/>
                          </a:rPr>
                          <m:t>)</m:t>
                        </m:r>
                      </m:e>
                      <m:sup>
                        <m:r>
                          <a:rPr lang="en-CA">
                            <a:latin typeface="Cambria Math" panose="02040503050406030204" pitchFamily="18" charset="0"/>
                          </a:rPr>
                          <m:t>−1</m:t>
                        </m:r>
                      </m:sup>
                    </m:sSup>
                    <m:sSup>
                      <m:sSupPr>
                        <m:ctrlPr>
                          <a:rPr lang="en-CA" i="1">
                            <a:latin typeface="Cambria Math" panose="02040503050406030204" pitchFamily="18" charset="0"/>
                          </a:rPr>
                        </m:ctrlPr>
                      </m:sSupPr>
                      <m:e>
                        <m:r>
                          <m:rPr>
                            <m:sty m:val="p"/>
                          </m:rPr>
                          <a:rPr lang="en-CA">
                            <a:latin typeface="Cambria Math" panose="02040503050406030204" pitchFamily="18" charset="0"/>
                          </a:rPr>
                          <m:t>X</m:t>
                        </m:r>
                      </m:e>
                      <m:sup>
                        <m:r>
                          <m:rPr>
                            <m:sty m:val="p"/>
                          </m:rPr>
                          <a:rPr lang="en-CA">
                            <a:latin typeface="Cambria Math" panose="02040503050406030204" pitchFamily="18" charset="0"/>
                          </a:rPr>
                          <m:t>T</m:t>
                        </m:r>
                      </m:sup>
                    </m:sSup>
                    <m:r>
                      <m:rPr>
                        <m:sty m:val="p"/>
                      </m:rPr>
                      <a:rPr lang="en-CA">
                        <a:latin typeface="Cambria Math" panose="02040503050406030204" pitchFamily="18" charset="0"/>
                      </a:rPr>
                      <m:t>Y</m:t>
                    </m:r>
                  </m:oMath>
                </a14:m>
                <a:r>
                  <a:rPr lang="en-CA" baseline="30000" dirty="0"/>
                  <a:t>  </a:t>
                </a:r>
                <a:r>
                  <a:rPr lang="en-CA" dirty="0"/>
                  <a:t>once for each class, giving each class its own weights</a:t>
                </a:r>
              </a:p>
              <a:p>
                <a:r>
                  <a:rPr lang="en-CA" dirty="0"/>
                  <a:t>Given a test instance, calculate value for each linear expression, and assign instance to class with whose linear expression yields highest value</a:t>
                </a:r>
              </a:p>
              <a:p>
                <a:r>
                  <a:rPr lang="en-CA" dirty="0"/>
                  <a:t>This is known as multi-response linear regression</a:t>
                </a:r>
              </a:p>
              <a:p>
                <a:pPr lvl="1"/>
                <a14:m>
                  <m:oMath xmlns:m="http://schemas.openxmlformats.org/officeDocument/2006/math">
                    <m:r>
                      <m:rPr>
                        <m:sty m:val="p"/>
                      </m:rPr>
                      <a:rPr lang="en-CA">
                        <a:latin typeface="Cambria Math" panose="02040503050406030204" pitchFamily="18" charset="0"/>
                      </a:rPr>
                      <m:t>y</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0</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1</m:t>
                    </m:r>
                    <m:r>
                      <m:rPr>
                        <m:sty m:val="p"/>
                      </m:rPr>
                      <a:rPr lang="en-CA">
                        <a:latin typeface="Cambria Math" panose="02040503050406030204" pitchFamily="18" charset="0"/>
                      </a:rPr>
                      <m:t>a</m:t>
                    </m:r>
                    <m:r>
                      <a:rPr lang="en-CA" baseline="-25000">
                        <a:latin typeface="Cambria Math" panose="02040503050406030204" pitchFamily="18" charset="0"/>
                      </a:rPr>
                      <m:t>1</m:t>
                    </m:r>
                    <m:r>
                      <a:rPr lang="en-CA">
                        <a:latin typeface="Cambria Math" panose="02040503050406030204" pitchFamily="18" charset="0"/>
                      </a:rPr>
                      <m:t>+</m:t>
                    </m:r>
                    <m:r>
                      <m:rPr>
                        <m:sty m:val="p"/>
                      </m:rPr>
                      <a:rPr lang="en-CA">
                        <a:latin typeface="Cambria Math" panose="02040503050406030204" pitchFamily="18" charset="0"/>
                      </a:rPr>
                      <m:t>w</m:t>
                    </m:r>
                    <m:r>
                      <a:rPr lang="en-CA" baseline="-25000">
                        <a:latin typeface="Cambria Math" panose="02040503050406030204" pitchFamily="18" charset="0"/>
                      </a:rPr>
                      <m:t>2</m:t>
                    </m:r>
                    <m:r>
                      <m:rPr>
                        <m:sty m:val="p"/>
                      </m:rPr>
                      <a:rPr lang="en-CA">
                        <a:latin typeface="Cambria Math" panose="02040503050406030204" pitchFamily="18" charset="0"/>
                      </a:rPr>
                      <m:t>a</m:t>
                    </m:r>
                    <m:r>
                      <a:rPr lang="en-CA" baseline="-25000">
                        <a:latin typeface="Cambria Math" panose="02040503050406030204" pitchFamily="18" charset="0"/>
                      </a:rPr>
                      <m:t>2</m:t>
                    </m:r>
                    <m:r>
                      <a:rPr lang="en-CA">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w</m:t>
                        </m:r>
                      </m:e>
                      <m:sub>
                        <m:r>
                          <m:rPr>
                            <m:sty m:val="p"/>
                          </m:rPr>
                          <a:rPr lang="en-CA">
                            <a:latin typeface="Cambria Math" panose="02040503050406030204" pitchFamily="18" charset="0"/>
                          </a:rPr>
                          <m:t>k</m:t>
                        </m:r>
                      </m:sub>
                    </m:sSub>
                    <m:sSub>
                      <m:sSubPr>
                        <m:ctrlPr>
                          <a:rPr lang="en-CA" i="1">
                            <a:latin typeface="Cambria Math" panose="02040503050406030204" pitchFamily="18" charset="0"/>
                          </a:rPr>
                        </m:ctrlPr>
                      </m:sSubPr>
                      <m:e>
                        <m:r>
                          <m:rPr>
                            <m:sty m:val="p"/>
                          </m:rPr>
                          <a:rPr lang="en-CA">
                            <a:latin typeface="Cambria Math" panose="02040503050406030204" pitchFamily="18" charset="0"/>
                          </a:rPr>
                          <m:t>a</m:t>
                        </m:r>
                      </m:e>
                      <m:sub>
                        <m:r>
                          <m:rPr>
                            <m:sty m:val="p"/>
                          </m:rPr>
                          <a:rPr lang="en-CA">
                            <a:latin typeface="Cambria Math" panose="02040503050406030204" pitchFamily="18" charset="0"/>
                          </a:rPr>
                          <m:t>k</m:t>
                        </m:r>
                      </m:sub>
                    </m:sSub>
                    <m:r>
                      <a:rPr lang="en-CA">
                        <a:latin typeface="Cambria Math" panose="02040503050406030204" pitchFamily="18" charset="0"/>
                      </a:rPr>
                      <m:t>. </m:t>
                    </m:r>
                    <m:r>
                      <a:rPr lang="en-CA">
                        <a:solidFill>
                          <a:schemeClr val="bg1"/>
                        </a:solidFill>
                        <a:latin typeface="Cambria Math" panose="02040503050406030204" pitchFamily="18" charset="0"/>
                      </a:rPr>
                      <m:t>.</m:t>
                    </m:r>
                  </m:oMath>
                </a14:m>
                <a:endParaRPr lang="en-CA" dirty="0">
                  <a:solidFill>
                    <a:schemeClr val="bg1"/>
                  </a:solidFill>
                </a:endParaRPr>
              </a:p>
              <a:p>
                <a:pPr lvl="1"/>
                <a:r>
                  <a:rPr lang="en-CA" dirty="0">
                    <a:latin typeface="Cambria Math" panose="02040503050406030204" pitchFamily="18" charset="0"/>
                    <a:ea typeface="Cambria Math" panose="02040503050406030204" pitchFamily="18" charset="0"/>
                  </a:rPr>
                  <a:t>y</a:t>
                </a:r>
                <a:r>
                  <a:rPr lang="en-CA" dirty="0"/>
                  <a:t> is the “response” (1 response per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009" y="1399310"/>
                <a:ext cx="11017827" cy="5153890"/>
              </a:xfrm>
              <a:blipFill>
                <a:blip r:embed="rId2"/>
                <a:stretch>
                  <a:fillRect l="-996" t="-2012"/>
                </a:stretch>
              </a:blipFill>
            </p:spPr>
            <p:txBody>
              <a:bodyPr/>
              <a:lstStyle/>
              <a:p>
                <a:r>
                  <a:rPr lang="en-CA">
                    <a:noFill/>
                  </a:rPr>
                  <a:t> </a:t>
                </a:r>
              </a:p>
            </p:txBody>
          </p:sp>
        </mc:Fallback>
      </mc:AlternateContent>
    </p:spTree>
    <p:extLst>
      <p:ext uri="{BB962C8B-B14F-4D97-AF65-F5344CB8AC3E}">
        <p14:creationId xmlns:p14="http://schemas.microsoft.com/office/powerpoint/2010/main" val="188656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learning?</a:t>
            </a:r>
          </a:p>
        </p:txBody>
      </p:sp>
      <p:sp>
        <p:nvSpPr>
          <p:cNvPr id="3" name="Content Placeholder 2"/>
          <p:cNvSpPr>
            <a:spLocks noGrp="1"/>
          </p:cNvSpPr>
          <p:nvPr>
            <p:ph idx="1"/>
          </p:nvPr>
        </p:nvSpPr>
        <p:spPr/>
        <p:txBody>
          <a:bodyPr>
            <a:normAutofit lnSpcReduction="10000"/>
          </a:bodyPr>
          <a:lstStyle/>
          <a:p>
            <a:r>
              <a:rPr lang="en-CA" dirty="0"/>
              <a:t>We are interested in improvements in performance</a:t>
            </a:r>
          </a:p>
          <a:p>
            <a:pPr lvl="1"/>
            <a:r>
              <a:rPr lang="en-CA" dirty="0"/>
              <a:t>Things </a:t>
            </a:r>
            <a:r>
              <a:rPr lang="en-CA" b="1" dirty="0"/>
              <a:t>learn</a:t>
            </a:r>
            <a:r>
              <a:rPr lang="en-CA" dirty="0"/>
              <a:t> when they change their behavior in a way that makes them perform better in the future</a:t>
            </a:r>
          </a:p>
          <a:p>
            <a:r>
              <a:rPr lang="en-CA" dirty="0"/>
              <a:t>Training vs learning: vine example, slipper example</a:t>
            </a:r>
          </a:p>
          <a:p>
            <a:r>
              <a:rPr lang="en-CA" dirty="0"/>
              <a:t>These conceptual problems do not arise in the techniques we will discuss</a:t>
            </a:r>
          </a:p>
          <a:p>
            <a:r>
              <a:rPr lang="en-CA" dirty="0"/>
              <a:t>Input data will take the form of a set of examples </a:t>
            </a:r>
          </a:p>
          <a:p>
            <a:r>
              <a:rPr lang="en-CA" dirty="0"/>
              <a:t>Output will take the form of predictions on new examples</a:t>
            </a:r>
          </a:p>
          <a:p>
            <a:r>
              <a:rPr lang="en-CA" dirty="0"/>
              <a:t>In many applications, structural description is at least as important as classification accuracy</a:t>
            </a:r>
          </a:p>
          <a:p>
            <a:endParaRPr lang="en-CA" dirty="0"/>
          </a:p>
          <a:p>
            <a:endParaRPr lang="en-CA" dirty="0"/>
          </a:p>
        </p:txBody>
      </p:sp>
    </p:spTree>
    <p:extLst>
      <p:ext uri="{BB962C8B-B14F-4D97-AF65-F5344CB8AC3E}">
        <p14:creationId xmlns:p14="http://schemas.microsoft.com/office/powerpoint/2010/main" val="254808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3997"/>
          </a:xfrm>
        </p:spPr>
        <p:txBody>
          <a:bodyPr/>
          <a:lstStyle/>
          <a:p>
            <a:r>
              <a:rPr lang="en-CA" dirty="0"/>
              <a:t>Example of Linear classification</a:t>
            </a:r>
          </a:p>
        </p:txBody>
      </p:sp>
      <p:sp>
        <p:nvSpPr>
          <p:cNvPr id="3" name="Content Placeholder 2"/>
          <p:cNvSpPr>
            <a:spLocks noGrp="1"/>
          </p:cNvSpPr>
          <p:nvPr>
            <p:ph idx="1"/>
          </p:nvPr>
        </p:nvSpPr>
        <p:spPr>
          <a:xfrm>
            <a:off x="294409" y="950587"/>
            <a:ext cx="6380018" cy="1821956"/>
          </a:xfrm>
        </p:spPr>
        <p:txBody>
          <a:bodyPr>
            <a:normAutofit fontScale="92500" lnSpcReduction="10000"/>
          </a:bodyPr>
          <a:lstStyle/>
          <a:p>
            <a:r>
              <a:rPr lang="en-CA" dirty="0"/>
              <a:t>Iris dataset. We want to use linear regression to classify a flower</a:t>
            </a:r>
          </a:p>
          <a:p>
            <a:r>
              <a:rPr lang="en-CA" dirty="0"/>
              <a:t>For this example, use only </a:t>
            </a:r>
            <a:r>
              <a:rPr lang="en-CA" dirty="0" err="1"/>
              <a:t>setosa</a:t>
            </a:r>
            <a:r>
              <a:rPr lang="en-CA" dirty="0"/>
              <a:t> and versicolor (2 classes), use only petal length attribute</a:t>
            </a:r>
          </a:p>
          <a:p>
            <a:endParaRPr lang="en-CA" dirty="0"/>
          </a:p>
        </p:txBody>
      </p:sp>
      <p:pic>
        <p:nvPicPr>
          <p:cNvPr id="4" name="Picture 3"/>
          <p:cNvPicPr>
            <a:picLocks noChangeAspect="1"/>
          </p:cNvPicPr>
          <p:nvPr/>
        </p:nvPicPr>
        <p:blipFill>
          <a:blip r:embed="rId2"/>
          <a:stretch>
            <a:fillRect/>
          </a:stretch>
        </p:blipFill>
        <p:spPr>
          <a:xfrm>
            <a:off x="7575714" y="1082898"/>
            <a:ext cx="4411806" cy="3071202"/>
          </a:xfrm>
          <a:prstGeom prst="rect">
            <a:avLst/>
          </a:prstGeom>
        </p:spPr>
      </p:pic>
      <p:sp>
        <p:nvSpPr>
          <p:cNvPr id="6" name="TextBox 5"/>
          <p:cNvSpPr txBox="1"/>
          <p:nvPr/>
        </p:nvSpPr>
        <p:spPr>
          <a:xfrm rot="16200000">
            <a:off x="6501419" y="2039321"/>
            <a:ext cx="1728627" cy="369332"/>
          </a:xfrm>
          <a:prstGeom prst="rect">
            <a:avLst/>
          </a:prstGeom>
          <a:noFill/>
        </p:spPr>
        <p:txBody>
          <a:bodyPr wrap="square" rtlCol="0">
            <a:spAutoFit/>
          </a:bodyPr>
          <a:lstStyle/>
          <a:p>
            <a:r>
              <a:rPr lang="en-CA" dirty="0"/>
              <a:t>petal length</a:t>
            </a:r>
          </a:p>
        </p:txBody>
      </p:sp>
      <p:pic>
        <p:nvPicPr>
          <p:cNvPr id="7" name="Picture 6"/>
          <p:cNvPicPr>
            <a:picLocks noChangeAspect="1"/>
          </p:cNvPicPr>
          <p:nvPr/>
        </p:nvPicPr>
        <p:blipFill>
          <a:blip r:embed="rId3"/>
          <a:stretch>
            <a:fillRect/>
          </a:stretch>
        </p:blipFill>
        <p:spPr>
          <a:xfrm>
            <a:off x="1590243" y="2807130"/>
            <a:ext cx="4391891" cy="3045044"/>
          </a:xfrm>
          <a:prstGeom prst="rect">
            <a:avLst/>
          </a:prstGeom>
        </p:spPr>
      </p:pic>
      <p:sp>
        <p:nvSpPr>
          <p:cNvPr id="12" name="TextBox 11"/>
          <p:cNvSpPr txBox="1"/>
          <p:nvPr/>
        </p:nvSpPr>
        <p:spPr>
          <a:xfrm>
            <a:off x="3420111" y="4766177"/>
            <a:ext cx="875304" cy="369332"/>
          </a:xfrm>
          <a:prstGeom prst="rect">
            <a:avLst/>
          </a:prstGeom>
          <a:noFill/>
        </p:spPr>
        <p:txBody>
          <a:bodyPr wrap="none" rtlCol="0">
            <a:spAutoFit/>
          </a:bodyPr>
          <a:lstStyle/>
          <a:p>
            <a:r>
              <a:rPr lang="en-CA" dirty="0" err="1"/>
              <a:t>setosas</a:t>
            </a:r>
            <a:endParaRPr lang="en-CA" dirty="0"/>
          </a:p>
        </p:txBody>
      </p:sp>
      <p:sp>
        <p:nvSpPr>
          <p:cNvPr id="14" name="TextBox 13"/>
          <p:cNvSpPr txBox="1"/>
          <p:nvPr/>
        </p:nvSpPr>
        <p:spPr>
          <a:xfrm>
            <a:off x="2643722" y="2921992"/>
            <a:ext cx="1179234" cy="369332"/>
          </a:xfrm>
          <a:prstGeom prst="rect">
            <a:avLst/>
          </a:prstGeom>
          <a:noFill/>
        </p:spPr>
        <p:txBody>
          <a:bodyPr wrap="none" rtlCol="0">
            <a:spAutoFit/>
          </a:bodyPr>
          <a:lstStyle/>
          <a:p>
            <a:r>
              <a:rPr lang="en-CA" dirty="0" err="1"/>
              <a:t>versicolors</a:t>
            </a:r>
            <a:endParaRPr lang="en-CA" dirty="0"/>
          </a:p>
        </p:txBody>
      </p:sp>
      <p:cxnSp>
        <p:nvCxnSpPr>
          <p:cNvPr id="17" name="Straight Arrow Connector 16"/>
          <p:cNvCxnSpPr/>
          <p:nvPr/>
        </p:nvCxnSpPr>
        <p:spPr>
          <a:xfrm>
            <a:off x="3743148" y="3186999"/>
            <a:ext cx="346973" cy="95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34134" y="4994583"/>
            <a:ext cx="495125" cy="14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66683" y="2950575"/>
            <a:ext cx="1066800" cy="369332"/>
          </a:xfrm>
          <a:prstGeom prst="rect">
            <a:avLst/>
          </a:prstGeom>
          <a:noFill/>
        </p:spPr>
        <p:txBody>
          <a:bodyPr wrap="square" rtlCol="0">
            <a:spAutoFit/>
          </a:bodyPr>
          <a:lstStyle/>
          <a:p>
            <a:r>
              <a:rPr lang="en-CA" dirty="0" err="1"/>
              <a:t>setosas</a:t>
            </a:r>
            <a:endParaRPr lang="en-CA" dirty="0"/>
          </a:p>
        </p:txBody>
      </p:sp>
      <p:sp>
        <p:nvSpPr>
          <p:cNvPr id="27" name="TextBox 26"/>
          <p:cNvSpPr txBox="1"/>
          <p:nvPr/>
        </p:nvSpPr>
        <p:spPr>
          <a:xfrm>
            <a:off x="8189554" y="1544948"/>
            <a:ext cx="1245090" cy="369332"/>
          </a:xfrm>
          <a:prstGeom prst="rect">
            <a:avLst/>
          </a:prstGeom>
          <a:noFill/>
        </p:spPr>
        <p:txBody>
          <a:bodyPr wrap="square" rtlCol="0">
            <a:spAutoFit/>
          </a:bodyPr>
          <a:lstStyle/>
          <a:p>
            <a:r>
              <a:rPr lang="en-CA" dirty="0" err="1"/>
              <a:t>versicolors</a:t>
            </a:r>
            <a:endParaRPr lang="en-CA" dirty="0"/>
          </a:p>
        </p:txBody>
      </p:sp>
      <p:sp>
        <p:nvSpPr>
          <p:cNvPr id="28" name="TextBox 27"/>
          <p:cNvSpPr txBox="1"/>
          <p:nvPr/>
        </p:nvSpPr>
        <p:spPr>
          <a:xfrm>
            <a:off x="9452138" y="1082898"/>
            <a:ext cx="1066800" cy="369332"/>
          </a:xfrm>
          <a:prstGeom prst="rect">
            <a:avLst/>
          </a:prstGeom>
          <a:noFill/>
        </p:spPr>
        <p:txBody>
          <a:bodyPr wrap="square" rtlCol="0">
            <a:spAutoFit/>
          </a:bodyPr>
          <a:lstStyle/>
          <a:p>
            <a:r>
              <a:rPr lang="en-CA" dirty="0" err="1"/>
              <a:t>virginicas</a:t>
            </a:r>
            <a:endParaRPr lang="en-CA" dirty="0"/>
          </a:p>
        </p:txBody>
      </p:sp>
      <mc:AlternateContent xmlns:mc="http://schemas.openxmlformats.org/markup-compatibility/2006" xmlns:a14="http://schemas.microsoft.com/office/drawing/2010/main">
        <mc:Choice Requires="a14">
          <p:sp>
            <p:nvSpPr>
              <p:cNvPr id="31" name="TextBox 30"/>
              <p:cNvSpPr txBox="1"/>
              <p:nvPr/>
            </p:nvSpPr>
            <p:spPr>
              <a:xfrm>
                <a:off x="5561627" y="6196974"/>
                <a:ext cx="5878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𝑣𝑒𝑟𝑠𝑖𝑐𝑜𝑙𝑜𝑟</m:t>
                      </m:r>
                      <m:r>
                        <a:rPr lang="en-CA" sz="2400" b="0" i="1" smtClean="0">
                          <a:latin typeface="Cambria Math" panose="02040503050406030204" pitchFamily="18" charset="0"/>
                        </a:rPr>
                        <m:t>=−0.46+0.33∗</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𝑝𝑒𝑡𝑎𝑙</m:t>
                          </m:r>
                          <m:r>
                            <a:rPr lang="en-CA" sz="2400" b="0" i="1" smtClean="0">
                              <a:latin typeface="Cambria Math" panose="02040503050406030204" pitchFamily="18" charset="0"/>
                            </a:rPr>
                            <m:t> </m:t>
                          </m:r>
                          <m:r>
                            <a:rPr lang="en-CA" sz="2400" b="0" i="1" smtClean="0">
                              <a:latin typeface="Cambria Math" panose="02040503050406030204" pitchFamily="18" charset="0"/>
                            </a:rPr>
                            <m:t>𝑙𝑒𝑛𝑔𝑡h</m:t>
                          </m:r>
                        </m:e>
                      </m:d>
                    </m:oMath>
                  </m:oMathPara>
                </a14:m>
                <a:endParaRPr lang="en-CA" sz="2400" b="0" dirty="0"/>
              </a:p>
            </p:txBody>
          </p:sp>
        </mc:Choice>
        <mc:Fallback xmlns="">
          <p:sp>
            <p:nvSpPr>
              <p:cNvPr id="31" name="TextBox 30"/>
              <p:cNvSpPr txBox="1">
                <a:spLocks noRot="1" noChangeAspect="1" noMove="1" noResize="1" noEditPoints="1" noAdjustHandles="1" noChangeArrowheads="1" noChangeShapeType="1" noTextEdit="1"/>
              </p:cNvSpPr>
              <p:nvPr/>
            </p:nvSpPr>
            <p:spPr>
              <a:xfrm>
                <a:off x="5561627" y="6196974"/>
                <a:ext cx="5878661" cy="369332"/>
              </a:xfrm>
              <a:prstGeom prst="rect">
                <a:avLst/>
              </a:prstGeom>
              <a:blipFill>
                <a:blip r:embed="rId4"/>
                <a:stretch>
                  <a:fillRect l="-829" b="-35000"/>
                </a:stretch>
              </a:blipFill>
            </p:spPr>
            <p:txBody>
              <a:bodyPr/>
              <a:lstStyle/>
              <a:p>
                <a:r>
                  <a:rPr lang="en-CA">
                    <a:noFill/>
                  </a:rPr>
                  <a:t> </a:t>
                </a:r>
              </a:p>
            </p:txBody>
          </p:sp>
        </mc:Fallback>
      </mc:AlternateContent>
      <p:sp>
        <p:nvSpPr>
          <p:cNvPr id="32" name="TextBox 31"/>
          <p:cNvSpPr txBox="1"/>
          <p:nvPr/>
        </p:nvSpPr>
        <p:spPr>
          <a:xfrm>
            <a:off x="4934732" y="5927640"/>
            <a:ext cx="6257226" cy="369332"/>
          </a:xfrm>
          <a:prstGeom prst="rect">
            <a:avLst/>
          </a:prstGeom>
          <a:noFill/>
        </p:spPr>
        <p:txBody>
          <a:bodyPr wrap="none" rtlCol="0">
            <a:spAutoFit/>
          </a:bodyPr>
          <a:lstStyle/>
          <a:p>
            <a:r>
              <a:rPr lang="en-CA" dirty="0"/>
              <a:t>Linear expression for versicolor class using petal length attribute:</a:t>
            </a:r>
          </a:p>
        </p:txBody>
      </p:sp>
    </p:spTree>
    <p:extLst>
      <p:ext uri="{BB962C8B-B14F-4D97-AF65-F5344CB8AC3E}">
        <p14:creationId xmlns:p14="http://schemas.microsoft.com/office/powerpoint/2010/main" val="26740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2" grpId="0"/>
      <p:bldP spid="14" grpId="0"/>
      <p:bldP spid="26" grpId="0"/>
      <p:bldP spid="27" grpId="0"/>
      <p:bldP spid="28" grpId="0"/>
      <p:bldP spid="31" grpId="0"/>
      <p:bldP spid="3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81"/>
            <a:ext cx="12192000" cy="734724"/>
          </a:xfrm>
        </p:spPr>
        <p:txBody>
          <a:bodyPr/>
          <a:lstStyle/>
          <a:p>
            <a:r>
              <a:rPr lang="en-CA" dirty="0"/>
              <a:t>Least squares regression and the Normal distribution</a:t>
            </a:r>
          </a:p>
        </p:txBody>
      </p:sp>
      <p:sp>
        <p:nvSpPr>
          <p:cNvPr id="3" name="Content Placeholder 2"/>
          <p:cNvSpPr>
            <a:spLocks noGrp="1"/>
          </p:cNvSpPr>
          <p:nvPr>
            <p:ph idx="1"/>
          </p:nvPr>
        </p:nvSpPr>
        <p:spPr>
          <a:xfrm>
            <a:off x="0" y="831705"/>
            <a:ext cx="5777346" cy="5758730"/>
          </a:xfrm>
        </p:spPr>
        <p:txBody>
          <a:bodyPr>
            <a:normAutofit lnSpcReduction="10000"/>
          </a:bodyPr>
          <a:lstStyle/>
          <a:p>
            <a:r>
              <a:rPr lang="en-CA" b="1" dirty="0"/>
              <a:t>Important assumptions of Linear Least Squares:</a:t>
            </a:r>
          </a:p>
          <a:p>
            <a:pPr lvl="1"/>
            <a:r>
              <a:rPr lang="en-CA" dirty="0"/>
              <a:t>Residual error has mean=0 </a:t>
            </a:r>
          </a:p>
          <a:p>
            <a:pPr lvl="1"/>
            <a:r>
              <a:rPr lang="en-CA" dirty="0"/>
              <a:t>Residuals are uncorrelated (cannot be predicted based on residual from previous observations)</a:t>
            </a:r>
          </a:p>
          <a:p>
            <a:pPr lvl="1"/>
            <a:r>
              <a:rPr lang="en-CA" dirty="0"/>
              <a:t>Residuals are normally distributed with same standard deviation</a:t>
            </a:r>
          </a:p>
          <a:p>
            <a:r>
              <a:rPr lang="en-CA" dirty="0"/>
              <a:t>A) typical case where the assumptions hold </a:t>
            </a:r>
          </a:p>
          <a:p>
            <a:r>
              <a:rPr lang="en-CA" dirty="0"/>
              <a:t>B) prediction for a single class from multi-response linear regression (setting output to zero or 1)</a:t>
            </a:r>
          </a:p>
          <a:p>
            <a:pPr lvl="1"/>
            <a:r>
              <a:rPr lang="en-CA" dirty="0"/>
              <a:t>Slope=0.156, intercept=-0.33</a:t>
            </a:r>
          </a:p>
          <a:p>
            <a:pPr lvl="1"/>
            <a:r>
              <a:rPr lang="en-CA" dirty="0"/>
              <a:t>The response (</a:t>
            </a:r>
            <a:r>
              <a:rPr lang="en-CA" dirty="0">
                <a:latin typeface="Cambria Math" panose="02040503050406030204" pitchFamily="18" charset="0"/>
                <a:ea typeface="Cambria Math" panose="02040503050406030204" pitchFamily="18" charset="0"/>
              </a:rPr>
              <a:t>y</a:t>
            </a:r>
            <a:r>
              <a:rPr lang="en-CA" dirty="0"/>
              <a:t>) is not a probability</a:t>
            </a:r>
          </a:p>
          <a:p>
            <a:endParaRPr lang="en-CA" dirty="0"/>
          </a:p>
        </p:txBody>
      </p:sp>
      <p:pic>
        <p:nvPicPr>
          <p:cNvPr id="11" name="Picture 10"/>
          <p:cNvPicPr>
            <a:picLocks noChangeAspect="1"/>
          </p:cNvPicPr>
          <p:nvPr/>
        </p:nvPicPr>
        <p:blipFill>
          <a:blip r:embed="rId2"/>
          <a:stretch>
            <a:fillRect/>
          </a:stretch>
        </p:blipFill>
        <p:spPr>
          <a:xfrm>
            <a:off x="6423520" y="3961535"/>
            <a:ext cx="5467350" cy="2628900"/>
          </a:xfrm>
          <a:prstGeom prst="rect">
            <a:avLst/>
          </a:prstGeom>
        </p:spPr>
      </p:pic>
      <p:pic>
        <p:nvPicPr>
          <p:cNvPr id="12" name="Picture 11"/>
          <p:cNvPicPr>
            <a:picLocks noChangeAspect="1"/>
          </p:cNvPicPr>
          <p:nvPr/>
        </p:nvPicPr>
        <p:blipFill>
          <a:blip r:embed="rId3"/>
          <a:stretch>
            <a:fillRect/>
          </a:stretch>
        </p:blipFill>
        <p:spPr>
          <a:xfrm>
            <a:off x="6761657" y="1301245"/>
            <a:ext cx="4791075" cy="2190750"/>
          </a:xfrm>
          <a:prstGeom prst="rect">
            <a:avLst/>
          </a:prstGeom>
        </p:spPr>
      </p:pic>
      <p:sp>
        <p:nvSpPr>
          <p:cNvPr id="4" name="TextBox 3"/>
          <p:cNvSpPr txBox="1"/>
          <p:nvPr/>
        </p:nvSpPr>
        <p:spPr>
          <a:xfrm>
            <a:off x="6172367" y="1201037"/>
            <a:ext cx="910763" cy="369332"/>
          </a:xfrm>
          <a:prstGeom prst="rect">
            <a:avLst/>
          </a:prstGeom>
          <a:noFill/>
        </p:spPr>
        <p:txBody>
          <a:bodyPr wrap="square" rtlCol="0">
            <a:spAutoFit/>
          </a:bodyPr>
          <a:lstStyle/>
          <a:p>
            <a:r>
              <a:rPr lang="en-CA" dirty="0"/>
              <a:t>A)</a:t>
            </a:r>
          </a:p>
        </p:txBody>
      </p:sp>
      <p:sp>
        <p:nvSpPr>
          <p:cNvPr id="7" name="TextBox 6"/>
          <p:cNvSpPr txBox="1"/>
          <p:nvPr/>
        </p:nvSpPr>
        <p:spPr>
          <a:xfrm rot="11007748" flipV="1">
            <a:off x="6183085" y="3711070"/>
            <a:ext cx="476621" cy="369332"/>
          </a:xfrm>
          <a:prstGeom prst="rect">
            <a:avLst/>
          </a:prstGeom>
          <a:noFill/>
        </p:spPr>
        <p:txBody>
          <a:bodyPr wrap="square" rtlCol="0">
            <a:spAutoFit/>
          </a:bodyPr>
          <a:lstStyle/>
          <a:p>
            <a:r>
              <a:rPr lang="en-CA" dirty="0"/>
              <a:t> B)</a:t>
            </a:r>
          </a:p>
        </p:txBody>
      </p:sp>
    </p:spTree>
    <p:extLst>
      <p:ext uri="{BB962C8B-B14F-4D97-AF65-F5344CB8AC3E}">
        <p14:creationId xmlns:p14="http://schemas.microsoft.com/office/powerpoint/2010/main" val="422982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Extreme example </a:t>
            </a:r>
          </a:p>
        </p:txBody>
      </p:sp>
      <p:pic>
        <p:nvPicPr>
          <p:cNvPr id="4" name="Picture 3"/>
          <p:cNvPicPr>
            <a:picLocks noChangeAspect="1"/>
          </p:cNvPicPr>
          <p:nvPr/>
        </p:nvPicPr>
        <p:blipFill>
          <a:blip r:embed="rId2"/>
          <a:stretch>
            <a:fillRect/>
          </a:stretch>
        </p:blipFill>
        <p:spPr>
          <a:xfrm>
            <a:off x="4682836" y="1226250"/>
            <a:ext cx="7062275" cy="5631750"/>
          </a:xfrm>
          <a:prstGeom prst="rect">
            <a:avLst/>
          </a:prstGeom>
        </p:spPr>
      </p:pic>
    </p:spTree>
    <p:extLst>
      <p:ext uri="{BB962C8B-B14F-4D97-AF65-F5344CB8AC3E}">
        <p14:creationId xmlns:p14="http://schemas.microsoft.com/office/powerpoint/2010/main" val="26273738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51057"/>
          </a:xfrm>
        </p:spPr>
        <p:txBody>
          <a:bodyPr/>
          <a:lstStyle/>
          <a:p>
            <a:r>
              <a:rPr lang="en-CA" dirty="0"/>
              <a:t>The Logit Link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68582"/>
                <a:ext cx="12192000" cy="5237018"/>
              </a:xfrm>
            </p:spPr>
            <p:txBody>
              <a:bodyPr/>
              <a:lstStyle/>
              <a:p>
                <a14:m>
                  <m:oMath xmlns:m="http://schemas.openxmlformats.org/officeDocument/2006/math">
                    <m:r>
                      <m:rPr>
                        <m:sty m:val="p"/>
                      </m:rPr>
                      <a:rPr lang="en-CA" i="0" smtClean="0">
                        <a:latin typeface="Cambria Math" panose="02040503050406030204" pitchFamily="18" charset="0"/>
                      </a:rPr>
                      <m:t>y</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0</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1</m:t>
                    </m:r>
                    <m:r>
                      <m:rPr>
                        <m:sty m:val="p"/>
                      </m:rPr>
                      <a:rPr lang="en-CA" i="0">
                        <a:latin typeface="Cambria Math" panose="02040503050406030204" pitchFamily="18" charset="0"/>
                      </a:rPr>
                      <m:t>a</m:t>
                    </m:r>
                    <m:r>
                      <a:rPr lang="en-CA" i="0" baseline="-25000">
                        <a:latin typeface="Cambria Math" panose="02040503050406030204" pitchFamily="18" charset="0"/>
                      </a:rPr>
                      <m:t>1</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2</m:t>
                    </m:r>
                    <m:r>
                      <m:rPr>
                        <m:sty m:val="p"/>
                      </m:rPr>
                      <a:rPr lang="en-CA" i="0">
                        <a:latin typeface="Cambria Math" panose="02040503050406030204" pitchFamily="18" charset="0"/>
                      </a:rPr>
                      <m:t>a</m:t>
                    </m:r>
                    <m:r>
                      <a:rPr lang="en-CA" i="0" baseline="-25000">
                        <a:latin typeface="Cambria Math" panose="02040503050406030204" pitchFamily="18" charset="0"/>
                      </a:rPr>
                      <m:t>2</m:t>
                    </m:r>
                    <m:r>
                      <a:rPr lang="en-CA" i="0">
                        <a:latin typeface="Cambria Math" panose="02040503050406030204" pitchFamily="18" charset="0"/>
                      </a:rPr>
                      <m:t>+…+</m:t>
                    </m:r>
                    <m:sSub>
                      <m:sSubPr>
                        <m:ctrlPr>
                          <a:rPr lang="en-CA" i="1">
                            <a:latin typeface="Cambria Math" panose="02040503050406030204" pitchFamily="18" charset="0"/>
                          </a:rPr>
                        </m:ctrlPr>
                      </m:sSubPr>
                      <m:e>
                        <m:r>
                          <m:rPr>
                            <m:sty m:val="p"/>
                          </m:rPr>
                          <a:rPr lang="en-CA" i="0">
                            <a:latin typeface="Cambria Math" panose="02040503050406030204" pitchFamily="18" charset="0"/>
                          </a:rPr>
                          <m:t>w</m:t>
                        </m:r>
                      </m:e>
                      <m:sub>
                        <m:r>
                          <m:rPr>
                            <m:sty m:val="p"/>
                          </m:rPr>
                          <a:rPr lang="en-CA" i="0">
                            <a:latin typeface="Cambria Math" panose="02040503050406030204" pitchFamily="18" charset="0"/>
                          </a:rPr>
                          <m:t>k</m:t>
                        </m:r>
                      </m:sub>
                    </m:sSub>
                    <m:sSub>
                      <m:sSubPr>
                        <m:ctrlPr>
                          <a:rPr lang="en-CA" i="1">
                            <a:latin typeface="Cambria Math" panose="02040503050406030204" pitchFamily="18" charset="0"/>
                          </a:rPr>
                        </m:ctrlPr>
                      </m:sSubPr>
                      <m:e>
                        <m:r>
                          <m:rPr>
                            <m:sty m:val="p"/>
                          </m:rPr>
                          <a:rPr lang="en-CA" i="0">
                            <a:latin typeface="Cambria Math" panose="02040503050406030204" pitchFamily="18" charset="0"/>
                          </a:rPr>
                          <m:t>a</m:t>
                        </m:r>
                      </m:e>
                      <m:sub>
                        <m:r>
                          <m:rPr>
                            <m:sty m:val="p"/>
                          </m:rPr>
                          <a:rPr lang="en-CA" i="0">
                            <a:latin typeface="Cambria Math" panose="02040503050406030204" pitchFamily="18" charset="0"/>
                          </a:rPr>
                          <m:t>k</m:t>
                        </m:r>
                      </m:sub>
                    </m:sSub>
                    <m:r>
                      <a:rPr lang="en-CA" i="0">
                        <a:latin typeface="Cambria Math" panose="02040503050406030204" pitchFamily="18" charset="0"/>
                      </a:rPr>
                      <m:t>. </m:t>
                    </m:r>
                    <m:r>
                      <a:rPr lang="en-CA" i="0">
                        <a:solidFill>
                          <a:schemeClr val="bg1"/>
                        </a:solidFill>
                        <a:latin typeface="Cambria Math" panose="02040503050406030204" pitchFamily="18" charset="0"/>
                      </a:rPr>
                      <m:t>. </m:t>
                    </m:r>
                  </m:oMath>
                </a14:m>
                <a:endParaRPr lang="en-CA" dirty="0">
                  <a:solidFill>
                    <a:schemeClr val="bg1"/>
                  </a:solidFill>
                </a:endParaRPr>
              </a:p>
              <a:p>
                <a:r>
                  <a:rPr lang="en-CA" b="0" dirty="0"/>
                  <a:t>this linear equation not guaranteed to give values between [0,1] (probabilities)</a:t>
                </a:r>
              </a:p>
              <a:p>
                <a:r>
                  <a:rPr lang="en-CA" dirty="0"/>
                  <a:t>We can use something called the odds to link probabilities to real numbers</a:t>
                </a:r>
              </a:p>
              <a:p>
                <a:r>
                  <a:rPr lang="en-CA" dirty="0"/>
                  <a:t>Odds is defined as </a:t>
                </a:r>
                <a14:m>
                  <m:oMath xmlns:m="http://schemas.openxmlformats.org/officeDocument/2006/math">
                    <m:f>
                      <m:fPr>
                        <m:ctrlPr>
                          <a:rPr lang="en-CA" i="1" smtClean="0">
                            <a:latin typeface="Cambria Math" panose="02040503050406030204" pitchFamily="18" charset="0"/>
                          </a:rPr>
                        </m:ctrlPr>
                      </m:fPr>
                      <m:num>
                        <m:r>
                          <m:rPr>
                            <m:sty m:val="p"/>
                          </m:rPr>
                          <a:rPr lang="en-CA" b="0" i="0" smtClean="0">
                            <a:latin typeface="Cambria Math" panose="02040503050406030204" pitchFamily="18" charset="0"/>
                          </a:rPr>
                          <m:t>p</m:t>
                        </m:r>
                      </m:num>
                      <m:den>
                        <m:r>
                          <a:rPr lang="en-CA" b="0" i="0" smtClean="0">
                            <a:latin typeface="Cambria Math" panose="02040503050406030204" pitchFamily="18" charset="0"/>
                          </a:rPr>
                          <m:t>1−</m:t>
                        </m:r>
                        <m:r>
                          <m:rPr>
                            <m:sty m:val="p"/>
                          </m:rPr>
                          <a:rPr lang="en-CA" b="0" i="0" smtClean="0">
                            <a:latin typeface="Cambria Math" panose="02040503050406030204" pitchFamily="18" charset="0"/>
                          </a:rPr>
                          <m:t>p</m:t>
                        </m:r>
                      </m:den>
                    </m:f>
                  </m:oMath>
                </a14:m>
                <a:endParaRPr lang="en-CA" dirty="0"/>
              </a:p>
              <a:p>
                <a:r>
                  <a:rPr lang="en-CA" b="0" dirty="0"/>
                  <a:t>Example: 6-sided dice toss, p(!2) = 5/6, odds(!2) = 0.833/(0.167) = 5 or 5:1 odds</a:t>
                </a:r>
              </a:p>
              <a:p>
                <a14:m>
                  <m:oMath xmlns:m="http://schemas.openxmlformats.org/officeDocument/2006/math">
                    <m:r>
                      <m:rPr>
                        <m:sty m:val="p"/>
                      </m:rPr>
                      <a:rPr lang="en-CA" b="0" i="0" smtClean="0">
                        <a:latin typeface="Cambria Math" panose="02040503050406030204" pitchFamily="18" charset="0"/>
                      </a:rPr>
                      <m:t>Let</m:t>
                    </m:r>
                    <m:r>
                      <a:rPr lang="en-CA" b="0" i="0" smtClean="0">
                        <a:latin typeface="Cambria Math" panose="02040503050406030204" pitchFamily="18" charset="0"/>
                      </a:rPr>
                      <m:t> </m:t>
                    </m:r>
                    <m:r>
                      <m:rPr>
                        <m:sty m:val="p"/>
                      </m:rPr>
                      <a:rPr lang="en-CA" b="0" i="0" smtClean="0">
                        <a:latin typeface="Cambria Math" panose="02040503050406030204" pitchFamily="18" charset="0"/>
                      </a:rPr>
                      <m:t>logit</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y</m:t>
                        </m:r>
                      </m:e>
                    </m:d>
                    <m:r>
                      <a:rPr lang="en-CA" b="0" i="0"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m:rPr>
                                    <m:sty m:val="p"/>
                                  </m:rPr>
                                  <a:rPr lang="en-CA" b="0" i="0" smtClean="0">
                                    <a:latin typeface="Cambria Math" panose="02040503050406030204" pitchFamily="18" charset="0"/>
                                  </a:rPr>
                                  <m:t>p</m:t>
                                </m:r>
                              </m:num>
                              <m:den>
                                <m:r>
                                  <a:rPr lang="en-CA" b="0" i="0" smtClean="0">
                                    <a:latin typeface="Cambria Math" panose="02040503050406030204" pitchFamily="18" charset="0"/>
                                  </a:rPr>
                                  <m:t>1−</m:t>
                                </m:r>
                                <m:r>
                                  <m:rPr>
                                    <m:sty m:val="p"/>
                                  </m:rPr>
                                  <a:rPr lang="en-CA" b="0" i="0" smtClean="0">
                                    <a:latin typeface="Cambria Math" panose="02040503050406030204" pitchFamily="18" charset="0"/>
                                  </a:rPr>
                                  <m:t>p</m:t>
                                </m:r>
                              </m:den>
                            </m:f>
                          </m:e>
                        </m:d>
                      </m:e>
                    </m:func>
                    <m:r>
                      <a:rPr lang="en-CA" b="0" i="0" smtClean="0">
                        <a:latin typeface="Cambria Math" panose="02040503050406030204" pitchFamily="18" charset="0"/>
                      </a:rPr>
                      <m:t>  </m:t>
                    </m:r>
                  </m:oMath>
                </a14:m>
                <a:r>
                  <a:rPr lang="en-CA" dirty="0"/>
                  <a:t>, where </a:t>
                </a:r>
                <a:r>
                  <a:rPr lang="en-CA" dirty="0">
                    <a:latin typeface="Cambria Math" panose="02040503050406030204" pitchFamily="18" charset="0"/>
                    <a:ea typeface="Cambria Math" panose="02040503050406030204" pitchFamily="18" charset="0"/>
                  </a:rPr>
                  <a:t>p</a:t>
                </a:r>
                <a:r>
                  <a:rPr lang="en-CA" dirty="0"/>
                  <a:t> is probability </a:t>
                </a:r>
                <a:r>
                  <a:rPr lang="en-CA" dirty="0">
                    <a:latin typeface="Cambria Math" panose="02040503050406030204" pitchFamily="18" charset="0"/>
                    <a:ea typeface="Cambria Math" panose="02040503050406030204" pitchFamily="18" charset="0"/>
                  </a:rPr>
                  <a:t>y=1</a:t>
                </a:r>
              </a:p>
              <a:p>
                <a:r>
                  <a:rPr lang="en-CA" dirty="0"/>
                  <a:t>When </a:t>
                </a:r>
                <a:r>
                  <a:rPr lang="en-CA" dirty="0">
                    <a:latin typeface="Cambria Math" panose="02040503050406030204" pitchFamily="18" charset="0"/>
                    <a:ea typeface="Cambria Math" panose="02040503050406030204" pitchFamily="18" charset="0"/>
                  </a:rPr>
                  <a:t>y</a:t>
                </a:r>
                <a:r>
                  <a:rPr lang="en-CA" dirty="0"/>
                  <a:t> is categorical (as it is in our classification task, we use </a:t>
                </a:r>
                <a:r>
                  <a:rPr lang="en-CA" dirty="0">
                    <a:latin typeface="Cambria Math" panose="02040503050406030204" pitchFamily="18" charset="0"/>
                    <a:ea typeface="Cambria Math" panose="02040503050406030204" pitchFamily="18" charset="0"/>
                  </a:rPr>
                  <a:t>logit(y) </a:t>
                </a:r>
                <a:r>
                  <a:rPr lang="en-CA" dirty="0"/>
                  <a:t>as the response in our regression equation, instead of just </a:t>
                </a:r>
                <a:r>
                  <a:rPr lang="en-CA" dirty="0">
                    <a:latin typeface="Cambria Math" panose="02040503050406030204" pitchFamily="18" charset="0"/>
                    <a:ea typeface="Cambria Math" panose="02040503050406030204" pitchFamily="18" charset="0"/>
                  </a:rPr>
                  <a:t>y</a:t>
                </a:r>
              </a:p>
              <a:p>
                <a14:m>
                  <m:oMath xmlns:m="http://schemas.openxmlformats.org/officeDocument/2006/math">
                    <m:func>
                      <m:funcPr>
                        <m:ctrlPr>
                          <a:rPr lang="en-CA" i="1">
                            <a:latin typeface="Cambria Math" panose="02040503050406030204" pitchFamily="18" charset="0"/>
                          </a:rPr>
                        </m:ctrlPr>
                      </m:funcPr>
                      <m:fName>
                        <m:r>
                          <m:rPr>
                            <m:sty m:val="p"/>
                          </m:rPr>
                          <a:rPr lang="en-CA" i="0">
                            <a:latin typeface="Cambria Math" panose="02040503050406030204" pitchFamily="18" charset="0"/>
                          </a:rPr>
                          <m:t>log</m:t>
                        </m:r>
                      </m:fName>
                      <m:e>
                        <m:d>
                          <m:dPr>
                            <m:ctrlPr>
                              <a:rPr lang="en-CA" i="1">
                                <a:latin typeface="Cambria Math" panose="02040503050406030204" pitchFamily="18" charset="0"/>
                              </a:rPr>
                            </m:ctrlPr>
                          </m:dPr>
                          <m:e>
                            <m:f>
                              <m:fPr>
                                <m:ctrlPr>
                                  <a:rPr lang="en-CA" i="1">
                                    <a:latin typeface="Cambria Math" panose="02040503050406030204" pitchFamily="18" charset="0"/>
                                  </a:rPr>
                                </m:ctrlPr>
                              </m:fPr>
                              <m:num>
                                <m:r>
                                  <m:rPr>
                                    <m:sty m:val="p"/>
                                  </m:rPr>
                                  <a:rPr lang="en-CA" b="0" i="0" smtClean="0">
                                    <a:latin typeface="Cambria Math" panose="02040503050406030204" pitchFamily="18" charset="0"/>
                                  </a:rPr>
                                  <m:t>p</m:t>
                                </m:r>
                              </m:num>
                              <m:den>
                                <m:r>
                                  <a:rPr lang="en-CA" i="0">
                                    <a:latin typeface="Cambria Math" panose="02040503050406030204" pitchFamily="18" charset="0"/>
                                  </a:rPr>
                                  <m:t>1−</m:t>
                                </m:r>
                                <m:r>
                                  <m:rPr>
                                    <m:sty m:val="p"/>
                                  </m:rPr>
                                  <a:rPr lang="en-CA" b="0" i="0" smtClean="0">
                                    <a:latin typeface="Cambria Math" panose="02040503050406030204" pitchFamily="18" charset="0"/>
                                  </a:rPr>
                                  <m:t>p</m:t>
                                </m:r>
                              </m:den>
                            </m:f>
                          </m:e>
                        </m:d>
                      </m:e>
                    </m:func>
                  </m:oMath>
                </a14:m>
                <a:r>
                  <a:rPr lang="en-CA" dirty="0"/>
                  <a:t> = </a:t>
                </a:r>
                <a14:m>
                  <m:oMath xmlns:m="http://schemas.openxmlformats.org/officeDocument/2006/math">
                    <m:r>
                      <m:rPr>
                        <m:sty m:val="p"/>
                      </m:rPr>
                      <a:rPr lang="en-CA" i="0">
                        <a:latin typeface="Cambria Math" panose="02040503050406030204" pitchFamily="18" charset="0"/>
                      </a:rPr>
                      <m:t>w</m:t>
                    </m:r>
                    <m:r>
                      <a:rPr lang="en-CA" i="0" baseline="-25000">
                        <a:latin typeface="Cambria Math" panose="02040503050406030204" pitchFamily="18" charset="0"/>
                      </a:rPr>
                      <m:t>0</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1</m:t>
                    </m:r>
                    <m:r>
                      <m:rPr>
                        <m:sty m:val="p"/>
                      </m:rPr>
                      <a:rPr lang="en-CA" i="0">
                        <a:latin typeface="Cambria Math" panose="02040503050406030204" pitchFamily="18" charset="0"/>
                      </a:rPr>
                      <m:t>a</m:t>
                    </m:r>
                    <m:r>
                      <a:rPr lang="en-CA" i="0" baseline="-25000">
                        <a:latin typeface="Cambria Math" panose="02040503050406030204" pitchFamily="18" charset="0"/>
                      </a:rPr>
                      <m:t>1</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2</m:t>
                    </m:r>
                    <m:r>
                      <m:rPr>
                        <m:sty m:val="p"/>
                      </m:rPr>
                      <a:rPr lang="en-CA" i="0">
                        <a:latin typeface="Cambria Math" panose="02040503050406030204" pitchFamily="18" charset="0"/>
                      </a:rPr>
                      <m:t>a</m:t>
                    </m:r>
                    <m:r>
                      <a:rPr lang="en-CA" i="0" baseline="-25000">
                        <a:latin typeface="Cambria Math" panose="02040503050406030204" pitchFamily="18" charset="0"/>
                      </a:rPr>
                      <m:t>2</m:t>
                    </m:r>
                    <m:r>
                      <a:rPr lang="en-CA" i="0">
                        <a:latin typeface="Cambria Math" panose="02040503050406030204" pitchFamily="18" charset="0"/>
                      </a:rPr>
                      <m:t>+…+</m:t>
                    </m:r>
                    <m:sSub>
                      <m:sSubPr>
                        <m:ctrlPr>
                          <a:rPr lang="en-CA" i="1">
                            <a:latin typeface="Cambria Math" panose="02040503050406030204" pitchFamily="18" charset="0"/>
                          </a:rPr>
                        </m:ctrlPr>
                      </m:sSubPr>
                      <m:e>
                        <m:r>
                          <m:rPr>
                            <m:sty m:val="p"/>
                          </m:rPr>
                          <a:rPr lang="en-CA" i="0">
                            <a:latin typeface="Cambria Math" panose="02040503050406030204" pitchFamily="18" charset="0"/>
                          </a:rPr>
                          <m:t>w</m:t>
                        </m:r>
                      </m:e>
                      <m:sub>
                        <m:r>
                          <m:rPr>
                            <m:sty m:val="p"/>
                          </m:rPr>
                          <a:rPr lang="en-CA" i="0">
                            <a:latin typeface="Cambria Math" panose="02040503050406030204" pitchFamily="18" charset="0"/>
                          </a:rPr>
                          <m:t>k</m:t>
                        </m:r>
                      </m:sub>
                    </m:sSub>
                    <m:sSub>
                      <m:sSubPr>
                        <m:ctrlPr>
                          <a:rPr lang="en-CA" i="1">
                            <a:latin typeface="Cambria Math" panose="02040503050406030204" pitchFamily="18" charset="0"/>
                          </a:rPr>
                        </m:ctrlPr>
                      </m:sSubPr>
                      <m:e>
                        <m:r>
                          <m:rPr>
                            <m:sty m:val="p"/>
                          </m:rPr>
                          <a:rPr lang="en-CA" i="0">
                            <a:latin typeface="Cambria Math" panose="02040503050406030204" pitchFamily="18" charset="0"/>
                          </a:rPr>
                          <m:t>a</m:t>
                        </m:r>
                      </m:e>
                      <m:sub>
                        <m:r>
                          <m:rPr>
                            <m:sty m:val="p"/>
                          </m:rPr>
                          <a:rPr lang="en-CA" i="0">
                            <a:latin typeface="Cambria Math" panose="02040503050406030204" pitchFamily="18" charset="0"/>
                          </a:rPr>
                          <m:t>k</m:t>
                        </m:r>
                      </m:sub>
                    </m:sSub>
                    <m:r>
                      <a:rPr lang="en-CA" i="0">
                        <a:latin typeface="Cambria Math" panose="02040503050406030204" pitchFamily="18" charset="0"/>
                      </a:rPr>
                      <m:t>. </m:t>
                    </m:r>
                    <m:r>
                      <a:rPr lang="en-CA" i="0">
                        <a:solidFill>
                          <a:schemeClr val="bg1"/>
                        </a:solidFill>
                        <a:latin typeface="Cambria Math" panose="02040503050406030204" pitchFamily="18" charset="0"/>
                      </a:rPr>
                      <m:t>. </m:t>
                    </m:r>
                  </m:oMath>
                </a14:m>
                <a:endParaRPr lang="en-CA" dirty="0">
                  <a:solidFill>
                    <a:schemeClr val="bg1"/>
                  </a:solidFill>
                </a:endParaRP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68582"/>
                <a:ext cx="12192000" cy="5237018"/>
              </a:xfrm>
              <a:blipFill>
                <a:blip r:embed="rId2"/>
                <a:stretch>
                  <a:fillRect l="-900"/>
                </a:stretch>
              </a:blipFill>
            </p:spPr>
            <p:txBody>
              <a:bodyPr/>
              <a:lstStyle/>
              <a:p>
                <a:r>
                  <a:rPr lang="en-CA">
                    <a:noFill/>
                  </a:rPr>
                  <a:t> </a:t>
                </a:r>
              </a:p>
            </p:txBody>
          </p:sp>
        </mc:Fallback>
      </mc:AlternateContent>
    </p:spTree>
    <p:extLst>
      <p:ext uri="{BB962C8B-B14F-4D97-AF65-F5344CB8AC3E}">
        <p14:creationId xmlns:p14="http://schemas.microsoft.com/office/powerpoint/2010/main" val="32091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Logistic regression</a:t>
            </a:r>
          </a:p>
        </p:txBody>
      </p:sp>
      <p:sp>
        <p:nvSpPr>
          <p:cNvPr id="3" name="Content Placeholder 2"/>
          <p:cNvSpPr>
            <a:spLocks noGrp="1"/>
          </p:cNvSpPr>
          <p:nvPr>
            <p:ph idx="1"/>
          </p:nvPr>
        </p:nvSpPr>
        <p:spPr/>
        <p:txBody>
          <a:bodyPr/>
          <a:lstStyle/>
          <a:p>
            <a:r>
              <a:rPr lang="en-CA" dirty="0"/>
              <a:t>In logistic regression we are estimating an unknown p for any given linear combination of the independent variables</a:t>
            </a:r>
          </a:p>
          <a:p>
            <a:r>
              <a:rPr lang="en-CA" dirty="0"/>
              <a:t>The log of the odds ratio (the Logit Link function or Logit) maps the linear combination of variables that could result in any value onto the Bernoulli probability distribution with a domain from 0 to 1</a:t>
            </a:r>
          </a:p>
          <a:p>
            <a:r>
              <a:rPr lang="en-CA" dirty="0"/>
              <a:t>Logistic regression performs classification, not regression</a:t>
            </a:r>
          </a:p>
          <a:p>
            <a:r>
              <a:rPr lang="en-CA" dirty="0"/>
              <a:t>In probability theory and statistics, the Bernoulli distribution is the discrete probability distribution of a random variable which takes the value 1 with probability p and the value 0 </a:t>
            </a:r>
            <a:r>
              <a:rPr lang="en-CA"/>
              <a:t>with probability 1-p</a:t>
            </a:r>
            <a:endParaRPr lang="en-CA" dirty="0"/>
          </a:p>
        </p:txBody>
      </p:sp>
    </p:spTree>
    <p:extLst>
      <p:ext uri="{BB962C8B-B14F-4D97-AF65-F5344CB8AC3E}">
        <p14:creationId xmlns:p14="http://schemas.microsoft.com/office/powerpoint/2010/main" val="20911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98036" cy="554182"/>
          </a:xfrm>
        </p:spPr>
        <p:txBody>
          <a:bodyPr>
            <a:normAutofit fontScale="90000"/>
          </a:bodyPr>
          <a:lstStyle/>
          <a:p>
            <a:r>
              <a:rPr lang="en-CA" dirty="0"/>
              <a:t>Logistic Regression and the Logit transformation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554181"/>
                <a:ext cx="12192000" cy="3975597"/>
              </a:xfrm>
            </p:spPr>
            <p:txBody>
              <a:bodyPr>
                <a:normAutofit fontScale="85000" lnSpcReduction="20000"/>
              </a:bodyPr>
              <a:lstStyle/>
              <a:p>
                <a:r>
                  <a:rPr lang="en-CA" dirty="0"/>
                  <a:t>Instead of approximating 0 and 1 values directly (thereby risking illegitimate probability values), </a:t>
                </a:r>
                <a:r>
                  <a:rPr lang="en-CA" b="1" dirty="0"/>
                  <a:t>logistic regression builds a linear model based on a transformed target variable</a:t>
                </a:r>
              </a:p>
              <a:p>
                <a:r>
                  <a:rPr lang="en-CA" dirty="0"/>
                  <a:t>Suppose there are only 2 classes, logistic regression replaces the original target variable: </a:t>
                </a:r>
                <a:br>
                  <a:rPr lang="en-CA" dirty="0"/>
                </a:br>
                <a:r>
                  <a:rPr lang="en-CA" dirty="0"/>
                  <a:t>	</a:t>
                </a:r>
                <a14:m>
                  <m:oMath xmlns:m="http://schemas.openxmlformats.org/officeDocument/2006/math">
                    <m:r>
                      <m:rPr>
                        <m:sty m:val="p"/>
                      </m:rPr>
                      <a:rPr lang="en-CA" b="0" i="0" smtClean="0">
                        <a:latin typeface="Cambria Math" panose="02040503050406030204" pitchFamily="18" charset="0"/>
                      </a:rPr>
                      <m:t>p</m:t>
                    </m:r>
                    <m:r>
                      <a:rPr lang="en-CA" i="1">
                        <a:latin typeface="Cambria Math" panose="02040503050406030204" pitchFamily="18" charset="0"/>
                      </a:rPr>
                      <m:t>(1|</m:t>
                    </m:r>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𝑎</m:t>
                    </m:r>
                    <m:r>
                      <a:rPr lang="en-CA" i="1" baseline="-2500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𝑎𝑘</m:t>
                    </m:r>
                    <m:r>
                      <a:rPr lang="en-CA" i="1">
                        <a:latin typeface="Cambria Math" panose="02040503050406030204" pitchFamily="18" charset="0"/>
                      </a:rPr>
                      <m:t>)</m:t>
                    </m:r>
                  </m:oMath>
                </a14:m>
                <a:r>
                  <a:rPr lang="en-CA" dirty="0"/>
                  <a:t> </a:t>
                </a:r>
                <a:r>
                  <a:rPr lang="en-CA" sz="2400" dirty="0"/>
                  <a:t>(cannot be approximated accurately using a linear function)</a:t>
                </a:r>
                <a:br>
                  <a:rPr lang="en-CA" dirty="0"/>
                </a:br>
                <a:r>
                  <a:rPr lang="en-CA" dirty="0"/>
                  <a:t>	by:</a:t>
                </a:r>
                <a:br>
                  <a:rPr lang="en-CA" dirty="0"/>
                </a:br>
                <a:r>
                  <a:rPr lang="en-CA" dirty="0"/>
                  <a:t>		 </a:t>
                </a:r>
                <a14:m>
                  <m:oMath xmlns:m="http://schemas.openxmlformats.org/officeDocument/2006/math">
                    <m:r>
                      <m:rPr>
                        <m:sty m:val="p"/>
                      </m:rPr>
                      <a:rPr lang="en-CA">
                        <a:latin typeface="Cambria Math" panose="02040503050406030204" pitchFamily="18" charset="0"/>
                      </a:rPr>
                      <m:t>log</m:t>
                    </m:r>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𝑝</m:t>
                        </m:r>
                        <m:d>
                          <m:dPr>
                            <m:ctrlPr>
                              <a:rPr lang="en-CA" i="1">
                                <a:latin typeface="Cambria Math" panose="02040503050406030204" pitchFamily="18" charset="0"/>
                              </a:rPr>
                            </m:ctrlPr>
                          </m:dPr>
                          <m:e>
                            <m:r>
                              <a:rPr lang="en-CA" i="1">
                                <a:latin typeface="Cambria Math" panose="02040503050406030204" pitchFamily="18" charset="0"/>
                              </a:rPr>
                              <m:t>1</m:t>
                            </m:r>
                          </m:e>
                          <m:e>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𝑎</m:t>
                            </m:r>
                            <m:r>
                              <a:rPr lang="en-CA" i="1" baseline="-2500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𝑎𝑘</m:t>
                            </m:r>
                          </m:e>
                        </m:d>
                      </m:num>
                      <m:den>
                        <m:r>
                          <a:rPr lang="en-CA" i="1">
                            <a:latin typeface="Cambria Math" panose="02040503050406030204" pitchFamily="18" charset="0"/>
                          </a:rPr>
                          <m:t>1−</m:t>
                        </m:r>
                        <m:r>
                          <a:rPr lang="en-CA" b="0" i="1" smtClean="0">
                            <a:latin typeface="Cambria Math" panose="02040503050406030204" pitchFamily="18" charset="0"/>
                          </a:rPr>
                          <m:t>𝑝</m:t>
                        </m:r>
                        <m:d>
                          <m:dPr>
                            <m:ctrlPr>
                              <a:rPr lang="en-CA" i="1">
                                <a:latin typeface="Cambria Math" panose="02040503050406030204" pitchFamily="18" charset="0"/>
                              </a:rPr>
                            </m:ctrlPr>
                          </m:dPr>
                          <m:e>
                            <m:r>
                              <a:rPr lang="en-CA" i="1">
                                <a:latin typeface="Cambria Math" panose="02040503050406030204" pitchFamily="18" charset="0"/>
                              </a:rPr>
                              <m:t>1</m:t>
                            </m:r>
                          </m:e>
                          <m:e>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𝑎</m:t>
                            </m:r>
                            <m:r>
                              <a:rPr lang="en-CA" i="1" baseline="-2500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𝑎𝑘</m:t>
                            </m:r>
                          </m:e>
                        </m:d>
                      </m:den>
                    </m:f>
                    <m:r>
                      <a:rPr lang="en-CA" i="1">
                        <a:latin typeface="Cambria Math" panose="02040503050406030204" pitchFamily="18" charset="0"/>
                      </a:rPr>
                      <m:t>)</m:t>
                    </m:r>
                  </m:oMath>
                </a14:m>
                <a:r>
                  <a:rPr lang="en-CA" dirty="0"/>
                  <a:t> (logit function)</a:t>
                </a:r>
              </a:p>
              <a:p>
                <a:r>
                  <a:rPr lang="en-CA" dirty="0"/>
                  <a:t>Resulting values no longer constrained to interval </a:t>
                </a:r>
                <a:r>
                  <a:rPr lang="en-CA" dirty="0">
                    <a:latin typeface="Cambria Math" panose="02040503050406030204" pitchFamily="18" charset="0"/>
                    <a:ea typeface="Cambria Math" panose="02040503050406030204" pitchFamily="18" charset="0"/>
                  </a:rPr>
                  <a:t>[0,1], </a:t>
                </a:r>
                <a:r>
                  <a:rPr lang="en-CA" dirty="0"/>
                  <a:t>can instead lie from </a:t>
                </a:r>
                <a14:m>
                  <m:oMath xmlns:m="http://schemas.openxmlformats.org/officeDocument/2006/math">
                    <m:r>
                      <a:rPr lang="en-CA" b="0" i="0"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m:t>
                    </m:r>
                  </m:oMath>
                </a14:m>
                <a:endParaRPr lang="en-CA" dirty="0"/>
              </a:p>
              <a:p>
                <a:r>
                  <a:rPr lang="en-CA" dirty="0"/>
                  <a:t>The transformed variable is approximated using a linear function just like the ones generated by linear regression</a:t>
                </a:r>
              </a:p>
              <a:p>
                <a:r>
                  <a:rPr lang="en-CA" dirty="0"/>
                  <a:t>The resulting model is:</a:t>
                </a:r>
                <a:br>
                  <a:rPr lang="en-CA" dirty="0"/>
                </a:br>
                <a:r>
                  <a:rPr lang="en-CA" dirty="0"/>
                  <a:t>		</a:t>
                </a:r>
                <a14:m>
                  <m:oMath xmlns:m="http://schemas.openxmlformats.org/officeDocument/2006/math">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1" smtClean="0">
                            <a:latin typeface="Cambria Math" panose="02040503050406030204" pitchFamily="18" charset="0"/>
                          </a:rPr>
                          <m:t>1</m:t>
                        </m:r>
                      </m:e>
                      <m:e>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baseline="-25000" smtClean="0">
                            <a:latin typeface="Cambria Math" panose="02040503050406030204" pitchFamily="18" charset="0"/>
                          </a:rPr>
                          <m:t>2</m:t>
                        </m:r>
                        <m:r>
                          <a:rPr lang="en-CA" b="0" i="1" smtClean="0">
                            <a:latin typeface="Cambria Math" panose="02040503050406030204" pitchFamily="18" charset="0"/>
                          </a:rPr>
                          <m:t>,…</m:t>
                        </m:r>
                        <m:r>
                          <a:rPr lang="en-CA" b="0" i="1" smtClean="0">
                            <a:latin typeface="Cambria Math" panose="02040503050406030204" pitchFamily="18" charset="0"/>
                          </a:rPr>
                          <m:t>𝑎𝑘</m:t>
                        </m:r>
                      </m:e>
                    </m:d>
                    <m:r>
                      <a:rPr lang="en-CA" b="0" i="1" smtClean="0">
                        <a:latin typeface="Cambria Math" panose="02040503050406030204" pitchFamily="18" charset="0"/>
                      </a:rPr>
                      <m:t>= </m:t>
                    </m:r>
                    <m:f>
                      <m:fPr>
                        <m:type m:val="lin"/>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exp</m:t>
                            </m:r>
                          </m:fName>
                          <m:e>
                            <m:d>
                              <m:dPr>
                                <m:ctrlPr>
                                  <a:rPr lang="en-CA" b="0" i="1" smtClean="0">
                                    <a:latin typeface="Cambria Math" panose="02040503050406030204" pitchFamily="18" charset="0"/>
                                  </a:rPr>
                                </m:ctrlPr>
                              </m:dPr>
                              <m:e>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𝑤𝑘𝑎𝑘</m:t>
                                </m:r>
                              </m:e>
                            </m:d>
                          </m:e>
                        </m:func>
                        <m:r>
                          <a:rPr lang="en-CA" b="0" i="1" smtClean="0">
                            <a:latin typeface="Cambria Math" panose="02040503050406030204" pitchFamily="18" charset="0"/>
                          </a:rPr>
                          <m:t>)</m:t>
                        </m:r>
                      </m:den>
                    </m:f>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554181"/>
                <a:ext cx="12192000" cy="3975597"/>
              </a:xfrm>
              <a:blipFill>
                <a:blip r:embed="rId2"/>
                <a:stretch>
                  <a:fillRect l="-650" t="-3528" b="-14110"/>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609600" y="4176786"/>
            <a:ext cx="6567055" cy="261435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7363690" y="4783293"/>
                <a:ext cx="4301837" cy="1788246"/>
              </a:xfrm>
              <a:prstGeom prst="rect">
                <a:avLst/>
              </a:prstGeom>
              <a:noFill/>
            </p:spPr>
            <p:txBody>
              <a:bodyPr wrap="square" rtlCol="0">
                <a:spAutoFit/>
              </a:bodyPr>
              <a:lstStyle/>
              <a:p>
                <a:pPr marL="342900" indent="-342900">
                  <a:buAutoNum type="alphaUcParenR"/>
                </a:pPr>
                <a:r>
                  <a:rPr lang="en-CA" dirty="0"/>
                  <a:t>Transformation function, often called the logit transform or logit function. </a:t>
                </a:r>
                <a14:m>
                  <m:oMath xmlns:m="http://schemas.openxmlformats.org/officeDocument/2006/math">
                    <m:r>
                      <m:rPr>
                        <m:sty m:val="p"/>
                      </m:rPr>
                      <a:rPr lang="en-CA" b="0" i="0" smtClean="0">
                        <a:latin typeface="Cambria Math" panose="02040503050406030204" pitchFamily="18" charset="0"/>
                      </a:rPr>
                      <m:t>logit</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x</m:t>
                        </m:r>
                      </m:e>
                    </m:d>
                    <m:r>
                      <a:rPr lang="en-CA" b="0" i="0" smtClean="0">
                        <a:latin typeface="Cambria Math" panose="02040503050406030204" pitchFamily="18" charset="0"/>
                      </a:rPr>
                      <m:t>=</m:t>
                    </m:r>
                    <m:r>
                      <m:rPr>
                        <m:sty m:val="p"/>
                      </m:rPr>
                      <a:rPr lang="en-CA" b="0" i="0" smtClean="0">
                        <a:latin typeface="Cambria Math" panose="02040503050406030204" pitchFamily="18" charset="0"/>
                      </a:rPr>
                      <m:t>log</m:t>
                    </m:r>
                    <m:r>
                      <a:rPr lang="en-CA" b="0" i="0" smtClean="0">
                        <a:latin typeface="Cambria Math" panose="02040503050406030204" pitchFamily="18" charset="0"/>
                      </a:rPr>
                      <m:t>( </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𝑥</m:t>
                        </m:r>
                      </m:num>
                      <m:den>
                        <m:d>
                          <m:dPr>
                            <m:ctrlPr>
                              <a:rPr lang="en-CA" b="0" i="1" smtClean="0">
                                <a:latin typeface="Cambria Math" panose="02040503050406030204" pitchFamily="18" charset="0"/>
                              </a:rPr>
                            </m:ctrlPr>
                          </m:dPr>
                          <m:e>
                            <m:r>
                              <a:rPr lang="en-CA" b="0" i="1" smtClean="0">
                                <a:latin typeface="Cambria Math" panose="02040503050406030204" pitchFamily="18" charset="0"/>
                              </a:rPr>
                              <m:t>1−</m:t>
                            </m:r>
                            <m:r>
                              <a:rPr lang="en-CA" b="0" i="1" smtClean="0">
                                <a:latin typeface="Cambria Math" panose="02040503050406030204" pitchFamily="18" charset="0"/>
                              </a:rPr>
                              <m:t>𝑥</m:t>
                            </m:r>
                          </m:e>
                        </m:d>
                      </m:den>
                    </m:f>
                    <m:r>
                      <a:rPr lang="en-CA" b="0" i="1" smtClean="0">
                        <a:latin typeface="Cambria Math" panose="02040503050406030204" pitchFamily="18" charset="0"/>
                      </a:rPr>
                      <m:t>)</m:t>
                    </m:r>
                  </m:oMath>
                </a14:m>
                <a:endParaRPr lang="en-CA" dirty="0"/>
              </a:p>
              <a:p>
                <a:pPr marL="342900" indent="-342900">
                  <a:buAutoNum type="alphaUcParenR"/>
                </a:pPr>
                <a:r>
                  <a:rPr lang="en-CA" dirty="0"/>
                  <a:t>One-dimensional logistic regression function, inverse of logit function </a:t>
                </a:r>
              </a:p>
              <a:p>
                <a:r>
                  <a:rPr lang="en-CA" dirty="0">
                    <a:latin typeface="Cambria Math" panose="02040503050406030204" pitchFamily="18" charset="0"/>
                    <a:ea typeface="Cambria Math" panose="02040503050406030204" pitchFamily="18" charset="0"/>
                  </a:rPr>
                  <a:t>	here, w</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=-1.25, w</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=0.5</a:t>
                </a:r>
              </a:p>
            </p:txBody>
          </p:sp>
        </mc:Choice>
        <mc:Fallback xmlns="">
          <p:sp>
            <p:nvSpPr>
              <p:cNvPr id="7" name="TextBox 6"/>
              <p:cNvSpPr txBox="1">
                <a:spLocks noRot="1" noChangeAspect="1" noMove="1" noResize="1" noEditPoints="1" noAdjustHandles="1" noChangeArrowheads="1" noChangeShapeType="1" noTextEdit="1"/>
              </p:cNvSpPr>
              <p:nvPr/>
            </p:nvSpPr>
            <p:spPr>
              <a:xfrm>
                <a:off x="7363690" y="4783293"/>
                <a:ext cx="4301837" cy="1788246"/>
              </a:xfrm>
              <a:prstGeom prst="rect">
                <a:avLst/>
              </a:prstGeom>
              <a:blipFill>
                <a:blip r:embed="rId4"/>
                <a:stretch>
                  <a:fillRect l="-1275" t="-2048" b="-4778"/>
                </a:stretch>
              </a:blipFill>
            </p:spPr>
            <p:txBody>
              <a:bodyPr/>
              <a:lstStyle/>
              <a:p>
                <a:r>
                  <a:rPr lang="en-CA">
                    <a:noFill/>
                  </a:rPr>
                  <a:t> </a:t>
                </a:r>
              </a:p>
            </p:txBody>
          </p:sp>
        </mc:Fallback>
      </mc:AlternateContent>
    </p:spTree>
    <p:extLst>
      <p:ext uri="{BB962C8B-B14F-4D97-AF65-F5344CB8AC3E}">
        <p14:creationId xmlns:p14="http://schemas.microsoft.com/office/powerpoint/2010/main" val="3135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Logistic model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85455"/>
                <a:ext cx="10515600" cy="4791508"/>
              </a:xfrm>
            </p:spPr>
            <p:txBody>
              <a:bodyPr>
                <a:normAutofit fontScale="92500" lnSpcReduction="10000"/>
              </a:bodyPr>
              <a:lstStyle/>
              <a:p>
                <a:r>
                  <a:rPr lang="en-CA" dirty="0"/>
                  <a:t>Consider a model with two predictors </a:t>
                </a:r>
                <a:r>
                  <a:rPr lang="en-CA" dirty="0">
                    <a:latin typeface="Cambria Math" panose="02040503050406030204" pitchFamily="18" charset="0"/>
                    <a:ea typeface="Cambria Math" panose="02040503050406030204" pitchFamily="18" charset="0"/>
                  </a:rPr>
                  <a:t>a</a:t>
                </a:r>
                <a:r>
                  <a:rPr lang="en-CA" baseline="-25000" dirty="0">
                    <a:latin typeface="Cambria Math" panose="02040503050406030204" pitchFamily="18" charset="0"/>
                    <a:ea typeface="Cambria Math" panose="02040503050406030204" pitchFamily="18" charset="0"/>
                  </a:rPr>
                  <a:t>1</a:t>
                </a:r>
                <a:r>
                  <a:rPr lang="en-CA" dirty="0"/>
                  <a:t> and </a:t>
                </a:r>
                <a:r>
                  <a:rPr lang="en-CA" dirty="0">
                    <a:latin typeface="Cambria Math" panose="02040503050406030204" pitchFamily="18" charset="0"/>
                    <a:ea typeface="Cambria Math" panose="02040503050406030204" pitchFamily="18" charset="0"/>
                  </a:rPr>
                  <a:t>a</a:t>
                </a:r>
                <a:r>
                  <a:rPr lang="en-CA" baseline="-25000" dirty="0">
                    <a:latin typeface="Cambria Math" panose="02040503050406030204" pitchFamily="18" charset="0"/>
                    <a:ea typeface="Cambria Math" panose="02040503050406030204" pitchFamily="18" charset="0"/>
                  </a:rPr>
                  <a:t>2</a:t>
                </a:r>
                <a:r>
                  <a:rPr lang="en-CA" dirty="0"/>
                  <a:t> and Bernoulli response variable </a:t>
                </a:r>
                <a:r>
                  <a:rPr lang="en-CA" dirty="0">
                    <a:latin typeface="Cambria Math" panose="02040503050406030204" pitchFamily="18" charset="0"/>
                    <a:ea typeface="Cambria Math" panose="02040503050406030204" pitchFamily="18" charset="0"/>
                  </a:rPr>
                  <a:t>Y</a:t>
                </a:r>
                <a:r>
                  <a:rPr lang="en-CA" dirty="0"/>
                  <a:t>, denoted </a:t>
                </a:r>
                <a:r>
                  <a:rPr lang="en-CA" dirty="0">
                    <a:latin typeface="Cambria Math" panose="02040503050406030204" pitchFamily="18" charset="0"/>
                    <a:ea typeface="Cambria Math" panose="02040503050406030204" pitchFamily="18" charset="0"/>
                  </a:rPr>
                  <a:t>p = P(Y=1)</a:t>
                </a:r>
              </a:p>
              <a:p>
                <a:r>
                  <a:rPr lang="en-CA" dirty="0"/>
                  <a:t>Assume a linear relationship between the predictor variables and the log-odds of the event </a:t>
                </a:r>
                <a:r>
                  <a:rPr lang="en-CA" dirty="0">
                    <a:latin typeface="Cambria Math" panose="02040503050406030204" pitchFamily="18" charset="0"/>
                    <a:ea typeface="Cambria Math" panose="02040503050406030204" pitchFamily="18" charset="0"/>
                  </a:rPr>
                  <a:t>Y=1</a:t>
                </a:r>
                <a:r>
                  <a:rPr lang="en-CA" dirty="0"/>
                  <a:t>.</a:t>
                </a:r>
              </a:p>
              <a:p>
                <a:r>
                  <a:rPr lang="en-CA" dirty="0"/>
                  <a:t>This linear relationship can be written in following form:</a:t>
                </a:r>
              </a:p>
              <a:p>
                <a14:m>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i="1" smtClean="0">
                                    <a:latin typeface="Cambria Math" panose="02040503050406030204" pitchFamily="18" charset="0"/>
                                  </a:rPr>
                                </m:ctrlPr>
                              </m:fPr>
                              <m:num>
                                <m:r>
                                  <a:rPr lang="en-CA" b="0" i="1" smtClean="0">
                                    <a:latin typeface="Cambria Math" panose="02040503050406030204" pitchFamily="18" charset="0"/>
                                  </a:rPr>
                                  <m:t>𝑝</m:t>
                                </m:r>
                              </m:num>
                              <m:den>
                                <m:r>
                                  <a:rPr lang="en-CA" b="0" i="1" smtClean="0">
                                    <a:latin typeface="Cambria Math" panose="02040503050406030204" pitchFamily="18" charset="0"/>
                                  </a:rPr>
                                  <m:t>1−</m:t>
                                </m:r>
                                <m:r>
                                  <a:rPr lang="en-CA" b="0" i="1" smtClean="0">
                                    <a:latin typeface="Cambria Math" panose="02040503050406030204" pitchFamily="18" charset="0"/>
                                  </a:rPr>
                                  <m:t>𝑝</m:t>
                                </m:r>
                              </m:den>
                            </m:f>
                          </m:e>
                        </m:d>
                      </m:e>
                    </m:func>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2</m:t>
                    </m:r>
                    <m:r>
                      <a:rPr lang="en-CA" b="0" i="1" smtClean="0">
                        <a:latin typeface="Cambria Math" panose="02040503050406030204" pitchFamily="18" charset="0"/>
                      </a:rPr>
                      <m:t>𝑎</m:t>
                    </m:r>
                    <m:r>
                      <a:rPr lang="en-CA" b="0" i="1" baseline="-25000" smtClean="0">
                        <a:latin typeface="Cambria Math" panose="02040503050406030204" pitchFamily="18" charset="0"/>
                      </a:rPr>
                      <m:t>2</m:t>
                    </m:r>
                  </m:oMath>
                </a14:m>
                <a:endParaRPr lang="en-CA" baseline="-25000" dirty="0"/>
              </a:p>
              <a:p>
                <a:r>
                  <a:rPr lang="en-CA" dirty="0"/>
                  <a:t>Can recover odds by exponentiating log-odds: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𝑝</m:t>
                        </m:r>
                      </m:num>
                      <m:den>
                        <m:r>
                          <a:rPr lang="en-CA" b="0" i="1" smtClean="0">
                            <a:latin typeface="Cambria Math" panose="02040503050406030204" pitchFamily="18" charset="0"/>
                          </a:rPr>
                          <m:t>1−</m:t>
                        </m:r>
                        <m:r>
                          <a:rPr lang="en-CA" b="0" i="1" smtClean="0">
                            <a:latin typeface="Cambria Math" panose="02040503050406030204" pitchFamily="18" charset="0"/>
                          </a:rPr>
                          <m:t>𝑝</m:t>
                        </m:r>
                      </m:den>
                    </m:f>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2</m:t>
                        </m:r>
                        <m:r>
                          <a:rPr lang="en-CA" b="0" i="1" smtClean="0">
                            <a:latin typeface="Cambria Math" panose="02040503050406030204" pitchFamily="18" charset="0"/>
                          </a:rPr>
                          <m:t>𝑎</m:t>
                        </m:r>
                        <m:r>
                          <a:rPr lang="en-CA" b="0" i="1" baseline="-25000" smtClean="0">
                            <a:latin typeface="Cambria Math" panose="02040503050406030204" pitchFamily="18" charset="0"/>
                          </a:rPr>
                          <m:t>2</m:t>
                        </m:r>
                      </m:sup>
                    </m:sSup>
                  </m:oMath>
                </a14:m>
                <a:endParaRPr lang="en-CA" dirty="0"/>
              </a:p>
              <a:p>
                <a:r>
                  <a:rPr lang="en-CA" dirty="0"/>
                  <a:t>After some algebraic manipulation: </a:t>
                </a:r>
                <a14:m>
                  <m:oMath xmlns:m="http://schemas.openxmlformats.org/officeDocument/2006/math">
                    <m:r>
                      <a:rPr lang="en-CA" b="0" i="1" smtClean="0">
                        <a:latin typeface="Cambria Math" panose="02040503050406030204" pitchFamily="18" charset="0"/>
                      </a:rPr>
                      <m:t>𝑝</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2</m:t>
                            </m:r>
                            <m:r>
                              <a:rPr lang="en-CA" b="0" i="1" smtClean="0">
                                <a:latin typeface="Cambria Math" panose="02040503050406030204" pitchFamily="18" charset="0"/>
                              </a:rPr>
                              <m:t>𝑎</m:t>
                            </m:r>
                            <m:r>
                              <a:rPr lang="en-CA" b="0" i="1" baseline="-25000" smtClean="0">
                                <a:latin typeface="Cambria Math" panose="02040503050406030204" pitchFamily="18" charset="0"/>
                              </a:rPr>
                              <m:t>2</m:t>
                            </m:r>
                            <m:r>
                              <a:rPr lang="en-CA" b="0" i="1" smtClean="0">
                                <a:latin typeface="Cambria Math" panose="02040503050406030204" pitchFamily="18" charset="0"/>
                              </a:rPr>
                              <m:t>)</m:t>
                            </m:r>
                          </m:sup>
                        </m:sSup>
                      </m:den>
                    </m:f>
                  </m:oMath>
                </a14:m>
                <a:endParaRPr lang="en-CA" dirty="0"/>
              </a:p>
              <a:p>
                <a:r>
                  <a:rPr lang="en-CA" dirty="0"/>
                  <a:t>Shows that once weights are fixed, we can easily compute the probability that</a:t>
                </a:r>
                <a:r>
                  <a:rPr lang="en-CA" dirty="0">
                    <a:latin typeface="Cambria Math" panose="02040503050406030204" pitchFamily="18" charset="0"/>
                    <a:ea typeface="Cambria Math" panose="02040503050406030204" pitchFamily="18" charset="0"/>
                  </a:rPr>
                  <a:t> Y=1 </a:t>
                </a:r>
                <a:r>
                  <a:rPr lang="en-CA" dirty="0"/>
                  <a:t>for a given observation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85455"/>
                <a:ext cx="10515600" cy="4791508"/>
              </a:xfrm>
              <a:blipFill>
                <a:blip r:embed="rId2"/>
                <a:stretch>
                  <a:fillRect l="-928" t="-2926"/>
                </a:stretch>
              </a:blipFill>
            </p:spPr>
            <p:txBody>
              <a:bodyPr/>
              <a:lstStyle/>
              <a:p>
                <a:r>
                  <a:rPr lang="en-CA">
                    <a:noFill/>
                  </a:rPr>
                  <a:t> </a:t>
                </a:r>
              </a:p>
            </p:txBody>
          </p:sp>
        </mc:Fallback>
      </mc:AlternateContent>
    </p:spTree>
    <p:extLst>
      <p:ext uri="{BB962C8B-B14F-4D97-AF65-F5344CB8AC3E}">
        <p14:creationId xmlns:p14="http://schemas.microsoft.com/office/powerpoint/2010/main" val="304487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Logistic regression function</a:t>
            </a:r>
          </a:p>
        </p:txBody>
      </p:sp>
      <p:pic>
        <p:nvPicPr>
          <p:cNvPr id="4" name="Picture 3"/>
          <p:cNvPicPr>
            <a:picLocks noChangeAspect="1"/>
          </p:cNvPicPr>
          <p:nvPr/>
        </p:nvPicPr>
        <p:blipFill>
          <a:blip r:embed="rId2"/>
          <a:stretch>
            <a:fillRect/>
          </a:stretch>
        </p:blipFill>
        <p:spPr>
          <a:xfrm>
            <a:off x="5151292" y="1690688"/>
            <a:ext cx="6861973" cy="3975821"/>
          </a:xfrm>
          <a:prstGeom prst="rect">
            <a:avLst/>
          </a:prstGeom>
        </p:spPr>
      </p:pic>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316056" y="2244437"/>
                <a:ext cx="4655127" cy="3643616"/>
              </a:xfrm>
            </p:spPr>
            <p:txBody>
              <a:bodyPr/>
              <a:lstStyle/>
              <a:p>
                <a:r>
                  <a:rPr lang="en-CA" dirty="0"/>
                  <a:t>1-dimensional logistic regression function</a:t>
                </a:r>
              </a:p>
              <a:p>
                <a14:m>
                  <m:oMath xmlns:m="http://schemas.openxmlformats.org/officeDocument/2006/math">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e>
                      <m:e>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e>
                    </m:d>
                    <m:r>
                      <a:rPr lang="en-CA" b="0" i="0" smtClean="0">
                        <a:latin typeface="Cambria Math" panose="02040503050406030204" pitchFamily="18" charset="0"/>
                      </a:rPr>
                      <m:t>= </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r>
                          <a:rPr lang="en-CA" b="0" i="0" smtClean="0">
                            <a:latin typeface="Cambria Math" panose="02040503050406030204" pitchFamily="18" charset="0"/>
                          </a:rPr>
                          <m:t>1+</m:t>
                        </m:r>
                        <m:r>
                          <m:rPr>
                            <m:sty m:val="p"/>
                          </m:rPr>
                          <a:rPr lang="en-CA" b="0" i="0" smtClean="0">
                            <a:latin typeface="Cambria Math" panose="02040503050406030204" pitchFamily="18" charset="0"/>
                          </a:rPr>
                          <m:t>exp</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1</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r>
                          <a:rPr lang="en-CA" b="0" i="0" smtClean="0">
                            <a:latin typeface="Cambria Math" panose="02040503050406030204" pitchFamily="18" charset="0"/>
                          </a:rPr>
                          <m:t>)</m:t>
                        </m:r>
                      </m:den>
                    </m:f>
                  </m:oMath>
                </a14:m>
                <a:endParaRPr lang="en-CA" dirty="0"/>
              </a:p>
              <a:p>
                <a:r>
                  <a:rPr lang="en-CA" dirty="0"/>
                  <a:t>Maps predictions to probabilities </a:t>
                </a:r>
              </a:p>
              <a:p>
                <a:r>
                  <a:rPr lang="en-CA" dirty="0"/>
                  <a:t>Also called the sigmoid</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316056" y="2244437"/>
                <a:ext cx="4655127" cy="3643616"/>
              </a:xfrm>
              <a:blipFill>
                <a:blip r:embed="rId3"/>
                <a:stretch>
                  <a:fillRect l="-2359" t="-2676"/>
                </a:stretch>
              </a:blipFill>
            </p:spPr>
            <p:txBody>
              <a:bodyPr/>
              <a:lstStyle/>
              <a:p>
                <a:r>
                  <a:rPr lang="en-CA">
                    <a:noFill/>
                  </a:rPr>
                  <a:t> </a:t>
                </a:r>
              </a:p>
            </p:txBody>
          </p:sp>
        </mc:Fallback>
      </mc:AlternateContent>
    </p:spTree>
    <p:extLst>
      <p:ext uri="{BB962C8B-B14F-4D97-AF65-F5344CB8AC3E}">
        <p14:creationId xmlns:p14="http://schemas.microsoft.com/office/powerpoint/2010/main" val="382452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914909" cy="655948"/>
          </a:xfrm>
        </p:spPr>
        <p:txBody>
          <a:bodyPr>
            <a:normAutofit fontScale="90000"/>
          </a:bodyPr>
          <a:lstStyle/>
          <a:p>
            <a:r>
              <a:rPr lang="en-CA" dirty="0"/>
              <a:t>Different logistic regression function (sigmoid) shapes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799951"/>
                <a:ext cx="4655127" cy="4351338"/>
              </a:xfrm>
            </p:spPr>
            <p:txBody>
              <a:bodyPr/>
              <a:lstStyle/>
              <a:p>
                <a14:m>
                  <m:oMath xmlns:m="http://schemas.openxmlformats.org/officeDocument/2006/math">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e>
                      <m:e>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e>
                    </m:d>
                    <m:r>
                      <a:rPr lang="en-CA" b="0" i="0" smtClean="0">
                        <a:latin typeface="Cambria Math" panose="02040503050406030204" pitchFamily="18" charset="0"/>
                      </a:rPr>
                      <m:t>= </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r>
                          <a:rPr lang="en-CA" b="0" i="0" smtClean="0">
                            <a:latin typeface="Cambria Math" panose="02040503050406030204" pitchFamily="18" charset="0"/>
                          </a:rPr>
                          <m:t>1+</m:t>
                        </m:r>
                        <m:r>
                          <m:rPr>
                            <m:sty m:val="p"/>
                          </m:rPr>
                          <a:rPr lang="en-CA" b="0" i="0" smtClean="0">
                            <a:latin typeface="Cambria Math" panose="02040503050406030204" pitchFamily="18" charset="0"/>
                          </a:rPr>
                          <m:t>exp</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1</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r>
                          <a:rPr lang="en-CA" b="0" i="0" smtClean="0">
                            <a:latin typeface="Cambria Math" panose="02040503050406030204" pitchFamily="18" charset="0"/>
                          </a:rPr>
                          <m:t>)</m:t>
                        </m:r>
                      </m:den>
                    </m:f>
                  </m:oMath>
                </a14:m>
                <a:endParaRPr lang="en-CA" dirty="0"/>
              </a:p>
              <a:p>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0</a:t>
                </a:r>
                <a:r>
                  <a:rPr lang="en-CA" dirty="0"/>
                  <a:t> is the ‘intercept’</a:t>
                </a:r>
              </a:p>
              <a:p>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1</a:t>
                </a:r>
                <a:r>
                  <a:rPr lang="en-CA" dirty="0"/>
                  <a:t> is the ‘slope’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799951"/>
                <a:ext cx="4655127" cy="4351338"/>
              </a:xfrm>
              <a:blipFill>
                <a:blip r:embed="rId2"/>
                <a:stretch>
                  <a:fillRect l="-2356"/>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4835239" y="655948"/>
            <a:ext cx="7190509" cy="6047950"/>
          </a:xfrm>
          <a:prstGeom prst="rect">
            <a:avLst/>
          </a:prstGeom>
        </p:spPr>
      </p:pic>
    </p:spTree>
    <p:extLst>
      <p:ext uri="{BB962C8B-B14F-4D97-AF65-F5344CB8AC3E}">
        <p14:creationId xmlns:p14="http://schemas.microsoft.com/office/powerpoint/2010/main" val="27176014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Finding the weights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12192000" cy="4351338"/>
              </a:xfrm>
            </p:spPr>
            <p:txBody>
              <a:bodyPr/>
              <a:lstStyle/>
              <a:p>
                <a:r>
                  <a:rPr lang="en-CA" dirty="0"/>
                  <a:t>Linear regression measures goodness of fit using squared error</a:t>
                </a:r>
              </a:p>
              <a:p>
                <a:r>
                  <a:rPr lang="en-CA" dirty="0"/>
                  <a:t>Logistic regression uses log-likelihood instead:</a:t>
                </a:r>
              </a:p>
              <a:p>
                <a14:m>
                  <m:oMath xmlns:m="http://schemas.openxmlformats.org/officeDocument/2006/math">
                    <m:nary>
                      <m:naryPr>
                        <m:chr m:val="∑"/>
                        <m:ctrlPr>
                          <a:rPr lang="en-CA" i="1" smtClean="0">
                            <a:latin typeface="Cambria Math" panose="02040503050406030204" pitchFamily="18" charset="0"/>
                          </a:rPr>
                        </m:ctrlPr>
                      </m:naryPr>
                      <m:sub>
                        <m:r>
                          <m:rPr>
                            <m:sty m:val="p"/>
                            <m:brk m:alnAt="23"/>
                          </m:rPr>
                          <a:rPr lang="en-CA" b="0" i="0" smtClean="0">
                            <a:latin typeface="Cambria Math" panose="02040503050406030204" pitchFamily="18" charset="0"/>
                          </a:rPr>
                          <m:t>i</m:t>
                        </m:r>
                        <m:r>
                          <a:rPr lang="en-CA" b="0" i="0" smtClean="0">
                            <a:latin typeface="Cambria Math" panose="02040503050406030204" pitchFamily="18" charset="0"/>
                          </a:rPr>
                          <m:t>=1</m:t>
                        </m:r>
                      </m:sub>
                      <m:sup>
                        <m:r>
                          <m:rPr>
                            <m:sty m:val="p"/>
                          </m:rPr>
                          <a:rPr lang="en-CA" b="0" i="0" smtClean="0">
                            <a:latin typeface="Cambria Math" panose="02040503050406030204" pitchFamily="18" charset="0"/>
                          </a:rPr>
                          <m:t>n</m:t>
                        </m:r>
                      </m:sup>
                      <m:e>
                        <m:d>
                          <m:dPr>
                            <m:ctrlPr>
                              <a:rPr lang="en-CA" b="0" i="1" smtClean="0">
                                <a:latin typeface="Cambria Math" panose="02040503050406030204" pitchFamily="18" charset="0"/>
                              </a:rPr>
                            </m:ctrlPr>
                          </m:dPr>
                          <m:e>
                            <m:r>
                              <a:rPr lang="en-CA" b="0" i="0" smtClean="0">
                                <a:latin typeface="Cambria Math" panose="02040503050406030204" pitchFamily="18" charset="0"/>
                              </a:rPr>
                              <m:t>1−</m:t>
                            </m:r>
                            <m:sSup>
                              <m:sSupPr>
                                <m:ctrlPr>
                                  <a:rPr lang="en-CA" b="0" i="1" smtClean="0">
                                    <a:latin typeface="Cambria Math" panose="02040503050406030204" pitchFamily="18" charset="0"/>
                                  </a:rPr>
                                </m:ctrlPr>
                              </m:sSupPr>
                              <m:e>
                                <m:r>
                                  <m:rPr>
                                    <m:sty m:val="p"/>
                                  </m:rPr>
                                  <a:rPr lang="en-CA" b="0" i="0" smtClean="0">
                                    <a:latin typeface="Cambria Math" panose="02040503050406030204" pitchFamily="18" charset="0"/>
                                  </a:rPr>
                                  <m:t>x</m:t>
                                </m:r>
                              </m:e>
                              <m:sup>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i</m:t>
                                    </m:r>
                                  </m:e>
                                </m:d>
                              </m:sup>
                            </m:sSup>
                          </m:e>
                        </m:d>
                        <m:r>
                          <m:rPr>
                            <m:sty m:val="p"/>
                          </m:rPr>
                          <a:rPr lang="en-CA" b="0" i="0" smtClean="0">
                            <a:latin typeface="Cambria Math" panose="02040503050406030204" pitchFamily="18" charset="0"/>
                          </a:rPr>
                          <m:t>log</m:t>
                        </m:r>
                        <m:r>
                          <a:rPr lang="en-CA" b="0" i="0" smtClean="0">
                            <a:latin typeface="Cambria Math" panose="02040503050406030204" pitchFamily="18" charset="0"/>
                          </a:rPr>
                          <m:t>⁡(1−</m:t>
                        </m:r>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e>
                          <m:e>
                            <m:sSubSup>
                              <m:sSubSupPr>
                                <m:ctrlPr>
                                  <a:rPr lang="en-CA" b="0" i="1" smtClean="0">
                                    <a:latin typeface="Cambria Math" panose="02040503050406030204" pitchFamily="18" charset="0"/>
                                  </a:rPr>
                                </m:ctrlPr>
                              </m:sSubSupPr>
                              <m:e>
                                <m:r>
                                  <m:rPr>
                                    <m:sty m:val="p"/>
                                  </m:rPr>
                                  <a:rPr lang="en-CA" b="0" i="0" smtClean="0">
                                    <a:latin typeface="Cambria Math" panose="02040503050406030204" pitchFamily="18" charset="0"/>
                                  </a:rPr>
                                  <m:t>a</m:t>
                                </m:r>
                              </m:e>
                              <m:sub>
                                <m:r>
                                  <a:rPr lang="en-CA" b="0" i="0" smtClean="0">
                                    <a:latin typeface="Cambria Math" panose="02040503050406030204" pitchFamily="18" charset="0"/>
                                  </a:rPr>
                                  <m:t>1</m:t>
                                </m:r>
                              </m:sub>
                              <m:sup>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i</m:t>
                                    </m:r>
                                  </m:e>
                                </m:d>
                              </m:sup>
                            </m:sSubSup>
                            <m:r>
                              <a:rPr lang="en-CA" b="0" i="0" smtClean="0">
                                <a:latin typeface="Cambria Math" panose="02040503050406030204" pitchFamily="18" charset="0"/>
                              </a:rPr>
                              <m:t>,</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a:rPr lang="en-CA" b="0" i="0" smtClean="0">
                                    <a:latin typeface="Cambria Math" panose="02040503050406030204" pitchFamily="18" charset="0"/>
                                  </a:rPr>
                                  <m:t>2</m:t>
                                </m:r>
                              </m:sub>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bSup>
                            <m:r>
                              <a:rPr lang="en-CA" b="0" i="0" smtClean="0">
                                <a:latin typeface="Cambria Math" panose="02040503050406030204" pitchFamily="18" charset="0"/>
                              </a:rPr>
                              <m:t>,…</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m:rPr>
                                    <m:sty m:val="p"/>
                                  </m:rPr>
                                  <a:rPr lang="en-CA" b="0" i="0" smtClean="0">
                                    <a:latin typeface="Cambria Math" panose="02040503050406030204" pitchFamily="18" charset="0"/>
                                  </a:rPr>
                                  <m:t>k</m:t>
                                </m:r>
                              </m:sub>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bSup>
                          </m:e>
                        </m:d>
                        <m:r>
                          <a:rPr lang="en-CA" b="0" i="0" smtClean="0">
                            <a:latin typeface="Cambria Math" panose="02040503050406030204" pitchFamily="18" charset="0"/>
                          </a:rPr>
                          <m:t>+ </m:t>
                        </m:r>
                        <m:sSup>
                          <m:sSupPr>
                            <m:ctrlPr>
                              <a:rPr lang="en-CA" b="0" i="1" smtClean="0">
                                <a:latin typeface="Cambria Math" panose="02040503050406030204" pitchFamily="18" charset="0"/>
                              </a:rPr>
                            </m:ctrlPr>
                          </m:sSupPr>
                          <m:e>
                            <m:r>
                              <m:rPr>
                                <m:sty m:val="p"/>
                              </m:rPr>
                              <a:rPr lang="en-CA" b="0" i="0" smtClean="0">
                                <a:latin typeface="Cambria Math" panose="02040503050406030204" pitchFamily="18" charset="0"/>
                              </a:rPr>
                              <m:t>x</m:t>
                            </m:r>
                          </m:e>
                          <m:sup>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i</m:t>
                                </m:r>
                              </m:e>
                            </m:d>
                          </m:sup>
                        </m:sSup>
                        <m:r>
                          <m:rPr>
                            <m:sty m:val="p"/>
                          </m:rPr>
                          <a:rPr lang="en-CA" b="0" i="0" smtClean="0">
                            <a:latin typeface="Cambria Math" panose="02040503050406030204" pitchFamily="18" charset="0"/>
                          </a:rPr>
                          <m:t>log</m:t>
                        </m:r>
                        <m:r>
                          <a:rPr lang="en-CA" b="0" i="0" smtClean="0">
                            <a:latin typeface="Cambria Math" panose="02040503050406030204" pitchFamily="18" charset="0"/>
                          </a:rPr>
                          <m:t>⁡(</m:t>
                        </m:r>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e>
                          <m:e>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a:rPr lang="en-CA" i="0">
                                    <a:latin typeface="Cambria Math" panose="02040503050406030204" pitchFamily="18" charset="0"/>
                                  </a:rPr>
                                  <m:t>1</m:t>
                                </m:r>
                              </m:sub>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bSup>
                            <m:r>
                              <a:rPr lang="en-CA" b="0" i="0" smtClean="0">
                                <a:latin typeface="Cambria Math" panose="02040503050406030204" pitchFamily="18" charset="0"/>
                              </a:rPr>
                              <m:t>,</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a:rPr lang="en-CA" b="0" i="0" smtClean="0">
                                    <a:latin typeface="Cambria Math" panose="02040503050406030204" pitchFamily="18" charset="0"/>
                                  </a:rPr>
                                  <m:t>2</m:t>
                                </m:r>
                              </m:sub>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bSup>
                            <m:r>
                              <a:rPr lang="en-CA" b="0" i="0" smtClean="0">
                                <a:latin typeface="Cambria Math" panose="02040503050406030204" pitchFamily="18" charset="0"/>
                              </a:rPr>
                              <m:t>,…</m:t>
                            </m:r>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m:rPr>
                                    <m:sty m:val="p"/>
                                  </m:rPr>
                                  <a:rPr lang="en-CA" b="0" i="0" smtClean="0">
                                    <a:latin typeface="Cambria Math" panose="02040503050406030204" pitchFamily="18" charset="0"/>
                                  </a:rPr>
                                  <m:t>k</m:t>
                                </m:r>
                              </m:sub>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bSup>
                          </m:e>
                        </m:d>
                        <m:r>
                          <a:rPr lang="en-CA" b="0" i="0" smtClean="0">
                            <a:latin typeface="Cambria Math" panose="02040503050406030204" pitchFamily="18" charset="0"/>
                          </a:rPr>
                          <m:t>)</m:t>
                        </m:r>
                      </m:e>
                    </m:nary>
                  </m:oMath>
                </a14:m>
                <a:endParaRPr lang="en-CA" dirty="0"/>
              </a:p>
              <a:p>
                <a:r>
                  <a:rPr lang="en-CA" dirty="0"/>
                  <a:t>Where the </a:t>
                </a:r>
                <a14:m>
                  <m:oMath xmlns:m="http://schemas.openxmlformats.org/officeDocument/2006/math">
                    <m:sSup>
                      <m:sSupPr>
                        <m:ctrlPr>
                          <a:rPr lang="en-CA" i="1">
                            <a:latin typeface="Cambria Math" panose="02040503050406030204" pitchFamily="18" charset="0"/>
                          </a:rPr>
                        </m:ctrlPr>
                      </m:sSupPr>
                      <m:e>
                        <m:r>
                          <m:rPr>
                            <m:sty m:val="p"/>
                          </m:rPr>
                          <a:rPr lang="en-CA">
                            <a:latin typeface="Cambria Math" panose="02040503050406030204" pitchFamily="18" charset="0"/>
                          </a:rPr>
                          <m:t>x</m:t>
                        </m:r>
                      </m:e>
                      <m:sup>
                        <m:d>
                          <m:dPr>
                            <m:ctrlPr>
                              <a:rPr lang="en-CA" i="1">
                                <a:latin typeface="Cambria Math" panose="02040503050406030204" pitchFamily="18" charset="0"/>
                              </a:rPr>
                            </m:ctrlPr>
                          </m:dPr>
                          <m:e>
                            <m:r>
                              <m:rPr>
                                <m:sty m:val="p"/>
                              </m:rPr>
                              <a:rPr lang="en-CA">
                                <a:latin typeface="Cambria Math" panose="02040503050406030204" pitchFamily="18" charset="0"/>
                              </a:rPr>
                              <m:t>i</m:t>
                            </m:r>
                          </m:e>
                        </m:d>
                      </m:sup>
                    </m:sSup>
                  </m:oMath>
                </a14:m>
                <a:r>
                  <a:rPr lang="en-CA" dirty="0"/>
                  <a:t> are either 0 or 1</a:t>
                </a:r>
              </a:p>
              <a:p>
                <a:r>
                  <a:rPr lang="en-CA" dirty="0"/>
                  <a:t>Weights </a:t>
                </a:r>
                <a:r>
                  <a:rPr lang="en-CA" dirty="0" err="1">
                    <a:latin typeface="Cambria Math" panose="02040503050406030204" pitchFamily="18" charset="0"/>
                    <a:ea typeface="Cambria Math" panose="02040503050406030204" pitchFamily="18" charset="0"/>
                  </a:rPr>
                  <a:t>w</a:t>
                </a:r>
                <a:r>
                  <a:rPr lang="en-CA" baseline="-25000"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need to be chosen to maximize log-likelihood</a:t>
                </a:r>
              </a:p>
              <a:p>
                <a:pPr lvl="1"/>
                <a:r>
                  <a:rPr lang="en-CA" dirty="0">
                    <a:ea typeface="Cambria Math" panose="02040503050406030204" pitchFamily="18" charset="0"/>
                  </a:rPr>
                  <a:t>(the weights are in the</a:t>
                </a:r>
                <a:r>
                  <a:rPr lang="en-CA" dirty="0">
                    <a:latin typeface="Cambria Math" panose="02040503050406030204" pitchFamily="18" charset="0"/>
                    <a:ea typeface="Cambria Math" panose="02040503050406030204" pitchFamily="18" charset="0"/>
                  </a:rPr>
                  <a:t> p(…) </a:t>
                </a:r>
                <a:r>
                  <a:rPr lang="en-CA" dirty="0">
                    <a:ea typeface="Cambria Math" panose="02040503050406030204" pitchFamily="18" charset="0"/>
                  </a:rPr>
                  <a:t>above)</a:t>
                </a:r>
              </a:p>
              <a:p>
                <a:r>
                  <a:rPr lang="en-CA" dirty="0">
                    <a:ea typeface="Cambria Math" panose="02040503050406030204" pitchFamily="18" charset="0"/>
                  </a:rPr>
                  <a:t>Gradient descent algorithm</a:t>
                </a:r>
              </a:p>
              <a:p>
                <a:endParaRPr lang="en-CA" dirty="0">
                  <a:ea typeface="Cambria Math" panose="02040503050406030204" pitchFamily="18" charset="0"/>
                </a:endParaRP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12192000" cy="4351338"/>
              </a:xfrm>
              <a:blipFill>
                <a:blip r:embed="rId2"/>
                <a:stretch>
                  <a:fillRect l="-900" t="-2241"/>
                </a:stretch>
              </a:blipFill>
            </p:spPr>
            <p:txBody>
              <a:bodyPr/>
              <a:lstStyle/>
              <a:p>
                <a:r>
                  <a:rPr lang="en-CA">
                    <a:noFill/>
                  </a:rPr>
                  <a:t> </a:t>
                </a:r>
              </a:p>
            </p:txBody>
          </p:sp>
        </mc:Fallback>
      </mc:AlternateContent>
      <p:pic>
        <p:nvPicPr>
          <p:cNvPr id="1026" name="Picture 2" descr="https://upload.wikimedia.org/wikipedia/commons/thumb/f/ff/Gradient_descent.svg/350px-Gradient_desc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7019" y="3634469"/>
            <a:ext cx="2879724" cy="308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34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7869"/>
            <a:ext cx="4709249" cy="1325563"/>
          </a:xfrm>
        </p:spPr>
        <p:txBody>
          <a:bodyPr/>
          <a:lstStyle/>
          <a:p>
            <a:r>
              <a:rPr lang="en-CA" dirty="0"/>
              <a:t>Weather dataset</a:t>
            </a:r>
          </a:p>
        </p:txBody>
      </p:sp>
      <p:graphicFrame>
        <p:nvGraphicFramePr>
          <p:cNvPr id="8" name="Table 7"/>
          <p:cNvGraphicFramePr>
            <a:graphicFrameLocks noGrp="1"/>
          </p:cNvGraphicFramePr>
          <p:nvPr/>
        </p:nvGraphicFramePr>
        <p:xfrm>
          <a:off x="5547449" y="67100"/>
          <a:ext cx="6608620" cy="6719460"/>
        </p:xfrm>
        <a:graphic>
          <a:graphicData uri="http://schemas.openxmlformats.org/drawingml/2006/table">
            <a:tbl>
              <a:tblPr firstRow="1" firstCol="1" bandRow="1">
                <a:tableStyleId>{5C22544A-7EE6-4342-B048-85BDC9FD1C3A}</a:tableStyleId>
              </a:tblPr>
              <a:tblGrid>
                <a:gridCol w="1321724">
                  <a:extLst>
                    <a:ext uri="{9D8B030D-6E8A-4147-A177-3AD203B41FA5}">
                      <a16:colId xmlns:a16="http://schemas.microsoft.com/office/drawing/2014/main" val="2316273983"/>
                    </a:ext>
                  </a:extLst>
                </a:gridCol>
                <a:gridCol w="1321724">
                  <a:extLst>
                    <a:ext uri="{9D8B030D-6E8A-4147-A177-3AD203B41FA5}">
                      <a16:colId xmlns:a16="http://schemas.microsoft.com/office/drawing/2014/main" val="265443370"/>
                    </a:ext>
                  </a:extLst>
                </a:gridCol>
                <a:gridCol w="1321724">
                  <a:extLst>
                    <a:ext uri="{9D8B030D-6E8A-4147-A177-3AD203B41FA5}">
                      <a16:colId xmlns:a16="http://schemas.microsoft.com/office/drawing/2014/main" val="1338186882"/>
                    </a:ext>
                  </a:extLst>
                </a:gridCol>
                <a:gridCol w="1321724">
                  <a:extLst>
                    <a:ext uri="{9D8B030D-6E8A-4147-A177-3AD203B41FA5}">
                      <a16:colId xmlns:a16="http://schemas.microsoft.com/office/drawing/2014/main" val="3043099467"/>
                    </a:ext>
                  </a:extLst>
                </a:gridCol>
                <a:gridCol w="1321724">
                  <a:extLst>
                    <a:ext uri="{9D8B030D-6E8A-4147-A177-3AD203B41FA5}">
                      <a16:colId xmlns:a16="http://schemas.microsoft.com/office/drawing/2014/main" val="3936291445"/>
                    </a:ext>
                  </a:extLst>
                </a:gridCol>
              </a:tblGrid>
              <a:tr h="569526">
                <a:tc>
                  <a:txBody>
                    <a:bodyPr/>
                    <a:lstStyle/>
                    <a:p>
                      <a:pPr indent="-128270">
                        <a:lnSpc>
                          <a:spcPts val="1515"/>
                        </a:lnSpc>
                        <a:spcAft>
                          <a:spcPts val="0"/>
                        </a:spcAft>
                      </a:pPr>
                      <a:r>
                        <a:rPr lang="en-CA" sz="1600" b="1" dirty="0">
                          <a:solidFill>
                            <a:schemeClr val="tx1"/>
                          </a:solidFill>
                          <a:effectLst/>
                        </a:rPr>
                        <a:t>Outlook</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Temperature</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Humidity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60506949"/>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6413865"/>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658815990"/>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182050358"/>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73097485"/>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7315331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094702979"/>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2388871"/>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Mild</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044260058"/>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48734293"/>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34425842"/>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587015908"/>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6966686"/>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396617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83103004"/>
                  </a:ext>
                </a:extLst>
              </a:tr>
            </a:tbl>
          </a:graphicData>
        </a:graphic>
      </p:graphicFrame>
      <p:sp>
        <p:nvSpPr>
          <p:cNvPr id="9" name="Rectangle 2"/>
          <p:cNvSpPr>
            <a:spLocks noChangeArrowheads="1"/>
          </p:cNvSpPr>
          <p:nvPr/>
        </p:nvSpPr>
        <p:spPr bwMode="auto">
          <a:xfrm>
            <a:off x="7448224" y="1966913"/>
            <a:ext cx="65538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1" name="Content Placeholder 2"/>
          <p:cNvSpPr>
            <a:spLocks noGrp="1"/>
          </p:cNvSpPr>
          <p:nvPr>
            <p:ph idx="1"/>
          </p:nvPr>
        </p:nvSpPr>
        <p:spPr>
          <a:xfrm>
            <a:off x="277092" y="1498742"/>
            <a:ext cx="5270356" cy="5151440"/>
          </a:xfrm>
        </p:spPr>
        <p:txBody>
          <a:bodyPr>
            <a:normAutofit fontScale="85000" lnSpcReduction="20000"/>
          </a:bodyPr>
          <a:lstStyle/>
          <a:p>
            <a:r>
              <a:rPr lang="en-CA" dirty="0"/>
              <a:t>Will John play?</a:t>
            </a:r>
          </a:p>
          <a:p>
            <a:r>
              <a:rPr lang="en-CA" dirty="0">
                <a:solidFill>
                  <a:schemeClr val="bg1"/>
                </a:solidFill>
              </a:rPr>
              <a:t>Several standard datasets we will come back to repeatedly</a:t>
            </a:r>
          </a:p>
          <a:p>
            <a:r>
              <a:rPr lang="en-CA" dirty="0">
                <a:solidFill>
                  <a:schemeClr val="bg1"/>
                </a:solidFill>
              </a:rPr>
              <a:t>We can create a structural description of this dataset using a </a:t>
            </a:r>
            <a:r>
              <a:rPr lang="en-CA" b="1" dirty="0">
                <a:solidFill>
                  <a:schemeClr val="bg1"/>
                </a:solidFill>
              </a:rPr>
              <a:t>decision list </a:t>
            </a:r>
            <a:r>
              <a:rPr lang="en-CA" dirty="0">
                <a:solidFill>
                  <a:schemeClr val="bg1"/>
                </a:solidFill>
              </a:rPr>
              <a:t>as follows:</a:t>
            </a:r>
          </a:p>
          <a:p>
            <a:pPr>
              <a:buFont typeface="Wingdings" panose="05000000000000000000" pitchFamily="2" charset="2"/>
              <a:buChar char="Ø"/>
            </a:pPr>
            <a:r>
              <a:rPr lang="en-CA" dirty="0">
                <a:solidFill>
                  <a:schemeClr val="bg1"/>
                </a:solidFill>
                <a:latin typeface="Courier New" panose="02070309020205020404" pitchFamily="49" charset="0"/>
                <a:cs typeface="Courier New" panose="02070309020205020404" pitchFamily="49" charset="0"/>
              </a:rPr>
              <a:t>If Outlook=Sunny and Humidity=High then Play=No</a:t>
            </a:r>
          </a:p>
          <a:p>
            <a:pPr>
              <a:buFont typeface="Wingdings" panose="05000000000000000000" pitchFamily="2" charset="2"/>
              <a:buChar char="Ø"/>
            </a:pPr>
            <a:r>
              <a:rPr lang="en-CA" dirty="0">
                <a:solidFill>
                  <a:schemeClr val="bg1"/>
                </a:solidFill>
                <a:latin typeface="Courier New" panose="02070309020205020404" pitchFamily="49" charset="0"/>
                <a:cs typeface="Courier New" panose="02070309020205020404" pitchFamily="49" charset="0"/>
              </a:rPr>
              <a:t>If Outlook=Rainy and Windy=True then Play=No</a:t>
            </a:r>
          </a:p>
          <a:p>
            <a:pPr>
              <a:buFont typeface="Wingdings" panose="05000000000000000000" pitchFamily="2" charset="2"/>
              <a:buChar char="Ø"/>
            </a:pPr>
            <a:r>
              <a:rPr lang="en-CA" dirty="0">
                <a:solidFill>
                  <a:schemeClr val="bg1"/>
                </a:solidFill>
                <a:latin typeface="Courier New" panose="02070309020205020404" pitchFamily="49" charset="0"/>
                <a:cs typeface="Courier New" panose="02070309020205020404" pitchFamily="49" charset="0"/>
              </a:rPr>
              <a:t>If Outlook=Overcast then Play=Yes</a:t>
            </a:r>
          </a:p>
          <a:p>
            <a:pPr>
              <a:buFont typeface="Wingdings" panose="05000000000000000000" pitchFamily="2" charset="2"/>
              <a:buChar char="Ø"/>
            </a:pPr>
            <a:r>
              <a:rPr lang="en-CA" dirty="0">
                <a:solidFill>
                  <a:schemeClr val="bg1"/>
                </a:solidFill>
                <a:latin typeface="Courier New" panose="02070309020205020404" pitchFamily="49" charset="0"/>
                <a:cs typeface="Courier New" panose="02070309020205020404" pitchFamily="49" charset="0"/>
              </a:rPr>
              <a:t>If Humidity=Normal then Play=Yes</a:t>
            </a:r>
          </a:p>
          <a:p>
            <a:pPr>
              <a:buFont typeface="Wingdings" panose="05000000000000000000" pitchFamily="2" charset="2"/>
              <a:buChar char="Ø"/>
            </a:pPr>
            <a:r>
              <a:rPr lang="en-CA" dirty="0">
                <a:solidFill>
                  <a:schemeClr val="bg1"/>
                </a:solidFill>
                <a:latin typeface="Courier New" panose="02070309020205020404" pitchFamily="49" charset="0"/>
                <a:cs typeface="Courier New" panose="02070309020205020404" pitchFamily="49" charset="0"/>
              </a:rPr>
              <a:t>If none of the above then </a:t>
            </a:r>
            <a:r>
              <a:rPr lang="en-CA" dirty="0">
                <a:latin typeface="Courier New" panose="02070309020205020404" pitchFamily="49" charset="0"/>
                <a:cs typeface="Courier New" panose="02070309020205020404" pitchFamily="49" charset="0"/>
              </a:rPr>
              <a:t>Play=Yes</a:t>
            </a:r>
          </a:p>
        </p:txBody>
      </p:sp>
      <p:pic>
        <p:nvPicPr>
          <p:cNvPr id="3" name="Picture 2"/>
          <p:cNvPicPr>
            <a:picLocks noChangeAspect="1"/>
          </p:cNvPicPr>
          <p:nvPr/>
        </p:nvPicPr>
        <p:blipFill>
          <a:blip r:embed="rId2"/>
          <a:stretch>
            <a:fillRect/>
          </a:stretch>
        </p:blipFill>
        <p:spPr>
          <a:xfrm>
            <a:off x="277091" y="1854201"/>
            <a:ext cx="2990101" cy="4899745"/>
          </a:xfrm>
          <a:prstGeom prst="rect">
            <a:avLst/>
          </a:prstGeom>
        </p:spPr>
      </p:pic>
    </p:spTree>
    <p:extLst>
      <p:ext uri="{BB962C8B-B14F-4D97-AF65-F5344CB8AC3E}">
        <p14:creationId xmlns:p14="http://schemas.microsoft.com/office/powerpoint/2010/main" val="27641317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3348"/>
          </a:xfrm>
        </p:spPr>
        <p:txBody>
          <a:bodyPr/>
          <a:lstStyle/>
          <a:p>
            <a:r>
              <a:rPr lang="en-CA" dirty="0"/>
              <a:t>Example: probability of passing an exam</a:t>
            </a:r>
          </a:p>
        </p:txBody>
      </p:sp>
      <p:sp>
        <p:nvSpPr>
          <p:cNvPr id="3" name="Content Placeholder 2"/>
          <p:cNvSpPr>
            <a:spLocks noGrp="1"/>
          </p:cNvSpPr>
          <p:nvPr>
            <p:ph idx="1"/>
          </p:nvPr>
        </p:nvSpPr>
        <p:spPr>
          <a:xfrm>
            <a:off x="124691" y="1066800"/>
            <a:ext cx="7287491" cy="5110163"/>
          </a:xfrm>
        </p:spPr>
        <p:txBody>
          <a:bodyPr/>
          <a:lstStyle/>
          <a:p>
            <a:r>
              <a:rPr lang="en-CA" dirty="0"/>
              <a:t>A group of 20 students spends between 0 and 6 hours studying for an exam. How does the number of hours studying affect the probability of the student passing the exam?</a:t>
            </a:r>
          </a:p>
          <a:p>
            <a:r>
              <a:rPr lang="en-CA" dirty="0"/>
              <a:t>Least squares linear regression gives intercept=-0.154, slope=0.235</a:t>
            </a:r>
          </a:p>
          <a:p>
            <a:pPr lvl="1"/>
            <a:r>
              <a:rPr lang="en-CA" dirty="0"/>
              <a:t>3 hours studied = -0.154 + (0.235)*3 = 0.55, ok, but what does this mean? (its not a probability)</a:t>
            </a:r>
          </a:p>
          <a:p>
            <a:r>
              <a:rPr lang="en-CA" dirty="0"/>
              <a:t>What does logistic regression give?</a:t>
            </a:r>
          </a:p>
          <a:p>
            <a:r>
              <a:rPr lang="en-CA" dirty="0"/>
              <a:t>Turn to python for the solution </a:t>
            </a:r>
          </a:p>
          <a:p>
            <a:endParaRPr lang="en-CA" dirty="0"/>
          </a:p>
        </p:txBody>
      </p:sp>
      <p:pic>
        <p:nvPicPr>
          <p:cNvPr id="4" name="Picture 3"/>
          <p:cNvPicPr>
            <a:picLocks noChangeAspect="1"/>
          </p:cNvPicPr>
          <p:nvPr/>
        </p:nvPicPr>
        <p:blipFill>
          <a:blip r:embed="rId2"/>
          <a:stretch>
            <a:fillRect/>
          </a:stretch>
        </p:blipFill>
        <p:spPr>
          <a:xfrm>
            <a:off x="9077325" y="461674"/>
            <a:ext cx="3086100" cy="2819400"/>
          </a:xfrm>
          <a:prstGeom prst="rect">
            <a:avLst/>
          </a:prstGeom>
        </p:spPr>
      </p:pic>
      <p:pic>
        <p:nvPicPr>
          <p:cNvPr id="5" name="Picture 4"/>
          <p:cNvPicPr>
            <a:picLocks noChangeAspect="1"/>
          </p:cNvPicPr>
          <p:nvPr/>
        </p:nvPicPr>
        <p:blipFill>
          <a:blip r:embed="rId3"/>
          <a:stretch>
            <a:fillRect/>
          </a:stretch>
        </p:blipFill>
        <p:spPr>
          <a:xfrm>
            <a:off x="9077325" y="3424238"/>
            <a:ext cx="3114675" cy="2752725"/>
          </a:xfrm>
          <a:prstGeom prst="rect">
            <a:avLst/>
          </a:prstGeom>
        </p:spPr>
      </p:pic>
    </p:spTree>
    <p:extLst>
      <p:ext uri="{BB962C8B-B14F-4D97-AF65-F5344CB8AC3E}">
        <p14:creationId xmlns:p14="http://schemas.microsoft.com/office/powerpoint/2010/main" val="370515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a:t>
            </a:r>
          </a:p>
        </p:txBody>
      </p:sp>
      <p:sp>
        <p:nvSpPr>
          <p:cNvPr id="3" name="Content Placeholder 2"/>
          <p:cNvSpPr>
            <a:spLocks noGrp="1"/>
          </p:cNvSpPr>
          <p:nvPr>
            <p:ph idx="1"/>
          </p:nvPr>
        </p:nvSpPr>
        <p:spPr/>
        <p:txBody>
          <a:bodyPr/>
          <a:lstStyle/>
          <a:p>
            <a:r>
              <a:rPr lang="en-CA" dirty="0"/>
              <a:t>Linear classification violates key assumptions of linear least squares</a:t>
            </a:r>
          </a:p>
          <a:p>
            <a:r>
              <a:rPr lang="en-CA" dirty="0"/>
              <a:t>Use logistic regression for numerical prediction instead</a:t>
            </a:r>
          </a:p>
          <a:p>
            <a:pPr lvl="1"/>
            <a:r>
              <a:rPr lang="en-CA" dirty="0"/>
              <a:t>We will see the sigmoid more when we look at neural networks</a:t>
            </a:r>
          </a:p>
          <a:p>
            <a:r>
              <a:rPr lang="en-CA" dirty="0"/>
              <a:t>Next class: perceptron</a:t>
            </a:r>
          </a:p>
        </p:txBody>
      </p:sp>
    </p:spTree>
    <p:extLst>
      <p:ext uri="{BB962C8B-B14F-4D97-AF65-F5344CB8AC3E}">
        <p14:creationId xmlns:p14="http://schemas.microsoft.com/office/powerpoint/2010/main" val="33323452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9</a:t>
            </a:r>
          </a:p>
        </p:txBody>
      </p:sp>
    </p:spTree>
    <p:extLst>
      <p:ext uri="{BB962C8B-B14F-4D97-AF65-F5344CB8AC3E}">
        <p14:creationId xmlns:p14="http://schemas.microsoft.com/office/powerpoint/2010/main" val="6287923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3"/>
            <a:ext cx="10515600" cy="798657"/>
          </a:xfrm>
        </p:spPr>
        <p:txBody>
          <a:bodyPr/>
          <a:lstStyle/>
          <a:p>
            <a:r>
              <a:rPr lang="en-CA" dirty="0"/>
              <a:t>Logistic Regression review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799920"/>
                <a:ext cx="7319792" cy="3854739"/>
              </a:xfrm>
            </p:spPr>
            <p:txBody>
              <a:bodyPr>
                <a:normAutofit/>
              </a:bodyPr>
              <a:lstStyle/>
              <a:p>
                <a:r>
                  <a:rPr lang="en-CA" dirty="0"/>
                  <a:t>Linear least squares not appropriate for classification problems (why?):</a:t>
                </a:r>
                <a:endParaRPr lang="en-CA" b="0" i="0" dirty="0"/>
              </a:p>
              <a:p>
                <a14:m>
                  <m:oMath xmlns:m="http://schemas.openxmlformats.org/officeDocument/2006/math">
                    <m:r>
                      <m:rPr>
                        <m:sty m:val="p"/>
                      </m:rPr>
                      <a:rPr lang="en-CA">
                        <a:latin typeface="Cambria Math" panose="02040503050406030204" pitchFamily="18" charset="0"/>
                      </a:rPr>
                      <m:t>p</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0</m:t>
                    </m:r>
                    <m:r>
                      <a:rPr lang="en-CA" i="0">
                        <a:latin typeface="Cambria Math" panose="02040503050406030204" pitchFamily="18" charset="0"/>
                      </a:rPr>
                      <m:t>+</m:t>
                    </m:r>
                    <m:r>
                      <m:rPr>
                        <m:sty m:val="p"/>
                      </m:rPr>
                      <a:rPr lang="en-CA" i="0">
                        <a:latin typeface="Cambria Math" panose="02040503050406030204" pitchFamily="18" charset="0"/>
                      </a:rPr>
                      <m:t>w</m:t>
                    </m:r>
                    <m:r>
                      <a:rPr lang="en-CA" i="0" baseline="-25000">
                        <a:latin typeface="Cambria Math" panose="02040503050406030204" pitchFamily="18" charset="0"/>
                      </a:rPr>
                      <m:t>1</m:t>
                    </m:r>
                    <m:r>
                      <m:rPr>
                        <m:sty m:val="p"/>
                      </m:rPr>
                      <a:rPr lang="en-CA" i="0">
                        <a:latin typeface="Cambria Math" panose="02040503050406030204" pitchFamily="18" charset="0"/>
                      </a:rPr>
                      <m:t>a</m:t>
                    </m:r>
                    <m:r>
                      <a:rPr lang="en-CA" i="0" baseline="-25000">
                        <a:latin typeface="Cambria Math" panose="02040503050406030204" pitchFamily="18" charset="0"/>
                      </a:rPr>
                      <m:t>1</m:t>
                    </m:r>
                  </m:oMath>
                </a14:m>
                <a:endParaRPr lang="en-CA" dirty="0">
                  <a:latin typeface="Cambria Math" panose="02040503050406030204" pitchFamily="18" charset="0"/>
                </a:endParaRPr>
              </a:p>
              <a:p>
                <a:r>
                  <a:rPr lang="en-CA" dirty="0"/>
                  <a:t>Instead, assume a linear relationship between attributes and log-odds:</a:t>
                </a:r>
                <a:endParaRPr lang="en-CA" b="0" dirty="0"/>
              </a:p>
              <a:p>
                <a14:m>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i="1" smtClean="0">
                                    <a:latin typeface="Cambria Math" panose="02040503050406030204" pitchFamily="18" charset="0"/>
                                  </a:rPr>
                                </m:ctrlPr>
                              </m:fPr>
                              <m:num>
                                <m:r>
                                  <m:rPr>
                                    <m:sty m:val="p"/>
                                  </m:rPr>
                                  <a:rPr lang="en-CA" b="0" i="0" smtClean="0">
                                    <a:latin typeface="Cambria Math" panose="02040503050406030204" pitchFamily="18" charset="0"/>
                                  </a:rPr>
                                  <m:t>p</m:t>
                                </m:r>
                              </m:num>
                              <m:den>
                                <m:r>
                                  <a:rPr lang="en-CA" b="0" i="0" smtClean="0">
                                    <a:latin typeface="Cambria Math" panose="02040503050406030204" pitchFamily="18" charset="0"/>
                                  </a:rPr>
                                  <m:t>1−</m:t>
                                </m:r>
                                <m:r>
                                  <m:rPr>
                                    <m:sty m:val="p"/>
                                  </m:rPr>
                                  <a:rPr lang="en-CA" b="0" i="0" smtClean="0">
                                    <a:latin typeface="Cambria Math" panose="02040503050406030204" pitchFamily="18" charset="0"/>
                                  </a:rPr>
                                  <m:t>p</m:t>
                                </m:r>
                              </m:den>
                            </m:f>
                          </m:e>
                        </m:d>
                      </m:e>
                    </m:func>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1</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oMath>
                </a14:m>
                <a:r>
                  <a:rPr lang="en-CA" b="0" dirty="0">
                    <a:latin typeface="Cambria Math" panose="02040503050406030204" pitchFamily="18" charset="0"/>
                  </a:rPr>
                  <a:t> (1-dimensional case)</a:t>
                </a:r>
              </a:p>
              <a:p>
                <a14:m>
                  <m:oMath xmlns:m="http://schemas.openxmlformats.org/officeDocument/2006/math">
                    <m:r>
                      <m:rPr>
                        <m:sty m:val="p"/>
                      </m:rPr>
                      <a:rPr lang="en-CA" b="0" i="0" smtClean="0">
                        <a:latin typeface="Cambria Math" panose="02040503050406030204" pitchFamily="18" charset="0"/>
                      </a:rPr>
                      <m:t>p</m:t>
                    </m:r>
                    <m:r>
                      <a:rPr lang="en-CA" b="0" i="0" smtClean="0">
                        <a:latin typeface="Cambria Math" panose="02040503050406030204" pitchFamily="18" charset="0"/>
                      </a:rPr>
                      <m:t>=</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r>
                          <a:rPr lang="en-CA" b="0" i="0" smtClean="0">
                            <a:latin typeface="Cambria Math" panose="02040503050406030204" pitchFamily="18" charset="0"/>
                          </a:rPr>
                          <m:t>1+</m:t>
                        </m:r>
                        <m:sSup>
                          <m:sSupPr>
                            <m:ctrlPr>
                              <a:rPr lang="en-CA" b="0" i="1" smtClean="0">
                                <a:latin typeface="Cambria Math" panose="02040503050406030204" pitchFamily="18" charset="0"/>
                              </a:rPr>
                            </m:ctrlPr>
                          </m:sSupPr>
                          <m:e>
                            <m:r>
                              <m:rPr>
                                <m:sty m:val="p"/>
                              </m:rPr>
                              <a:rPr lang="en-CA" b="0" i="0" smtClean="0">
                                <a:latin typeface="Cambria Math" panose="02040503050406030204" pitchFamily="18" charset="0"/>
                              </a:rPr>
                              <m:t>e</m:t>
                            </m:r>
                          </m:e>
                          <m:sup>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0</m:t>
                            </m:r>
                            <m:r>
                              <a:rPr lang="en-CA" b="0" i="0" smtClean="0">
                                <a:latin typeface="Cambria Math" panose="02040503050406030204" pitchFamily="18" charset="0"/>
                              </a:rPr>
                              <m:t>+</m:t>
                            </m:r>
                            <m:r>
                              <m:rPr>
                                <m:sty m:val="p"/>
                              </m:rPr>
                              <a:rPr lang="en-CA" b="0" i="0" smtClean="0">
                                <a:latin typeface="Cambria Math" panose="02040503050406030204" pitchFamily="18" charset="0"/>
                              </a:rPr>
                              <m:t>w</m:t>
                            </m:r>
                            <m:r>
                              <a:rPr lang="en-CA" b="0" i="0" baseline="-25000" smtClean="0">
                                <a:latin typeface="Cambria Math" panose="02040503050406030204" pitchFamily="18" charset="0"/>
                              </a:rPr>
                              <m:t>1</m:t>
                            </m:r>
                            <m:r>
                              <m:rPr>
                                <m:sty m:val="p"/>
                              </m:rPr>
                              <a:rPr lang="en-CA" b="0" i="0" smtClean="0">
                                <a:latin typeface="Cambria Math" panose="02040503050406030204" pitchFamily="18" charset="0"/>
                              </a:rPr>
                              <m:t>a</m:t>
                            </m:r>
                            <m:r>
                              <a:rPr lang="en-CA" b="0" i="0" baseline="-25000" smtClean="0">
                                <a:latin typeface="Cambria Math" panose="02040503050406030204" pitchFamily="18" charset="0"/>
                              </a:rPr>
                              <m:t>1</m:t>
                            </m:r>
                            <m:r>
                              <a:rPr lang="en-CA" b="0" i="0" smtClean="0">
                                <a:latin typeface="Cambria Math" panose="02040503050406030204" pitchFamily="18" charset="0"/>
                              </a:rPr>
                              <m:t>)</m:t>
                            </m:r>
                          </m:sup>
                        </m:sSup>
                      </m:den>
                    </m:f>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799920"/>
                <a:ext cx="7319792" cy="3854739"/>
              </a:xfrm>
              <a:blipFill>
                <a:blip r:embed="rId2"/>
                <a:stretch>
                  <a:fillRect l="-1499" t="-2528"/>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8133022" y="532661"/>
            <a:ext cx="3829002" cy="2850066"/>
          </a:xfrm>
          <a:prstGeom prst="rect">
            <a:avLst/>
          </a:prstGeom>
        </p:spPr>
      </p:pic>
      <p:pic>
        <p:nvPicPr>
          <p:cNvPr id="6" name="Picture 5"/>
          <p:cNvPicPr>
            <a:picLocks noChangeAspect="1"/>
          </p:cNvPicPr>
          <p:nvPr/>
        </p:nvPicPr>
        <p:blipFill>
          <a:blip r:embed="rId4"/>
          <a:stretch>
            <a:fillRect/>
          </a:stretch>
        </p:blipFill>
        <p:spPr>
          <a:xfrm>
            <a:off x="8069823" y="3726871"/>
            <a:ext cx="3884764" cy="289343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163782" y="4960861"/>
                <a:ext cx="9753599" cy="10985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CA" sz="2400" i="1" smtClean="0">
                              <a:latin typeface="Cambria Math" panose="02040503050406030204" pitchFamily="18" charset="0"/>
                            </a:rPr>
                          </m:ctrlPr>
                        </m:naryPr>
                        <m:sub>
                          <m:r>
                            <m:rPr>
                              <m:sty m:val="p"/>
                              <m:brk m:alnAt="23"/>
                            </m:rPr>
                            <a:rPr lang="en-CA" sz="2400" b="0" i="0" smtClean="0">
                              <a:latin typeface="Cambria Math" panose="02040503050406030204" pitchFamily="18" charset="0"/>
                            </a:rPr>
                            <m:t>i</m:t>
                          </m:r>
                          <m:r>
                            <a:rPr lang="en-CA" sz="2400" b="0" i="0" smtClean="0">
                              <a:latin typeface="Cambria Math" panose="02040503050406030204" pitchFamily="18" charset="0"/>
                            </a:rPr>
                            <m:t>=1</m:t>
                          </m:r>
                        </m:sub>
                        <m:sup>
                          <m:r>
                            <m:rPr>
                              <m:sty m:val="p"/>
                            </m:rPr>
                            <a:rPr lang="en-CA" sz="2400" b="0" i="0" smtClean="0">
                              <a:latin typeface="Cambria Math" panose="02040503050406030204" pitchFamily="18" charset="0"/>
                            </a:rPr>
                            <m:t>n</m:t>
                          </m:r>
                        </m:sup>
                        <m:e>
                          <m:d>
                            <m:dPr>
                              <m:ctrlPr>
                                <a:rPr lang="en-CA" sz="2400" b="0" i="1" smtClean="0">
                                  <a:latin typeface="Cambria Math" panose="02040503050406030204" pitchFamily="18" charset="0"/>
                                </a:rPr>
                              </m:ctrlPr>
                            </m:dPr>
                            <m:e>
                              <m:r>
                                <a:rPr lang="en-CA" sz="2400" b="0" i="0" smtClean="0">
                                  <a:latin typeface="Cambria Math" panose="02040503050406030204" pitchFamily="18" charset="0"/>
                                </a:rPr>
                                <m:t>1−</m:t>
                              </m:r>
                              <m:sSup>
                                <m:sSupPr>
                                  <m:ctrlPr>
                                    <a:rPr lang="en-CA" sz="2400" b="0" i="1" smtClean="0">
                                      <a:latin typeface="Cambria Math" panose="02040503050406030204" pitchFamily="18" charset="0"/>
                                    </a:rPr>
                                  </m:ctrlPr>
                                </m:sSupPr>
                                <m:e>
                                  <m:r>
                                    <m:rPr>
                                      <m:sty m:val="p"/>
                                    </m:rPr>
                                    <a:rPr lang="en-CA" sz="2400" b="0" i="0" smtClean="0">
                                      <a:latin typeface="Cambria Math" panose="02040503050406030204" pitchFamily="18" charset="0"/>
                                    </a:rPr>
                                    <m:t>x</m:t>
                                  </m:r>
                                </m:e>
                                <m:sup>
                                  <m:d>
                                    <m:dPr>
                                      <m:ctrlPr>
                                        <a:rPr lang="en-CA" sz="2400" b="0" i="1" smtClean="0">
                                          <a:latin typeface="Cambria Math" panose="02040503050406030204" pitchFamily="18" charset="0"/>
                                        </a:rPr>
                                      </m:ctrlPr>
                                    </m:dPr>
                                    <m:e>
                                      <m:r>
                                        <m:rPr>
                                          <m:sty m:val="p"/>
                                        </m:rPr>
                                        <a:rPr lang="en-CA" sz="2400" b="0" i="0" smtClean="0">
                                          <a:latin typeface="Cambria Math" panose="02040503050406030204" pitchFamily="18" charset="0"/>
                                        </a:rPr>
                                        <m:t>i</m:t>
                                      </m:r>
                                    </m:e>
                                  </m:d>
                                </m:sup>
                              </m:sSup>
                            </m:e>
                          </m:d>
                          <m:r>
                            <m:rPr>
                              <m:sty m:val="p"/>
                            </m:rPr>
                            <a:rPr lang="en-CA" sz="2400" b="0" i="0" smtClean="0">
                              <a:latin typeface="Cambria Math" panose="02040503050406030204" pitchFamily="18" charset="0"/>
                            </a:rPr>
                            <m:t>log</m:t>
                          </m:r>
                          <m:r>
                            <a:rPr lang="en-CA" sz="2400" b="0" i="0" smtClean="0">
                              <a:latin typeface="Cambria Math" panose="02040503050406030204" pitchFamily="18" charset="0"/>
                            </a:rPr>
                            <m:t>⁡(1−</m:t>
                          </m:r>
                          <m:r>
                            <m:rPr>
                              <m:sty m:val="p"/>
                            </m:rPr>
                            <a:rPr lang="en-CA" sz="2400" b="0" i="0" smtClean="0">
                              <a:latin typeface="Cambria Math" panose="02040503050406030204" pitchFamily="18" charset="0"/>
                            </a:rPr>
                            <m:t>p</m:t>
                          </m:r>
                          <m:d>
                            <m:dPr>
                              <m:ctrlPr>
                                <a:rPr lang="en-CA" sz="2400" b="0" i="1" smtClean="0">
                                  <a:latin typeface="Cambria Math" panose="02040503050406030204" pitchFamily="18" charset="0"/>
                                </a:rPr>
                              </m:ctrlPr>
                            </m:dPr>
                            <m:e>
                              <m:r>
                                <a:rPr lang="en-CA" sz="2400" b="0" i="0" smtClean="0">
                                  <a:latin typeface="Cambria Math" panose="02040503050406030204" pitchFamily="18" charset="0"/>
                                </a:rPr>
                                <m:t>1</m:t>
                              </m:r>
                            </m:e>
                            <m:e>
                              <m:sSubSup>
                                <m:sSubSupPr>
                                  <m:ctrlPr>
                                    <a:rPr lang="en-CA" sz="2400" b="0" i="1" smtClean="0">
                                      <a:latin typeface="Cambria Math" panose="02040503050406030204" pitchFamily="18" charset="0"/>
                                    </a:rPr>
                                  </m:ctrlPr>
                                </m:sSubSupPr>
                                <m:e>
                                  <m:r>
                                    <m:rPr>
                                      <m:sty m:val="p"/>
                                    </m:rPr>
                                    <a:rPr lang="en-CA" sz="2400" b="0" i="0" smtClean="0">
                                      <a:latin typeface="Cambria Math" panose="02040503050406030204" pitchFamily="18" charset="0"/>
                                    </a:rPr>
                                    <m:t>a</m:t>
                                  </m:r>
                                </m:e>
                                <m:sub>
                                  <m:r>
                                    <a:rPr lang="en-CA" sz="2400" b="0" i="0" smtClean="0">
                                      <a:latin typeface="Cambria Math" panose="02040503050406030204" pitchFamily="18" charset="0"/>
                                    </a:rPr>
                                    <m:t>1</m:t>
                                  </m:r>
                                </m:sub>
                                <m:sup>
                                  <m:d>
                                    <m:dPr>
                                      <m:ctrlPr>
                                        <a:rPr lang="en-CA" sz="2400" b="0" i="1" smtClean="0">
                                          <a:latin typeface="Cambria Math" panose="02040503050406030204" pitchFamily="18" charset="0"/>
                                        </a:rPr>
                                      </m:ctrlPr>
                                    </m:dPr>
                                    <m:e>
                                      <m:r>
                                        <m:rPr>
                                          <m:sty m:val="p"/>
                                        </m:rPr>
                                        <a:rPr lang="en-CA" sz="2400" b="0" i="0" smtClean="0">
                                          <a:latin typeface="Cambria Math" panose="02040503050406030204" pitchFamily="18" charset="0"/>
                                        </a:rPr>
                                        <m:t>i</m:t>
                                      </m:r>
                                    </m:e>
                                  </m:d>
                                </m:sup>
                              </m:sSubSup>
                              <m:r>
                                <a:rPr lang="en-CA" sz="2400" i="1" smtClean="0">
                                  <a:latin typeface="Cambria Math" panose="02040503050406030204" pitchFamily="18" charset="0"/>
                                </a:rPr>
                                <m:t> </m:t>
                              </m:r>
                            </m:e>
                          </m:d>
                          <m:r>
                            <a:rPr lang="en-CA" sz="2400" b="0" i="0" smtClean="0">
                              <a:latin typeface="Cambria Math" panose="02040503050406030204" pitchFamily="18" charset="0"/>
                            </a:rPr>
                            <m:t>+ </m:t>
                          </m:r>
                          <m:sSup>
                            <m:sSupPr>
                              <m:ctrlPr>
                                <a:rPr lang="en-CA" sz="2400" b="0" i="1" smtClean="0">
                                  <a:latin typeface="Cambria Math" panose="02040503050406030204" pitchFamily="18" charset="0"/>
                                </a:rPr>
                              </m:ctrlPr>
                            </m:sSupPr>
                            <m:e>
                              <m:r>
                                <m:rPr>
                                  <m:sty m:val="p"/>
                                </m:rPr>
                                <a:rPr lang="en-CA" sz="2400" b="0" i="0" smtClean="0">
                                  <a:latin typeface="Cambria Math" panose="02040503050406030204" pitchFamily="18" charset="0"/>
                                </a:rPr>
                                <m:t>x</m:t>
                              </m:r>
                            </m:e>
                            <m:sup>
                              <m:d>
                                <m:dPr>
                                  <m:ctrlPr>
                                    <a:rPr lang="en-CA" sz="2400" b="0" i="1" smtClean="0">
                                      <a:latin typeface="Cambria Math" panose="02040503050406030204" pitchFamily="18" charset="0"/>
                                    </a:rPr>
                                  </m:ctrlPr>
                                </m:dPr>
                                <m:e>
                                  <m:r>
                                    <m:rPr>
                                      <m:sty m:val="p"/>
                                    </m:rPr>
                                    <a:rPr lang="en-CA" sz="2400" b="0" i="0" smtClean="0">
                                      <a:latin typeface="Cambria Math" panose="02040503050406030204" pitchFamily="18" charset="0"/>
                                    </a:rPr>
                                    <m:t>i</m:t>
                                  </m:r>
                                </m:e>
                              </m:d>
                            </m:sup>
                          </m:sSup>
                          <m:r>
                            <m:rPr>
                              <m:sty m:val="p"/>
                            </m:rPr>
                            <a:rPr lang="en-CA" sz="2400" b="0" i="0" smtClean="0">
                              <a:latin typeface="Cambria Math" panose="02040503050406030204" pitchFamily="18" charset="0"/>
                            </a:rPr>
                            <m:t>log</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p</m:t>
                          </m:r>
                          <m:d>
                            <m:dPr>
                              <m:ctrlPr>
                                <a:rPr lang="en-CA" sz="2400" b="0" i="1" smtClean="0">
                                  <a:latin typeface="Cambria Math" panose="02040503050406030204" pitchFamily="18" charset="0"/>
                                </a:rPr>
                              </m:ctrlPr>
                            </m:dPr>
                            <m:e>
                              <m:r>
                                <a:rPr lang="en-CA" sz="2400" b="0" i="0" smtClean="0">
                                  <a:latin typeface="Cambria Math" panose="02040503050406030204" pitchFamily="18" charset="0"/>
                                </a:rPr>
                                <m:t>1</m:t>
                              </m:r>
                            </m:e>
                            <m:e>
                              <m:sSubSup>
                                <m:sSubSupPr>
                                  <m:ctrlPr>
                                    <a:rPr lang="en-CA" sz="2400" i="1">
                                      <a:latin typeface="Cambria Math" panose="02040503050406030204" pitchFamily="18" charset="0"/>
                                    </a:rPr>
                                  </m:ctrlPr>
                                </m:sSubSupPr>
                                <m:e>
                                  <m:r>
                                    <m:rPr>
                                      <m:sty m:val="p"/>
                                    </m:rPr>
                                    <a:rPr lang="en-CA" sz="2400" i="0">
                                      <a:latin typeface="Cambria Math" panose="02040503050406030204" pitchFamily="18" charset="0"/>
                                    </a:rPr>
                                    <m:t>a</m:t>
                                  </m:r>
                                </m:e>
                                <m:sub>
                                  <m:r>
                                    <a:rPr lang="en-CA" sz="2400" i="0">
                                      <a:latin typeface="Cambria Math" panose="02040503050406030204" pitchFamily="18" charset="0"/>
                                    </a:rPr>
                                    <m:t>1</m:t>
                                  </m:r>
                                </m:sub>
                                <m:sup>
                                  <m:d>
                                    <m:dPr>
                                      <m:ctrlPr>
                                        <a:rPr lang="en-CA" sz="2400" i="1">
                                          <a:latin typeface="Cambria Math" panose="02040503050406030204" pitchFamily="18" charset="0"/>
                                        </a:rPr>
                                      </m:ctrlPr>
                                    </m:dPr>
                                    <m:e>
                                      <m:r>
                                        <m:rPr>
                                          <m:sty m:val="p"/>
                                        </m:rPr>
                                        <a:rPr lang="en-CA" sz="2400" i="0">
                                          <a:latin typeface="Cambria Math" panose="02040503050406030204" pitchFamily="18" charset="0"/>
                                        </a:rPr>
                                        <m:t>i</m:t>
                                      </m:r>
                                    </m:e>
                                  </m:d>
                                </m:sup>
                              </m:sSubSup>
                            </m:e>
                          </m:d>
                          <m:r>
                            <a:rPr lang="en-CA" sz="2400" b="0" i="0" smtClean="0">
                              <a:latin typeface="Cambria Math" panose="02040503050406030204" pitchFamily="18" charset="0"/>
                            </a:rPr>
                            <m:t>)</m:t>
                          </m:r>
                        </m:e>
                      </m:nary>
                    </m:oMath>
                  </m:oMathPara>
                </a14:m>
                <a:endParaRPr lang="en-CA" sz="2400" dirty="0"/>
              </a:p>
            </p:txBody>
          </p:sp>
        </mc:Choice>
        <mc:Fallback xmlns="">
          <p:sp>
            <p:nvSpPr>
              <p:cNvPr id="7" name="Rectangle 6"/>
              <p:cNvSpPr>
                <a:spLocks noRot="1" noChangeAspect="1" noMove="1" noResize="1" noEditPoints="1" noAdjustHandles="1" noChangeArrowheads="1" noChangeShapeType="1" noTextEdit="1"/>
              </p:cNvSpPr>
              <p:nvPr/>
            </p:nvSpPr>
            <p:spPr>
              <a:xfrm>
                <a:off x="-1163782" y="4960861"/>
                <a:ext cx="9753599" cy="1098570"/>
              </a:xfrm>
              <a:prstGeom prst="rect">
                <a:avLst/>
              </a:prstGeom>
              <a:blipFill>
                <a:blip r:embed="rId5"/>
                <a:stretch>
                  <a:fillRect/>
                </a:stretch>
              </a:blipFill>
            </p:spPr>
            <p:txBody>
              <a:bodyPr/>
              <a:lstStyle/>
              <a:p>
                <a:r>
                  <a:rPr lang="en-CA">
                    <a:noFill/>
                  </a:rPr>
                  <a:t> </a:t>
                </a:r>
              </a:p>
            </p:txBody>
          </p:sp>
        </mc:Fallback>
      </mc:AlternateContent>
      <p:sp>
        <p:nvSpPr>
          <p:cNvPr id="8" name="TextBox 7"/>
          <p:cNvSpPr txBox="1"/>
          <p:nvPr/>
        </p:nvSpPr>
        <p:spPr>
          <a:xfrm>
            <a:off x="-1887" y="4599984"/>
            <a:ext cx="8071710" cy="400110"/>
          </a:xfrm>
          <a:prstGeom prst="rect">
            <a:avLst/>
          </a:prstGeom>
          <a:noFill/>
        </p:spPr>
        <p:txBody>
          <a:bodyPr wrap="square" rtlCol="0">
            <a:spAutoFit/>
          </a:bodyPr>
          <a:lstStyle/>
          <a:p>
            <a:r>
              <a:rPr lang="en-CA" sz="2000" dirty="0"/>
              <a:t>Optimize weights using gradient descent on </a:t>
            </a:r>
            <a:r>
              <a:rPr lang="en-CA" sz="2000" b="1" dirty="0"/>
              <a:t>maximum likelihood function:</a:t>
            </a:r>
          </a:p>
        </p:txBody>
      </p:sp>
      <mc:AlternateContent xmlns:mc="http://schemas.openxmlformats.org/markup-compatibility/2006" xmlns:a14="http://schemas.microsoft.com/office/drawing/2010/main">
        <mc:Choice Requires="a14">
          <p:sp>
            <p:nvSpPr>
              <p:cNvPr id="9" name="Rectangle 8"/>
              <p:cNvSpPr/>
              <p:nvPr/>
            </p:nvSpPr>
            <p:spPr>
              <a:xfrm>
                <a:off x="1011382" y="5871381"/>
                <a:ext cx="6636328" cy="703141"/>
              </a:xfrm>
              <a:prstGeom prst="rect">
                <a:avLst/>
              </a:prstGeom>
            </p:spPr>
            <p:txBody>
              <a:bodyPr wrap="square">
                <a:spAutoFit/>
              </a:bodyPr>
              <a:lstStyle/>
              <a:p>
                <a:r>
                  <a:rPr lang="en-CA" dirty="0"/>
                  <a:t>w</a:t>
                </a:r>
                <a:r>
                  <a:rPr lang="en-CA" b="0" dirty="0"/>
                  <a:t>here  </a:t>
                </a:r>
                <a14:m>
                  <m:oMath xmlns:m="http://schemas.openxmlformats.org/officeDocument/2006/math">
                    <m:sSup>
                      <m:sSupPr>
                        <m:ctrlPr>
                          <a:rPr lang="en-CA" i="1">
                            <a:latin typeface="Cambria Math" panose="02040503050406030204" pitchFamily="18" charset="0"/>
                          </a:rPr>
                        </m:ctrlPr>
                      </m:sSupPr>
                      <m:e>
                        <m:r>
                          <m:rPr>
                            <m:sty m:val="p"/>
                          </m:rPr>
                          <a:rPr lang="en-CA" i="0">
                            <a:latin typeface="Cambria Math" panose="02040503050406030204" pitchFamily="18" charset="0"/>
                          </a:rPr>
                          <m:t>x</m:t>
                        </m:r>
                      </m:e>
                      <m:sup>
                        <m:d>
                          <m:dPr>
                            <m:ctrlPr>
                              <a:rPr lang="en-CA" i="1">
                                <a:latin typeface="Cambria Math" panose="02040503050406030204" pitchFamily="18" charset="0"/>
                              </a:rPr>
                            </m:ctrlPr>
                          </m:dPr>
                          <m:e>
                            <m:r>
                              <m:rPr>
                                <m:sty m:val="p"/>
                              </m:rPr>
                              <a:rPr lang="en-CA" i="0">
                                <a:latin typeface="Cambria Math" panose="02040503050406030204" pitchFamily="18" charset="0"/>
                              </a:rPr>
                              <m:t>i</m:t>
                            </m:r>
                          </m:e>
                        </m:d>
                      </m:sup>
                    </m:sSup>
                  </m:oMath>
                </a14:m>
                <a:r>
                  <a:rPr lang="en-CA" b="0" dirty="0"/>
                  <a:t> is 1 or 0, and </a:t>
                </a:r>
                <a14:m>
                  <m:oMath xmlns:m="http://schemas.openxmlformats.org/officeDocument/2006/math">
                    <m:r>
                      <m:rPr>
                        <m:sty m:val="p"/>
                      </m:rPr>
                      <a:rPr lang="en-CA" sz="2200" b="0" i="0" smtClean="0">
                        <a:latin typeface="Cambria Math" panose="02040503050406030204" pitchFamily="18" charset="0"/>
                      </a:rPr>
                      <m:t>p</m:t>
                    </m:r>
                    <m:d>
                      <m:dPr>
                        <m:ctrlPr>
                          <a:rPr lang="en-CA" sz="2200" b="0" i="1" smtClean="0">
                            <a:latin typeface="Cambria Math" panose="02040503050406030204" pitchFamily="18" charset="0"/>
                          </a:rPr>
                        </m:ctrlPr>
                      </m:dPr>
                      <m:e>
                        <m:r>
                          <a:rPr lang="en-CA" sz="2200" b="0" i="0" smtClean="0">
                            <a:latin typeface="Cambria Math" panose="02040503050406030204" pitchFamily="18" charset="0"/>
                          </a:rPr>
                          <m:t>1</m:t>
                        </m:r>
                      </m:e>
                      <m:e>
                        <m:sSubSup>
                          <m:sSubSupPr>
                            <m:ctrlPr>
                              <a:rPr lang="en-CA" sz="2200" b="0" i="1" smtClean="0">
                                <a:latin typeface="Cambria Math" panose="02040503050406030204" pitchFamily="18" charset="0"/>
                              </a:rPr>
                            </m:ctrlPr>
                          </m:sSubSupPr>
                          <m:e>
                            <m:r>
                              <m:rPr>
                                <m:sty m:val="p"/>
                              </m:rPr>
                              <a:rPr lang="en-CA" sz="2200" b="0" i="0" smtClean="0">
                                <a:latin typeface="Cambria Math" panose="02040503050406030204" pitchFamily="18" charset="0"/>
                              </a:rPr>
                              <m:t>a</m:t>
                            </m:r>
                          </m:e>
                          <m:sub>
                            <m:r>
                              <a:rPr lang="en-CA" sz="2200" b="0" i="0" smtClean="0">
                                <a:latin typeface="Cambria Math" panose="02040503050406030204" pitchFamily="18" charset="0"/>
                              </a:rPr>
                              <m:t>1</m:t>
                            </m:r>
                          </m:sub>
                          <m:sup>
                            <m:r>
                              <a:rPr lang="en-CA" sz="2200" b="0" i="0" smtClean="0">
                                <a:latin typeface="Cambria Math" panose="02040503050406030204" pitchFamily="18" charset="0"/>
                              </a:rPr>
                              <m:t>(</m:t>
                            </m:r>
                            <m:r>
                              <m:rPr>
                                <m:sty m:val="p"/>
                              </m:rPr>
                              <a:rPr lang="en-CA" sz="2200" b="0" i="0" smtClean="0">
                                <a:latin typeface="Cambria Math" panose="02040503050406030204" pitchFamily="18" charset="0"/>
                              </a:rPr>
                              <m:t>i</m:t>
                            </m:r>
                            <m:r>
                              <a:rPr lang="en-CA" sz="2200" b="0" i="0" smtClean="0">
                                <a:latin typeface="Cambria Math" panose="02040503050406030204" pitchFamily="18" charset="0"/>
                              </a:rPr>
                              <m:t>)</m:t>
                            </m:r>
                          </m:sup>
                        </m:sSubSup>
                      </m:e>
                    </m:d>
                    <m:r>
                      <a:rPr lang="en-CA" sz="2200" b="0" i="0" smtClean="0">
                        <a:latin typeface="Cambria Math" panose="02040503050406030204" pitchFamily="18" charset="0"/>
                      </a:rPr>
                      <m:t>= </m:t>
                    </m:r>
                    <m:f>
                      <m:fPr>
                        <m:ctrlPr>
                          <a:rPr lang="en-CA" sz="2200" b="0" i="1" smtClean="0">
                            <a:latin typeface="Cambria Math" panose="02040503050406030204" pitchFamily="18" charset="0"/>
                          </a:rPr>
                        </m:ctrlPr>
                      </m:fPr>
                      <m:num>
                        <m:r>
                          <a:rPr lang="en-CA" sz="2200" b="0" i="0" smtClean="0">
                            <a:latin typeface="Cambria Math" panose="02040503050406030204" pitchFamily="18" charset="0"/>
                          </a:rPr>
                          <m:t>1</m:t>
                        </m:r>
                      </m:num>
                      <m:den>
                        <m:r>
                          <a:rPr lang="en-CA" sz="2200" b="0" i="0" smtClean="0">
                            <a:latin typeface="Cambria Math" panose="02040503050406030204" pitchFamily="18" charset="0"/>
                          </a:rPr>
                          <m:t>1+</m:t>
                        </m:r>
                        <m:r>
                          <m:rPr>
                            <m:sty m:val="p"/>
                          </m:rPr>
                          <a:rPr lang="en-CA" sz="2200" b="0" i="0" smtClean="0">
                            <a:latin typeface="Cambria Math" panose="02040503050406030204" pitchFamily="18" charset="0"/>
                          </a:rPr>
                          <m:t>exp</m:t>
                        </m:r>
                        <m:r>
                          <a:rPr lang="en-CA" sz="2200" b="0" i="0" smtClean="0">
                            <a:latin typeface="Cambria Math" panose="02040503050406030204" pitchFamily="18" charset="0"/>
                          </a:rPr>
                          <m:t>⁡(−</m:t>
                        </m:r>
                        <m:r>
                          <m:rPr>
                            <m:sty m:val="p"/>
                          </m:rPr>
                          <a:rPr lang="en-CA" sz="2200" b="0" i="0" smtClean="0">
                            <a:latin typeface="Cambria Math" panose="02040503050406030204" pitchFamily="18" charset="0"/>
                          </a:rPr>
                          <m:t>w</m:t>
                        </m:r>
                        <m:r>
                          <a:rPr lang="en-CA" sz="2200" b="0" i="0" baseline="-25000" smtClean="0">
                            <a:latin typeface="Cambria Math" panose="02040503050406030204" pitchFamily="18" charset="0"/>
                          </a:rPr>
                          <m:t>0</m:t>
                        </m:r>
                        <m:r>
                          <a:rPr lang="en-CA" sz="2200" b="0" i="0" smtClean="0">
                            <a:latin typeface="Cambria Math" panose="02040503050406030204" pitchFamily="18" charset="0"/>
                          </a:rPr>
                          <m:t>−</m:t>
                        </m:r>
                        <m:r>
                          <m:rPr>
                            <m:sty m:val="p"/>
                          </m:rPr>
                          <a:rPr lang="en-CA" sz="2200" b="0" i="0" smtClean="0">
                            <a:latin typeface="Cambria Math" panose="02040503050406030204" pitchFamily="18" charset="0"/>
                          </a:rPr>
                          <m:t>w</m:t>
                        </m:r>
                        <m:r>
                          <a:rPr lang="en-CA" sz="2200" b="0" i="0" baseline="-25000" smtClean="0">
                            <a:latin typeface="Cambria Math" panose="02040503050406030204" pitchFamily="18" charset="0"/>
                          </a:rPr>
                          <m:t>1</m:t>
                        </m:r>
                        <m:sSubSup>
                          <m:sSubSupPr>
                            <m:ctrlPr>
                              <a:rPr lang="en-CA" sz="2200" b="0" i="1" smtClean="0">
                                <a:latin typeface="Cambria Math" panose="02040503050406030204" pitchFamily="18" charset="0"/>
                              </a:rPr>
                            </m:ctrlPr>
                          </m:sSubSupPr>
                          <m:e>
                            <m:r>
                              <m:rPr>
                                <m:sty m:val="p"/>
                              </m:rPr>
                              <a:rPr lang="en-CA" sz="2200" b="0" i="0" smtClean="0">
                                <a:latin typeface="Cambria Math" panose="02040503050406030204" pitchFamily="18" charset="0"/>
                              </a:rPr>
                              <m:t>a</m:t>
                            </m:r>
                          </m:e>
                          <m:sub>
                            <m:r>
                              <a:rPr lang="en-CA" sz="2200" b="0" i="0" smtClean="0">
                                <a:latin typeface="Cambria Math" panose="02040503050406030204" pitchFamily="18" charset="0"/>
                              </a:rPr>
                              <m:t>1</m:t>
                            </m:r>
                          </m:sub>
                          <m:sup>
                            <m:r>
                              <a:rPr lang="en-CA" sz="2200" b="0" i="0" smtClean="0">
                                <a:latin typeface="Cambria Math" panose="02040503050406030204" pitchFamily="18" charset="0"/>
                              </a:rPr>
                              <m:t>(</m:t>
                            </m:r>
                            <m:r>
                              <m:rPr>
                                <m:sty m:val="p"/>
                              </m:rPr>
                              <a:rPr lang="en-CA" sz="2200" b="0" i="0" smtClean="0">
                                <a:latin typeface="Cambria Math" panose="02040503050406030204" pitchFamily="18" charset="0"/>
                              </a:rPr>
                              <m:t>i</m:t>
                            </m:r>
                            <m:r>
                              <a:rPr lang="en-CA" sz="2200" b="0" i="0" smtClean="0">
                                <a:latin typeface="Cambria Math" panose="02040503050406030204" pitchFamily="18" charset="0"/>
                              </a:rPr>
                              <m:t>)</m:t>
                            </m:r>
                          </m:sup>
                        </m:sSubSup>
                        <m:r>
                          <a:rPr lang="en-CA" sz="2200" b="0" i="0" smtClean="0">
                            <a:latin typeface="Cambria Math" panose="02040503050406030204" pitchFamily="18" charset="0"/>
                          </a:rPr>
                          <m:t>)</m:t>
                        </m:r>
                      </m:den>
                    </m:f>
                  </m:oMath>
                </a14:m>
                <a:endParaRPr lang="en-CA" sz="2200" dirty="0"/>
              </a:p>
            </p:txBody>
          </p:sp>
        </mc:Choice>
        <mc:Fallback xmlns="">
          <p:sp>
            <p:nvSpPr>
              <p:cNvPr id="9" name="Rectangle 8"/>
              <p:cNvSpPr>
                <a:spLocks noRot="1" noChangeAspect="1" noMove="1" noResize="1" noEditPoints="1" noAdjustHandles="1" noChangeArrowheads="1" noChangeShapeType="1" noTextEdit="1"/>
              </p:cNvSpPr>
              <p:nvPr/>
            </p:nvSpPr>
            <p:spPr>
              <a:xfrm>
                <a:off x="1011382" y="5871381"/>
                <a:ext cx="6636328" cy="703141"/>
              </a:xfrm>
              <a:prstGeom prst="rect">
                <a:avLst/>
              </a:prstGeom>
              <a:blipFill>
                <a:blip r:embed="rId6"/>
                <a:stretch>
                  <a:fillRect l="-826"/>
                </a:stretch>
              </a:blipFill>
            </p:spPr>
            <p:txBody>
              <a:bodyPr/>
              <a:lstStyle/>
              <a:p>
                <a:r>
                  <a:rPr lang="en-CA">
                    <a:noFill/>
                  </a:rPr>
                  <a:t> </a:t>
                </a:r>
              </a:p>
            </p:txBody>
          </p:sp>
        </mc:Fallback>
      </mc:AlternateContent>
      <p:sp>
        <p:nvSpPr>
          <p:cNvPr id="11" name="TextBox 10"/>
          <p:cNvSpPr txBox="1"/>
          <p:nvPr/>
        </p:nvSpPr>
        <p:spPr>
          <a:xfrm>
            <a:off x="8231896" y="191968"/>
            <a:ext cx="3560618" cy="369332"/>
          </a:xfrm>
          <a:prstGeom prst="rect">
            <a:avLst/>
          </a:prstGeom>
          <a:noFill/>
        </p:spPr>
        <p:txBody>
          <a:bodyPr wrap="square" rtlCol="0">
            <a:spAutoFit/>
          </a:bodyPr>
          <a:lstStyle/>
          <a:p>
            <a:r>
              <a:rPr lang="en-CA" dirty="0"/>
              <a:t>Logit transform</a:t>
            </a:r>
          </a:p>
        </p:txBody>
      </p:sp>
      <p:sp>
        <p:nvSpPr>
          <p:cNvPr id="12" name="TextBox 11"/>
          <p:cNvSpPr txBox="1"/>
          <p:nvPr/>
        </p:nvSpPr>
        <p:spPr>
          <a:xfrm>
            <a:off x="8271164" y="3407511"/>
            <a:ext cx="3879272" cy="369332"/>
          </a:xfrm>
          <a:prstGeom prst="rect">
            <a:avLst/>
          </a:prstGeom>
          <a:noFill/>
        </p:spPr>
        <p:txBody>
          <a:bodyPr wrap="square" rtlCol="0">
            <a:spAutoFit/>
          </a:bodyPr>
          <a:lstStyle/>
          <a:p>
            <a:r>
              <a:rPr lang="en-CA" dirty="0"/>
              <a:t>Logistic regression function (sigmoid)</a:t>
            </a:r>
          </a:p>
        </p:txBody>
      </p:sp>
      <p:sp>
        <p:nvSpPr>
          <p:cNvPr id="4" name="TextBox 3"/>
          <p:cNvSpPr txBox="1"/>
          <p:nvPr/>
        </p:nvSpPr>
        <p:spPr>
          <a:xfrm>
            <a:off x="0" y="6570076"/>
            <a:ext cx="12552218" cy="307777"/>
          </a:xfrm>
          <a:prstGeom prst="rect">
            <a:avLst/>
          </a:prstGeom>
          <a:noFill/>
        </p:spPr>
        <p:txBody>
          <a:bodyPr wrap="square" rtlCol="0">
            <a:spAutoFit/>
          </a:bodyPr>
          <a:lstStyle/>
          <a:p>
            <a:r>
              <a:rPr lang="en-CA" sz="1400" dirty="0">
                <a:hlinkClick r:id="rId7"/>
              </a:rPr>
              <a:t>https://datascience.stackexchange.com/questions/53226/what-is-the-purpose-of-logit-function-at-what-stage-of-model-building-process-t</a:t>
            </a:r>
            <a:endParaRPr lang="en-CA" sz="1400" dirty="0"/>
          </a:p>
        </p:txBody>
      </p:sp>
    </p:spTree>
    <p:extLst>
      <p:ext uri="{BB962C8B-B14F-4D97-AF65-F5344CB8AC3E}">
        <p14:creationId xmlns:p14="http://schemas.microsoft.com/office/powerpoint/2010/main" val="18240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1" grpId="0"/>
      <p:bldP spid="12" grpId="0"/>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5"/>
            <a:ext cx="11734800" cy="1325563"/>
          </a:xfrm>
        </p:spPr>
        <p:txBody>
          <a:bodyPr/>
          <a:lstStyle/>
          <a:p>
            <a:r>
              <a:rPr lang="en-CA" dirty="0"/>
              <a:t>Decision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8215745" cy="4796848"/>
              </a:xfrm>
            </p:spPr>
            <p:txBody>
              <a:bodyPr>
                <a:normAutofit/>
              </a:bodyPr>
              <a:lstStyle/>
              <a:p>
                <a:r>
                  <a:rPr lang="en-CA" dirty="0"/>
                  <a:t>Decision boundary for 2-class logistic regression lies where prediction probability is 0.5</a:t>
                </a:r>
              </a:p>
              <a:p>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1</m:t>
                        </m:r>
                      </m:e>
                      <m:e>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baseline="-25000" smtClean="0">
                            <a:latin typeface="Cambria Math" panose="02040503050406030204" pitchFamily="18" charset="0"/>
                          </a:rPr>
                          <m:t>2</m:t>
                        </m:r>
                        <m:r>
                          <a:rPr lang="en-CA" b="0" i="1" smtClean="0">
                            <a:latin typeface="Cambria Math" panose="02040503050406030204" pitchFamily="18" charset="0"/>
                          </a:rPr>
                          <m:t>,…</m:t>
                        </m:r>
                        <m:r>
                          <a:rPr lang="en-CA" b="0" i="1" smtClean="0">
                            <a:latin typeface="Cambria Math" panose="02040503050406030204" pitchFamily="18" charset="0"/>
                          </a:rPr>
                          <m:t>𝑎𝑘</m:t>
                        </m:r>
                      </m:e>
                    </m:d>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r>
                          <m:rPr>
                            <m:sty m:val="p"/>
                          </m:rPr>
                          <a:rPr lang="en-CA" b="0" i="0" smtClean="0">
                            <a:latin typeface="Cambria Math" panose="02040503050406030204" pitchFamily="18" charset="0"/>
                          </a:rPr>
                          <m:t>exp</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𝑤𝑘𝑎𝑘</m:t>
                        </m:r>
                        <m:r>
                          <a:rPr lang="en-CA" b="0" i="1" smtClean="0">
                            <a:latin typeface="Cambria Math" panose="02040503050406030204" pitchFamily="18" charset="0"/>
                          </a:rPr>
                          <m:t>))</m:t>
                        </m:r>
                      </m:den>
                    </m:f>
                    <m:r>
                      <a:rPr lang="en-CA" b="0" i="1" smtClean="0">
                        <a:latin typeface="Cambria Math" panose="02040503050406030204" pitchFamily="18" charset="0"/>
                      </a:rPr>
                      <m:t>=0.5</m:t>
                    </m:r>
                  </m:oMath>
                </a14:m>
                <a:endParaRPr lang="en-CA" dirty="0"/>
              </a:p>
              <a:p>
                <a:r>
                  <a:rPr lang="en-CA" dirty="0"/>
                  <a:t>Which occurs when: </a:t>
                </a:r>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𝑤𝑘𝑎𝑘</m:t>
                    </m:r>
                    <m:r>
                      <a:rPr lang="en-CA" b="0" i="1" smtClean="0">
                        <a:latin typeface="Cambria Math" panose="02040503050406030204" pitchFamily="18" charset="0"/>
                      </a:rPr>
                      <m:t>=0</m:t>
                    </m:r>
                  </m:oMath>
                </a14:m>
                <a:endParaRPr lang="en-CA" dirty="0"/>
              </a:p>
              <a:p>
                <a:r>
                  <a:rPr lang="en-CA" dirty="0"/>
                  <a:t>Because this is a linear equality in the attribute values, the boundary is a plane/hyperplane in instance space</a:t>
                </a:r>
              </a:p>
              <a:p>
                <a:r>
                  <a:rPr lang="en-CA" dirty="0"/>
                  <a:t>Reminder: Equation of plane in R</a:t>
                </a:r>
                <a:r>
                  <a:rPr lang="en-CA" baseline="30000" dirty="0"/>
                  <a:t>3</a:t>
                </a:r>
                <a:r>
                  <a:rPr lang="en-CA" dirty="0"/>
                  <a:t>: </a:t>
                </a:r>
                <a14:m>
                  <m:oMath xmlns:m="http://schemas.openxmlformats.org/officeDocument/2006/math">
                    <m:r>
                      <a:rPr lang="en-CA" b="0" i="1" smtClean="0">
                        <a:latin typeface="Cambria Math" panose="02040503050406030204" pitchFamily="18" charset="0"/>
                      </a:rPr>
                      <m:t>𝑎𝑥</m:t>
                    </m:r>
                    <m:r>
                      <a:rPr lang="en-CA" b="0" i="1" smtClean="0">
                        <a:latin typeface="Cambria Math" panose="02040503050406030204" pitchFamily="18" charset="0"/>
                      </a:rPr>
                      <m:t>+</m:t>
                    </m:r>
                    <m:r>
                      <a:rPr lang="en-CA" b="0" i="1" smtClean="0">
                        <a:latin typeface="Cambria Math" panose="02040503050406030204" pitchFamily="18" charset="0"/>
                      </a:rPr>
                      <m:t>𝑏𝑦</m:t>
                    </m:r>
                    <m:r>
                      <a:rPr lang="en-CA" b="0" i="1" smtClean="0">
                        <a:latin typeface="Cambria Math" panose="02040503050406030204" pitchFamily="18" charset="0"/>
                      </a:rPr>
                      <m:t>+</m:t>
                    </m:r>
                    <m:r>
                      <a:rPr lang="en-CA" b="0" i="1" smtClean="0">
                        <a:latin typeface="Cambria Math" panose="02040503050406030204" pitchFamily="18" charset="0"/>
                      </a:rPr>
                      <m:t>𝑐𝑧</m:t>
                    </m:r>
                    <m:r>
                      <a:rPr lang="en-CA" b="0" i="1" smtClean="0">
                        <a:latin typeface="Cambria Math" panose="02040503050406030204" pitchFamily="18" charset="0"/>
                      </a:rPr>
                      <m:t>=</m:t>
                    </m:r>
                    <m:r>
                      <a:rPr lang="en-CA" b="0" i="1" smtClean="0">
                        <a:latin typeface="Cambria Math" panose="02040503050406030204" pitchFamily="18" charset="0"/>
                      </a:rPr>
                      <m:t>𝑑</m:t>
                    </m:r>
                  </m:oMath>
                </a14:m>
                <a:endParaRPr lang="en-CA"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8215745" cy="4796848"/>
              </a:xfrm>
              <a:blipFill>
                <a:blip r:embed="rId2"/>
                <a:stretch>
                  <a:fillRect l="-1335" t="-2033"/>
                </a:stretch>
              </a:blipFill>
            </p:spPr>
            <p:txBody>
              <a:bodyPr/>
              <a:lstStyle/>
              <a:p>
                <a:r>
                  <a:rPr lang="en-CA">
                    <a:noFill/>
                  </a:rPr>
                  <a:t> </a:t>
                </a:r>
              </a:p>
            </p:txBody>
          </p:sp>
        </mc:Fallback>
      </mc:AlternateContent>
      <p:pic>
        <p:nvPicPr>
          <p:cNvPr id="4" name="Picture 2" descr="Image result for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072" y="3555811"/>
            <a:ext cx="3214255" cy="3066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901921" y="278837"/>
            <a:ext cx="4276224" cy="2823702"/>
          </a:xfrm>
          <a:prstGeom prst="rect">
            <a:avLst/>
          </a:prstGeom>
        </p:spPr>
      </p:pic>
      <p:cxnSp>
        <p:nvCxnSpPr>
          <p:cNvPr id="10" name="Straight Connector 9"/>
          <p:cNvCxnSpPr/>
          <p:nvPr/>
        </p:nvCxnSpPr>
        <p:spPr>
          <a:xfrm>
            <a:off x="8243455" y="1593274"/>
            <a:ext cx="3851564" cy="51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classification using </a:t>
            </a:r>
            <a:r>
              <a:rPr lang="en-CA"/>
              <a:t>the Perceptron</a:t>
            </a:r>
            <a:endParaRPr lang="en-CA" dirty="0"/>
          </a:p>
        </p:txBody>
      </p:sp>
      <p:sp>
        <p:nvSpPr>
          <p:cNvPr id="3" name="Content Placeholder 2"/>
          <p:cNvSpPr>
            <a:spLocks noGrp="1"/>
          </p:cNvSpPr>
          <p:nvPr>
            <p:ph idx="1"/>
          </p:nvPr>
        </p:nvSpPr>
        <p:spPr/>
        <p:txBody>
          <a:bodyPr/>
          <a:lstStyle/>
          <a:p>
            <a:r>
              <a:rPr lang="en-CA" dirty="0"/>
              <a:t>Logistic regression attempts to produce accurate probability estimates by maximizing the log-likelihood over the training data</a:t>
            </a:r>
          </a:p>
          <a:p>
            <a:r>
              <a:rPr lang="en-CA" dirty="0"/>
              <a:t>This naturally leads to accurate classification, given new instances</a:t>
            </a:r>
          </a:p>
          <a:p>
            <a:r>
              <a:rPr lang="en-CA" dirty="0"/>
              <a:t>However, if our sole purpose is to predict class labels, a different approach is to learn a hyperplane separating instances of our classes</a:t>
            </a:r>
          </a:p>
          <a:p>
            <a:r>
              <a:rPr lang="en-CA" dirty="0"/>
              <a:t>If the data can be separated perfectly into two groups using a hyperplane, it is said to be linearly separable</a:t>
            </a:r>
          </a:p>
          <a:p>
            <a:r>
              <a:rPr lang="en-CA" dirty="0"/>
              <a:t>If the data is linearly separable, there is a very simple algorithm for finding the separating hyperplane</a:t>
            </a:r>
          </a:p>
        </p:txBody>
      </p:sp>
    </p:spTree>
    <p:extLst>
      <p:ext uri="{BB962C8B-B14F-4D97-AF65-F5344CB8AC3E}">
        <p14:creationId xmlns:p14="http://schemas.microsoft.com/office/powerpoint/2010/main" val="416694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126"/>
            <a:ext cx="10515600" cy="723014"/>
          </a:xfrm>
        </p:spPr>
        <p:txBody>
          <a:bodyPr/>
          <a:lstStyle/>
          <a:p>
            <a:r>
              <a:rPr lang="en-CA" dirty="0"/>
              <a:t>Perceptron learning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75415"/>
                <a:ext cx="12192000" cy="4351338"/>
              </a:xfrm>
            </p:spPr>
            <p:txBody>
              <a:bodyPr/>
              <a:lstStyle/>
              <a:p>
                <a:r>
                  <a:rPr lang="en-CA" dirty="0"/>
                  <a:t>Hyperplane equation: </a:t>
                </a:r>
                <a14:m>
                  <m:oMath xmlns:m="http://schemas.openxmlformats.org/officeDocument/2006/math">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𝑎</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𝑤𝑘𝑎𝑘</m:t>
                    </m:r>
                    <m:r>
                      <a:rPr lang="en-CA" b="0" i="1" smtClean="0">
                        <a:latin typeface="Cambria Math" panose="02040503050406030204" pitchFamily="18" charset="0"/>
                      </a:rPr>
                      <m:t>=0</m:t>
                    </m:r>
                  </m:oMath>
                </a14:m>
                <a:endParaRPr lang="en-CA" dirty="0"/>
              </a:p>
              <a:p>
                <a:pPr lvl="1"/>
                <a:r>
                  <a:rPr lang="en-CA" dirty="0"/>
                  <a:t>Where </a:t>
                </a:r>
                <a:r>
                  <a:rPr lang="en-CA" dirty="0">
                    <a:latin typeface="Cambria Math" panose="02040503050406030204" pitchFamily="18" charset="0"/>
                    <a:ea typeface="Cambria Math" panose="02040503050406030204" pitchFamily="18" charset="0"/>
                  </a:rPr>
                  <a:t>w</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 w</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 </a:t>
                </a:r>
                <a:r>
                  <a:rPr lang="en-CA" dirty="0"/>
                  <a:t>etc. are weights defining hyperplane, </a:t>
                </a:r>
                <a:r>
                  <a:rPr lang="en-CA" dirty="0">
                    <a:latin typeface="Cambria Math" panose="02040503050406030204" pitchFamily="18" charset="0"/>
                    <a:ea typeface="Cambria Math" panose="02040503050406030204" pitchFamily="18" charset="0"/>
                  </a:rPr>
                  <a:t>a</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 a</a:t>
                </a:r>
                <a:r>
                  <a:rPr lang="en-CA" baseline="-25000" dirty="0">
                    <a:latin typeface="Cambria Math" panose="02040503050406030204" pitchFamily="18" charset="0"/>
                    <a:ea typeface="Cambria Math" panose="02040503050406030204" pitchFamily="18" charset="0"/>
                  </a:rPr>
                  <a:t>1</a:t>
                </a:r>
                <a:r>
                  <a:rPr lang="en-CA" dirty="0">
                    <a:latin typeface="Cambria Math" panose="02040503050406030204" pitchFamily="18" charset="0"/>
                    <a:ea typeface="Cambria Math" panose="02040503050406030204" pitchFamily="18" charset="0"/>
                  </a:rPr>
                  <a:t>, </a:t>
                </a:r>
                <a:r>
                  <a:rPr lang="en-CA" dirty="0"/>
                  <a:t>etc. are attribute values</a:t>
                </a:r>
              </a:p>
              <a:p>
                <a:pPr lvl="1"/>
                <a:r>
                  <a:rPr lang="en-CA" dirty="0"/>
                  <a:t>We are assuming each training instance is augmented by </a:t>
                </a:r>
                <a:r>
                  <a:rPr lang="en-CA" dirty="0">
                    <a:latin typeface="Cambria Math" panose="02040503050406030204" pitchFamily="18" charset="0"/>
                    <a:ea typeface="Cambria Math" panose="02040503050406030204" pitchFamily="18" charset="0"/>
                  </a:rPr>
                  <a:t>a</a:t>
                </a:r>
                <a:r>
                  <a:rPr lang="en-CA" baseline="-25000" dirty="0">
                    <a:latin typeface="Cambria Math" panose="02040503050406030204" pitchFamily="18" charset="0"/>
                    <a:ea typeface="Cambria Math" panose="02040503050406030204" pitchFamily="18" charset="0"/>
                  </a:rPr>
                  <a:t>0</a:t>
                </a:r>
                <a:r>
                  <a:rPr lang="en-CA" dirty="0">
                    <a:latin typeface="Cambria Math" panose="02040503050406030204" pitchFamily="18" charset="0"/>
                    <a:ea typeface="Cambria Math" panose="02040503050406030204" pitchFamily="18" charset="0"/>
                  </a:rPr>
                  <a:t>=1</a:t>
                </a:r>
                <a:r>
                  <a:rPr lang="en-CA" dirty="0"/>
                  <a:t>, as for linear regression</a:t>
                </a:r>
              </a:p>
              <a:p>
                <a:r>
                  <a:rPr lang="en-CA" dirty="0"/>
                  <a:t>Classification proceeds as follows:</a:t>
                </a:r>
              </a:p>
              <a:p>
                <a:pPr lvl="1"/>
                <a:r>
                  <a:rPr lang="en-CA" dirty="0"/>
                  <a:t>If </a:t>
                </a:r>
                <a14:m>
                  <m:oMath xmlns:m="http://schemas.openxmlformats.org/officeDocument/2006/math">
                    <m:r>
                      <a:rPr lang="en-CA" i="1">
                        <a:latin typeface="Cambria Math" panose="02040503050406030204" pitchFamily="18" charset="0"/>
                      </a:rPr>
                      <m:t>𝑤</m:t>
                    </m:r>
                    <m:r>
                      <a:rPr lang="en-CA" i="1" baseline="-25000">
                        <a:latin typeface="Cambria Math" panose="02040503050406030204" pitchFamily="18" charset="0"/>
                      </a:rPr>
                      <m:t>0</m:t>
                    </m:r>
                    <m:r>
                      <a:rPr lang="en-CA" i="1">
                        <a:latin typeface="Cambria Math" panose="02040503050406030204" pitchFamily="18" charset="0"/>
                      </a:rPr>
                      <m:t>𝑎</m:t>
                    </m:r>
                    <m:r>
                      <a:rPr lang="en-CA" i="1" baseline="-25000">
                        <a:latin typeface="Cambria Math" panose="02040503050406030204" pitchFamily="18" charset="0"/>
                      </a:rPr>
                      <m:t>0</m:t>
                    </m:r>
                    <m:r>
                      <a:rPr lang="en-CA" i="1">
                        <a:latin typeface="Cambria Math" panose="02040503050406030204" pitchFamily="18" charset="0"/>
                      </a:rPr>
                      <m:t>+</m:t>
                    </m:r>
                    <m:r>
                      <a:rPr lang="en-CA" i="1">
                        <a:latin typeface="Cambria Math" panose="02040503050406030204" pitchFamily="18" charset="0"/>
                      </a:rPr>
                      <m:t>𝑤</m:t>
                    </m:r>
                    <m:r>
                      <a:rPr lang="en-CA" i="1" baseline="-25000">
                        <a:latin typeface="Cambria Math" panose="02040503050406030204" pitchFamily="18" charset="0"/>
                      </a:rPr>
                      <m:t>1</m:t>
                    </m:r>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𝑤𝑘𝑎𝑘</m:t>
                    </m:r>
                  </m:oMath>
                </a14:m>
                <a:r>
                  <a:rPr lang="en-CA" dirty="0"/>
                  <a:t> &gt; 0, class=1</a:t>
                </a:r>
              </a:p>
              <a:p>
                <a:pPr lvl="1"/>
                <a:r>
                  <a:rPr lang="en-CA" dirty="0"/>
                  <a:t>If </a:t>
                </a:r>
                <a14:m>
                  <m:oMath xmlns:m="http://schemas.openxmlformats.org/officeDocument/2006/math">
                    <m:r>
                      <a:rPr lang="en-CA" i="1">
                        <a:latin typeface="Cambria Math" panose="02040503050406030204" pitchFamily="18" charset="0"/>
                      </a:rPr>
                      <m:t>𝑤</m:t>
                    </m:r>
                    <m:r>
                      <a:rPr lang="en-CA" i="1" baseline="-25000">
                        <a:latin typeface="Cambria Math" panose="02040503050406030204" pitchFamily="18" charset="0"/>
                      </a:rPr>
                      <m:t>0</m:t>
                    </m:r>
                    <m:r>
                      <a:rPr lang="en-CA" i="1">
                        <a:latin typeface="Cambria Math" panose="02040503050406030204" pitchFamily="18" charset="0"/>
                      </a:rPr>
                      <m:t>𝑎</m:t>
                    </m:r>
                    <m:r>
                      <a:rPr lang="en-CA" i="1" baseline="-25000">
                        <a:latin typeface="Cambria Math" panose="02040503050406030204" pitchFamily="18" charset="0"/>
                      </a:rPr>
                      <m:t>0</m:t>
                    </m:r>
                    <m:r>
                      <a:rPr lang="en-CA" i="1">
                        <a:latin typeface="Cambria Math" panose="02040503050406030204" pitchFamily="18" charset="0"/>
                      </a:rPr>
                      <m:t>+</m:t>
                    </m:r>
                    <m:r>
                      <a:rPr lang="en-CA" i="1">
                        <a:latin typeface="Cambria Math" panose="02040503050406030204" pitchFamily="18" charset="0"/>
                      </a:rPr>
                      <m:t>𝑤</m:t>
                    </m:r>
                    <m:r>
                      <a:rPr lang="en-CA" i="1" baseline="-25000">
                        <a:latin typeface="Cambria Math" panose="02040503050406030204" pitchFamily="18" charset="0"/>
                      </a:rPr>
                      <m:t>1</m:t>
                    </m:r>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𝑤𝑘𝑎𝑘</m:t>
                    </m:r>
                  </m:oMath>
                </a14:m>
                <a:r>
                  <a:rPr lang="en-CA" dirty="0"/>
                  <a:t> &lt;= 0, class=0</a:t>
                </a:r>
              </a:p>
              <a:p>
                <a:r>
                  <a:rPr lang="en-CA" dirty="0"/>
                  <a:t>We want to find values for </a:t>
                </a:r>
                <a:r>
                  <a:rPr lang="en-CA" dirty="0">
                    <a:latin typeface="Cambria Math" panose="02040503050406030204" pitchFamily="18" charset="0"/>
                    <a:ea typeface="Cambria Math" panose="02040503050406030204" pitchFamily="18" charset="0"/>
                  </a:rPr>
                  <a:t>w</a:t>
                </a:r>
                <a:r>
                  <a:rPr lang="en-CA" dirty="0"/>
                  <a:t> such that training data is correctly classified</a:t>
                </a:r>
              </a:p>
              <a:p>
                <a:r>
                  <a:rPr lang="en-CA" dirty="0"/>
                  <a:t>Perceptron learning rule (mistake-driven algorithm):</a:t>
                </a:r>
              </a:p>
              <a:p>
                <a:endParaRPr lang="en-CA" dirty="0"/>
              </a:p>
              <a:p>
                <a:pPr lvl="1"/>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75415"/>
                <a:ext cx="12192000" cy="4351338"/>
              </a:xfrm>
              <a:blipFill>
                <a:blip r:embed="rId2"/>
                <a:stretch>
                  <a:fillRect l="-900" t="-2384"/>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200166" y="4603691"/>
            <a:ext cx="11791667" cy="1838671"/>
          </a:xfrm>
          <a:prstGeom prst="rect">
            <a:avLst/>
          </a:prstGeom>
        </p:spPr>
      </p:pic>
    </p:spTree>
    <p:extLst>
      <p:ext uri="{BB962C8B-B14F-4D97-AF65-F5344CB8AC3E}">
        <p14:creationId xmlns:p14="http://schemas.microsoft.com/office/powerpoint/2010/main" val="346309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981" y="1130158"/>
                <a:ext cx="11928763" cy="5575442"/>
              </a:xfrm>
            </p:spPr>
            <p:txBody>
              <a:bodyPr/>
              <a:lstStyle/>
              <a:p>
                <a:r>
                  <a:rPr lang="en-CA" dirty="0"/>
                  <a:t>Why does it work? Consider the situation after instance </a:t>
                </a:r>
                <a:r>
                  <a:rPr lang="en-CA" dirty="0">
                    <a:latin typeface="Cambria Math" panose="02040503050406030204" pitchFamily="18" charset="0"/>
                    <a:ea typeface="Cambria Math" panose="02040503050406030204" pitchFamily="18" charset="0"/>
                  </a:rPr>
                  <a:t>a</a:t>
                </a:r>
                <a:r>
                  <a:rPr lang="en-CA" dirty="0"/>
                  <a:t>, belonging to the first class, has been misclassified:</a:t>
                </a:r>
              </a:p>
              <a:p>
                <a14:m>
                  <m:oMath xmlns:m="http://schemas.openxmlformats.org/officeDocument/2006/math">
                    <m:d>
                      <m:dPr>
                        <m:ctrlPr>
                          <a:rPr lang="en-CA" b="0" i="1" smtClean="0">
                            <a:latin typeface="Cambria Math" panose="02040503050406030204" pitchFamily="18" charset="0"/>
                          </a:rPr>
                        </m:ctrlPr>
                      </m:dPr>
                      <m:e>
                        <m:r>
                          <a:rPr lang="en-CA" b="0" i="1" smtClean="0">
                            <a:latin typeface="Cambria Math" panose="02040503050406030204" pitchFamily="18" charset="0"/>
                          </a:rPr>
                          <m:t>𝑤</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baseline="-25000" smtClean="0">
                            <a:latin typeface="Cambria Math" panose="02040503050406030204" pitchFamily="18" charset="0"/>
                          </a:rPr>
                          <m:t>0</m:t>
                        </m:r>
                      </m:e>
                    </m:d>
                    <m:r>
                      <a:rPr lang="en-CA" b="0" i="1" smtClean="0">
                        <a:latin typeface="Cambria Math" panose="02040503050406030204" pitchFamily="18" charset="0"/>
                      </a:rPr>
                      <m:t>𝑎</m:t>
                    </m:r>
                    <m:r>
                      <a:rPr lang="en-CA" b="0" i="1" baseline="-25000" smtClean="0">
                        <a:latin typeface="Cambria Math" panose="02040503050406030204" pitchFamily="18" charset="0"/>
                      </a:rPr>
                      <m:t>0</m:t>
                    </m:r>
                    <m:r>
                      <a:rPr lang="en-CA" b="0" i="1" smtClean="0">
                        <a:latin typeface="Cambria Math" panose="02040503050406030204" pitchFamily="18" charset="0"/>
                      </a:rPr>
                      <m:t>+</m:t>
                    </m:r>
                    <m:d>
                      <m:dPr>
                        <m:ctrlPr>
                          <a:rPr lang="en-CA" b="0" i="1" smtClean="0">
                            <a:latin typeface="Cambria Math" panose="02040503050406030204" pitchFamily="18" charset="0"/>
                          </a:rPr>
                        </m:ctrlPr>
                      </m:dPr>
                      <m:e>
                        <m:r>
                          <a:rPr lang="en-CA" b="0" i="1" smtClean="0">
                            <a:latin typeface="Cambria Math" panose="02040503050406030204" pitchFamily="18" charset="0"/>
                          </a:rPr>
                          <m:t>𝑤</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baseline="-25000" smtClean="0">
                            <a:latin typeface="Cambria Math" panose="02040503050406030204" pitchFamily="18" charset="0"/>
                          </a:rPr>
                          <m:t>1</m:t>
                        </m:r>
                      </m:e>
                    </m:d>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d>
                      <m:dPr>
                        <m:ctrlPr>
                          <a:rPr lang="en-CA" b="0" i="1" smtClean="0">
                            <a:latin typeface="Cambria Math" panose="02040503050406030204" pitchFamily="18" charset="0"/>
                          </a:rPr>
                        </m:ctrlPr>
                      </m:dPr>
                      <m:e>
                        <m:r>
                          <a:rPr lang="en-CA" b="0" i="1" smtClean="0">
                            <a:latin typeface="Cambria Math" panose="02040503050406030204" pitchFamily="18" charset="0"/>
                          </a:rPr>
                          <m:t>𝑤</m:t>
                        </m:r>
                        <m:r>
                          <a:rPr lang="en-CA" b="0" i="1" baseline="-25000"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𝑎𝑘</m:t>
                        </m:r>
                      </m:e>
                    </m:d>
                    <m:r>
                      <a:rPr lang="en-CA" b="0" i="1" smtClean="0">
                        <a:latin typeface="Cambria Math" panose="02040503050406030204" pitchFamily="18" charset="0"/>
                      </a:rPr>
                      <m:t>𝑎</m:t>
                    </m:r>
                    <m:r>
                      <a:rPr lang="en-CA" b="0" i="1" baseline="-25000" smtClean="0">
                        <a:latin typeface="Cambria Math" panose="02040503050406030204" pitchFamily="18" charset="0"/>
                      </a:rPr>
                      <m:t>𝑘</m:t>
                    </m:r>
                    <m:r>
                      <a:rPr lang="en-CA" b="0" i="1" smtClean="0">
                        <a:latin typeface="Cambria Math" panose="02040503050406030204" pitchFamily="18" charset="0"/>
                      </a:rPr>
                      <m:t>.</m:t>
                    </m:r>
                  </m:oMath>
                </a14:m>
                <a:endParaRPr lang="en-CA" dirty="0"/>
              </a:p>
              <a:p>
                <a:r>
                  <a:rPr lang="en-CA" dirty="0"/>
                  <a:t>Increasing output for </a:t>
                </a:r>
                <a:r>
                  <a:rPr lang="en-CA" dirty="0">
                    <a:latin typeface="Cambria Math" panose="02040503050406030204" pitchFamily="18" charset="0"/>
                    <a:ea typeface="Cambria Math" panose="02040503050406030204" pitchFamily="18" charset="0"/>
                  </a:rPr>
                  <a:t>a</a:t>
                </a:r>
                <a:r>
                  <a:rPr lang="en-CA" dirty="0"/>
                  <a:t> by: </a:t>
                </a:r>
                <a14:m>
                  <m:oMath xmlns:m="http://schemas.openxmlformats.org/officeDocument/2006/math">
                    <m:r>
                      <a:rPr lang="en-CA" b="0" i="1" smtClean="0">
                        <a:latin typeface="Cambria Math" panose="02040503050406030204" pitchFamily="18" charset="0"/>
                      </a:rPr>
                      <m:t>𝑎</m:t>
                    </m:r>
                    <m:r>
                      <a:rPr lang="en-CA" b="0" i="1" baseline="-25000" smtClean="0">
                        <a:latin typeface="Cambria Math" panose="02040503050406030204" pitchFamily="18" charset="0"/>
                      </a:rPr>
                      <m:t>0</m:t>
                    </m:r>
                    <m:r>
                      <a:rPr lang="en-CA" b="0" i="1" smtClean="0">
                        <a:latin typeface="Cambria Math" panose="02040503050406030204" pitchFamily="18" charset="0"/>
                      </a:rPr>
                      <m:t>𝑎</m:t>
                    </m:r>
                    <m:r>
                      <a:rPr lang="en-CA" b="0" i="1" baseline="-2500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𝑎</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𝑎𝑘𝑎𝑘</m:t>
                    </m:r>
                    <m:r>
                      <a:rPr lang="en-CA" b="0" i="1" smtClean="0">
                        <a:latin typeface="Cambria Math" panose="02040503050406030204" pitchFamily="18" charset="0"/>
                      </a:rPr>
                      <m:t>.</m:t>
                    </m:r>
                  </m:oMath>
                </a14:m>
                <a:r>
                  <a:rPr lang="en-CA" dirty="0"/>
                  <a:t> This number is always positive, thus, the hyperplane has moved in correct direction towards classifying </a:t>
                </a:r>
                <a:r>
                  <a:rPr lang="en-CA" dirty="0">
                    <a:latin typeface="Cambria Math" panose="02040503050406030204" pitchFamily="18" charset="0"/>
                    <a:ea typeface="Cambria Math" panose="02040503050406030204" pitchFamily="18" charset="0"/>
                  </a:rPr>
                  <a:t>a</a:t>
                </a:r>
                <a:r>
                  <a:rPr lang="en-CA" dirty="0"/>
                  <a:t> as positive (&gt;0)</a:t>
                </a:r>
              </a:p>
              <a:p>
                <a:r>
                  <a:rPr lang="en-CA" dirty="0"/>
                  <a:t>These corrections are incremental and can interfere with earlier updates</a:t>
                </a:r>
              </a:p>
              <a:p>
                <a:r>
                  <a:rPr lang="en-CA" dirty="0"/>
                  <a:t>However, it can be shown that algorithm converges if data is linearly separable</a:t>
                </a:r>
              </a:p>
              <a:p>
                <a:pPr lvl="1"/>
                <a:r>
                  <a:rPr lang="en-CA" dirty="0"/>
                  <a:t>By converges, meaning all instances are classified correctly</a:t>
                </a:r>
              </a:p>
              <a:p>
                <a:r>
                  <a:rPr lang="en-CA" dirty="0"/>
                  <a:t>Algorithm will not terminate if data is not linearly separable</a:t>
                </a:r>
              </a:p>
              <a:p>
                <a:r>
                  <a:rPr lang="en-CA" dirty="0"/>
                  <a:t>The resulting hyperplane is called a perceptron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981" y="1130158"/>
                <a:ext cx="11928763" cy="5575442"/>
              </a:xfrm>
              <a:blipFill>
                <a:blip r:embed="rId2"/>
                <a:stretch>
                  <a:fillRect l="-920" t="-2077" r="-1022"/>
                </a:stretch>
              </a:blipFill>
            </p:spPr>
            <p:txBody>
              <a:bodyPr/>
              <a:lstStyle/>
              <a:p>
                <a:r>
                  <a:rPr lang="en-CA">
                    <a:noFill/>
                  </a:rPr>
                  <a:t> </a:t>
                </a:r>
              </a:p>
            </p:txBody>
          </p:sp>
        </mc:Fallback>
      </mc:AlternateContent>
      <p:sp>
        <p:nvSpPr>
          <p:cNvPr id="4" name="Title 1"/>
          <p:cNvSpPr>
            <a:spLocks noGrp="1"/>
          </p:cNvSpPr>
          <p:nvPr>
            <p:ph type="title"/>
          </p:nvPr>
        </p:nvSpPr>
        <p:spPr>
          <a:xfrm>
            <a:off x="0" y="152401"/>
            <a:ext cx="10515600" cy="977757"/>
          </a:xfrm>
        </p:spPr>
        <p:txBody>
          <a:bodyPr/>
          <a:lstStyle/>
          <a:p>
            <a:r>
              <a:rPr lang="en-CA" dirty="0"/>
              <a:t>Perceptron learning rule</a:t>
            </a:r>
          </a:p>
        </p:txBody>
      </p:sp>
    </p:spTree>
    <p:extLst>
      <p:ext uri="{BB962C8B-B14F-4D97-AF65-F5344CB8AC3E}">
        <p14:creationId xmlns:p14="http://schemas.microsoft.com/office/powerpoint/2010/main" val="21271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70948"/>
          </a:xfrm>
        </p:spPr>
        <p:txBody>
          <a:bodyPr/>
          <a:lstStyle/>
          <a:p>
            <a:r>
              <a:rPr lang="en-CA"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70948"/>
                <a:ext cx="11942617" cy="1728535"/>
              </a:xfrm>
            </p:spPr>
            <p:txBody>
              <a:bodyPr/>
              <a:lstStyle/>
              <a:p>
                <a:r>
                  <a:rPr lang="en-CA" dirty="0"/>
                  <a:t>If </a:t>
                </a:r>
                <a14:m>
                  <m:oMath xmlns:m="http://schemas.openxmlformats.org/officeDocument/2006/math">
                    <m:r>
                      <a:rPr lang="en-CA" i="1">
                        <a:latin typeface="Cambria Math" panose="02040503050406030204" pitchFamily="18" charset="0"/>
                      </a:rPr>
                      <m:t>𝑤</m:t>
                    </m:r>
                    <m:r>
                      <a:rPr lang="en-CA" i="1" baseline="-25000">
                        <a:latin typeface="Cambria Math" panose="02040503050406030204" pitchFamily="18" charset="0"/>
                      </a:rPr>
                      <m:t>0</m:t>
                    </m:r>
                    <m:r>
                      <a:rPr lang="en-CA" i="1">
                        <a:latin typeface="Cambria Math" panose="02040503050406030204" pitchFamily="18" charset="0"/>
                      </a:rPr>
                      <m:t>𝑎</m:t>
                    </m:r>
                    <m:r>
                      <a:rPr lang="en-CA" i="1" baseline="-25000">
                        <a:latin typeface="Cambria Math" panose="02040503050406030204" pitchFamily="18" charset="0"/>
                      </a:rPr>
                      <m:t>0</m:t>
                    </m:r>
                    <m:r>
                      <a:rPr lang="en-CA" i="1">
                        <a:latin typeface="Cambria Math" panose="02040503050406030204" pitchFamily="18" charset="0"/>
                      </a:rPr>
                      <m:t>+</m:t>
                    </m:r>
                    <m:r>
                      <a:rPr lang="en-CA" i="1">
                        <a:latin typeface="Cambria Math" panose="02040503050406030204" pitchFamily="18" charset="0"/>
                      </a:rPr>
                      <m:t>𝑤</m:t>
                    </m:r>
                    <m:r>
                      <a:rPr lang="en-CA" i="1" baseline="-25000">
                        <a:latin typeface="Cambria Math" panose="02040503050406030204" pitchFamily="18" charset="0"/>
                      </a:rPr>
                      <m:t>1</m:t>
                    </m:r>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𝑤𝑘𝑎𝑘</m:t>
                    </m:r>
                  </m:oMath>
                </a14:m>
                <a:r>
                  <a:rPr lang="en-CA" dirty="0"/>
                  <a:t> &gt; 0, class=1</a:t>
                </a:r>
              </a:p>
              <a:p>
                <a:r>
                  <a:rPr lang="en-CA" dirty="0"/>
                  <a:t>If </a:t>
                </a:r>
                <a14:m>
                  <m:oMath xmlns:m="http://schemas.openxmlformats.org/officeDocument/2006/math">
                    <m:r>
                      <a:rPr lang="en-CA" i="1">
                        <a:latin typeface="Cambria Math" panose="02040503050406030204" pitchFamily="18" charset="0"/>
                      </a:rPr>
                      <m:t>𝑤</m:t>
                    </m:r>
                    <m:r>
                      <a:rPr lang="en-CA" i="1" baseline="-25000">
                        <a:latin typeface="Cambria Math" panose="02040503050406030204" pitchFamily="18" charset="0"/>
                      </a:rPr>
                      <m:t>0</m:t>
                    </m:r>
                    <m:r>
                      <a:rPr lang="en-CA" i="1">
                        <a:latin typeface="Cambria Math" panose="02040503050406030204" pitchFamily="18" charset="0"/>
                      </a:rPr>
                      <m:t>𝑎</m:t>
                    </m:r>
                    <m:r>
                      <a:rPr lang="en-CA" i="1" baseline="-25000">
                        <a:latin typeface="Cambria Math" panose="02040503050406030204" pitchFamily="18" charset="0"/>
                      </a:rPr>
                      <m:t>0</m:t>
                    </m:r>
                    <m:r>
                      <a:rPr lang="en-CA" i="1">
                        <a:latin typeface="Cambria Math" panose="02040503050406030204" pitchFamily="18" charset="0"/>
                      </a:rPr>
                      <m:t>+</m:t>
                    </m:r>
                    <m:r>
                      <a:rPr lang="en-CA" i="1">
                        <a:latin typeface="Cambria Math" panose="02040503050406030204" pitchFamily="18" charset="0"/>
                      </a:rPr>
                      <m:t>𝑤</m:t>
                    </m:r>
                    <m:r>
                      <a:rPr lang="en-CA" i="1" baseline="-25000">
                        <a:latin typeface="Cambria Math" panose="02040503050406030204" pitchFamily="18" charset="0"/>
                      </a:rPr>
                      <m:t>1</m:t>
                    </m:r>
                    <m:r>
                      <a:rPr lang="en-CA" i="1">
                        <a:latin typeface="Cambria Math" panose="02040503050406030204" pitchFamily="18" charset="0"/>
                      </a:rPr>
                      <m:t>𝑎</m:t>
                    </m:r>
                    <m:r>
                      <a:rPr lang="en-CA" i="1" baseline="-25000">
                        <a:latin typeface="Cambria Math" panose="02040503050406030204" pitchFamily="18" charset="0"/>
                      </a:rPr>
                      <m:t>1</m:t>
                    </m:r>
                    <m:r>
                      <a:rPr lang="en-CA" i="1">
                        <a:latin typeface="Cambria Math" panose="02040503050406030204" pitchFamily="18" charset="0"/>
                      </a:rPr>
                      <m:t>+…</m:t>
                    </m:r>
                    <m:r>
                      <a:rPr lang="en-CA" i="1">
                        <a:latin typeface="Cambria Math" panose="02040503050406030204" pitchFamily="18" charset="0"/>
                      </a:rPr>
                      <m:t>𝑤𝑘𝑎𝑘</m:t>
                    </m:r>
                  </m:oMath>
                </a14:m>
                <a:r>
                  <a:rPr lang="en-CA" dirty="0"/>
                  <a:t> &lt; 0, class=0</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70948"/>
                <a:ext cx="11942617" cy="1728535"/>
              </a:xfrm>
              <a:blipFill>
                <a:blip r:embed="rId2"/>
                <a:stretch>
                  <a:fillRect l="-919" t="-5634"/>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656577" y="2333228"/>
            <a:ext cx="7570209" cy="4109135"/>
          </a:xfrm>
          <a:prstGeom prst="rect">
            <a:avLst/>
          </a:prstGeom>
        </p:spPr>
      </p:pic>
      <p:pic>
        <p:nvPicPr>
          <p:cNvPr id="5" name="Picture 2" descr="Image result for hyperp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688" y="728220"/>
            <a:ext cx="3713021" cy="354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9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Examples: perceptron performance</a:t>
            </a:r>
          </a:p>
        </p:txBody>
      </p:sp>
      <p:pic>
        <p:nvPicPr>
          <p:cNvPr id="4" name="Picture 3"/>
          <p:cNvPicPr>
            <a:picLocks noChangeAspect="1"/>
          </p:cNvPicPr>
          <p:nvPr/>
        </p:nvPicPr>
        <p:blipFill>
          <a:blip r:embed="rId2"/>
          <a:stretch>
            <a:fillRect/>
          </a:stretch>
        </p:blipFill>
        <p:spPr>
          <a:xfrm>
            <a:off x="4336323" y="3032223"/>
            <a:ext cx="3759483" cy="2959238"/>
          </a:xfrm>
          <a:prstGeom prst="rect">
            <a:avLst/>
          </a:prstGeom>
        </p:spPr>
      </p:pic>
      <p:pic>
        <p:nvPicPr>
          <p:cNvPr id="5" name="Picture 4"/>
          <p:cNvPicPr>
            <a:picLocks noChangeAspect="1"/>
          </p:cNvPicPr>
          <p:nvPr/>
        </p:nvPicPr>
        <p:blipFill>
          <a:blip r:embed="rId3"/>
          <a:stretch>
            <a:fillRect/>
          </a:stretch>
        </p:blipFill>
        <p:spPr>
          <a:xfrm>
            <a:off x="263236" y="3015551"/>
            <a:ext cx="3726140" cy="2992582"/>
          </a:xfrm>
          <a:prstGeom prst="rect">
            <a:avLst/>
          </a:prstGeom>
        </p:spPr>
      </p:pic>
      <p:sp>
        <p:nvSpPr>
          <p:cNvPr id="6" name="TextBox 5"/>
          <p:cNvSpPr txBox="1"/>
          <p:nvPr/>
        </p:nvSpPr>
        <p:spPr>
          <a:xfrm>
            <a:off x="263236" y="2646219"/>
            <a:ext cx="1569725" cy="369332"/>
          </a:xfrm>
          <a:prstGeom prst="rect">
            <a:avLst/>
          </a:prstGeom>
          <a:noFill/>
        </p:spPr>
        <p:txBody>
          <a:bodyPr wrap="none" rtlCol="0">
            <a:spAutoFit/>
          </a:bodyPr>
          <a:lstStyle/>
          <a:p>
            <a:r>
              <a:rPr lang="en-CA" dirty="0"/>
              <a:t>100% accuracy</a:t>
            </a:r>
          </a:p>
        </p:txBody>
      </p:sp>
      <p:sp>
        <p:nvSpPr>
          <p:cNvPr id="7" name="TextBox 6"/>
          <p:cNvSpPr txBox="1"/>
          <p:nvPr/>
        </p:nvSpPr>
        <p:spPr>
          <a:xfrm>
            <a:off x="4987636" y="2646219"/>
            <a:ext cx="1452705" cy="369332"/>
          </a:xfrm>
          <a:prstGeom prst="rect">
            <a:avLst/>
          </a:prstGeom>
          <a:noFill/>
        </p:spPr>
        <p:txBody>
          <a:bodyPr wrap="none" rtlCol="0">
            <a:spAutoFit/>
          </a:bodyPr>
          <a:lstStyle/>
          <a:p>
            <a:r>
              <a:rPr lang="en-CA" dirty="0"/>
              <a:t>85% accuracy</a:t>
            </a:r>
          </a:p>
        </p:txBody>
      </p:sp>
      <p:pic>
        <p:nvPicPr>
          <p:cNvPr id="8" name="Picture 7"/>
          <p:cNvPicPr>
            <a:picLocks noChangeAspect="1"/>
          </p:cNvPicPr>
          <p:nvPr/>
        </p:nvPicPr>
        <p:blipFill>
          <a:blip r:embed="rId4"/>
          <a:stretch>
            <a:fillRect/>
          </a:stretch>
        </p:blipFill>
        <p:spPr>
          <a:xfrm>
            <a:off x="8442753" y="3050862"/>
            <a:ext cx="3749247" cy="2957271"/>
          </a:xfrm>
          <a:prstGeom prst="rect">
            <a:avLst/>
          </a:prstGeom>
        </p:spPr>
      </p:pic>
      <p:sp>
        <p:nvSpPr>
          <p:cNvPr id="9" name="TextBox 8"/>
          <p:cNvSpPr txBox="1"/>
          <p:nvPr/>
        </p:nvSpPr>
        <p:spPr>
          <a:xfrm>
            <a:off x="9901095" y="2646219"/>
            <a:ext cx="1452705" cy="369332"/>
          </a:xfrm>
          <a:prstGeom prst="rect">
            <a:avLst/>
          </a:prstGeom>
          <a:noFill/>
        </p:spPr>
        <p:txBody>
          <a:bodyPr wrap="none" rtlCol="0">
            <a:spAutoFit/>
          </a:bodyPr>
          <a:lstStyle/>
          <a:p>
            <a:r>
              <a:rPr lang="en-CA" dirty="0"/>
              <a:t>50% accuracy</a:t>
            </a:r>
          </a:p>
        </p:txBody>
      </p:sp>
    </p:spTree>
    <p:extLst>
      <p:ext uri="{BB962C8B-B14F-4D97-AF65-F5344CB8AC3E}">
        <p14:creationId xmlns:p14="http://schemas.microsoft.com/office/powerpoint/2010/main" val="24355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97869"/>
            <a:ext cx="4709249" cy="1325563"/>
          </a:xfrm>
        </p:spPr>
        <p:txBody>
          <a:bodyPr/>
          <a:lstStyle/>
          <a:p>
            <a:r>
              <a:rPr lang="en-CA" dirty="0"/>
              <a:t>Weather dataset</a:t>
            </a:r>
          </a:p>
        </p:txBody>
      </p:sp>
      <p:graphicFrame>
        <p:nvGraphicFramePr>
          <p:cNvPr id="8" name="Table 7"/>
          <p:cNvGraphicFramePr>
            <a:graphicFrameLocks noGrp="1"/>
          </p:cNvGraphicFramePr>
          <p:nvPr/>
        </p:nvGraphicFramePr>
        <p:xfrm>
          <a:off x="5547449" y="67100"/>
          <a:ext cx="6608620" cy="6719460"/>
        </p:xfrm>
        <a:graphic>
          <a:graphicData uri="http://schemas.openxmlformats.org/drawingml/2006/table">
            <a:tbl>
              <a:tblPr firstRow="1" firstCol="1" bandRow="1">
                <a:tableStyleId>{5C22544A-7EE6-4342-B048-85BDC9FD1C3A}</a:tableStyleId>
              </a:tblPr>
              <a:tblGrid>
                <a:gridCol w="1321724">
                  <a:extLst>
                    <a:ext uri="{9D8B030D-6E8A-4147-A177-3AD203B41FA5}">
                      <a16:colId xmlns:a16="http://schemas.microsoft.com/office/drawing/2014/main" val="2316273983"/>
                    </a:ext>
                  </a:extLst>
                </a:gridCol>
                <a:gridCol w="1321724">
                  <a:extLst>
                    <a:ext uri="{9D8B030D-6E8A-4147-A177-3AD203B41FA5}">
                      <a16:colId xmlns:a16="http://schemas.microsoft.com/office/drawing/2014/main" val="265443370"/>
                    </a:ext>
                  </a:extLst>
                </a:gridCol>
                <a:gridCol w="1321724">
                  <a:extLst>
                    <a:ext uri="{9D8B030D-6E8A-4147-A177-3AD203B41FA5}">
                      <a16:colId xmlns:a16="http://schemas.microsoft.com/office/drawing/2014/main" val="1338186882"/>
                    </a:ext>
                  </a:extLst>
                </a:gridCol>
                <a:gridCol w="1321724">
                  <a:extLst>
                    <a:ext uri="{9D8B030D-6E8A-4147-A177-3AD203B41FA5}">
                      <a16:colId xmlns:a16="http://schemas.microsoft.com/office/drawing/2014/main" val="3043099467"/>
                    </a:ext>
                  </a:extLst>
                </a:gridCol>
                <a:gridCol w="1321724">
                  <a:extLst>
                    <a:ext uri="{9D8B030D-6E8A-4147-A177-3AD203B41FA5}">
                      <a16:colId xmlns:a16="http://schemas.microsoft.com/office/drawing/2014/main" val="3936291445"/>
                    </a:ext>
                  </a:extLst>
                </a:gridCol>
              </a:tblGrid>
              <a:tr h="569526">
                <a:tc>
                  <a:txBody>
                    <a:bodyPr/>
                    <a:lstStyle/>
                    <a:p>
                      <a:pPr indent="-128270">
                        <a:lnSpc>
                          <a:spcPts val="1515"/>
                        </a:lnSpc>
                        <a:spcAft>
                          <a:spcPts val="0"/>
                        </a:spcAft>
                      </a:pPr>
                      <a:r>
                        <a:rPr lang="en-CA" sz="1600" b="1" dirty="0">
                          <a:solidFill>
                            <a:schemeClr val="tx1"/>
                          </a:solidFill>
                          <a:effectLst/>
                        </a:rPr>
                        <a:t>Outlook</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Temperature</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Humidity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60506949"/>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6413865"/>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658815990"/>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182050358"/>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73097485"/>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7315331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094702979"/>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2388871"/>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Mild</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044260058"/>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48734293"/>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34425842"/>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587015908"/>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6966686"/>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396617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83103004"/>
                  </a:ext>
                </a:extLst>
              </a:tr>
            </a:tbl>
          </a:graphicData>
        </a:graphic>
      </p:graphicFrame>
      <p:sp>
        <p:nvSpPr>
          <p:cNvPr id="9" name="Rectangle 2"/>
          <p:cNvSpPr>
            <a:spLocks noChangeArrowheads="1"/>
          </p:cNvSpPr>
          <p:nvPr/>
        </p:nvSpPr>
        <p:spPr bwMode="auto">
          <a:xfrm>
            <a:off x="7448224" y="1966913"/>
            <a:ext cx="65538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1" name="Content Placeholder 2"/>
          <p:cNvSpPr>
            <a:spLocks noGrp="1"/>
          </p:cNvSpPr>
          <p:nvPr>
            <p:ph idx="1"/>
          </p:nvPr>
        </p:nvSpPr>
        <p:spPr>
          <a:xfrm>
            <a:off x="277092" y="1498742"/>
            <a:ext cx="5270356" cy="5151440"/>
          </a:xfrm>
        </p:spPr>
        <p:txBody>
          <a:bodyPr>
            <a:normAutofit fontScale="85000" lnSpcReduction="20000"/>
          </a:bodyPr>
          <a:lstStyle/>
          <a:p>
            <a:r>
              <a:rPr lang="en-CA" dirty="0"/>
              <a:t>Several standard datasets we will come back to repeatedly</a:t>
            </a:r>
          </a:p>
          <a:p>
            <a:r>
              <a:rPr lang="en-CA" dirty="0"/>
              <a:t>We can create a structural description of this dataset using a </a:t>
            </a:r>
            <a:r>
              <a:rPr lang="en-CA" b="1" dirty="0"/>
              <a:t>decision list </a:t>
            </a:r>
            <a:r>
              <a:rPr lang="en-CA" dirty="0"/>
              <a:t>as follows:</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Outlook=Sunny and Humidity=High then Play=No</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Outlook=Rainy and Windy=True then Play=No</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Outlook=Overcast then Play=Yes</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Humidity=Normal then Play=Yes</a:t>
            </a:r>
          </a:p>
          <a:p>
            <a:pPr>
              <a:buFont typeface="Wingdings" panose="05000000000000000000" pitchFamily="2" charset="2"/>
              <a:buChar char="Ø"/>
            </a:pPr>
            <a:r>
              <a:rPr lang="en-CA" dirty="0">
                <a:latin typeface="Courier New" panose="02070309020205020404" pitchFamily="49" charset="0"/>
                <a:cs typeface="Courier New" panose="02070309020205020404" pitchFamily="49" charset="0"/>
              </a:rPr>
              <a:t>If none of the above then Play=Yes</a:t>
            </a:r>
          </a:p>
        </p:txBody>
      </p:sp>
    </p:spTree>
    <p:extLst>
      <p:ext uri="{BB962C8B-B14F-4D97-AF65-F5344CB8AC3E}">
        <p14:creationId xmlns:p14="http://schemas.microsoft.com/office/powerpoint/2010/main" val="333128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925" y="237258"/>
            <a:ext cx="7590386" cy="5553941"/>
          </a:xfrm>
          <a:prstGeom prst="rect">
            <a:avLst/>
          </a:prstGeom>
        </p:spPr>
      </p:pic>
      <p:sp>
        <p:nvSpPr>
          <p:cNvPr id="10" name="TextBox 9"/>
          <p:cNvSpPr txBox="1"/>
          <p:nvPr/>
        </p:nvSpPr>
        <p:spPr>
          <a:xfrm>
            <a:off x="5417127" y="3014228"/>
            <a:ext cx="5403273" cy="1200329"/>
          </a:xfrm>
          <a:prstGeom prst="rect">
            <a:avLst/>
          </a:prstGeom>
          <a:noFill/>
        </p:spPr>
        <p:txBody>
          <a:bodyPr wrap="square" rtlCol="0">
            <a:spAutoFit/>
          </a:bodyPr>
          <a:lstStyle/>
          <a:p>
            <a:r>
              <a:rPr lang="en-CA" dirty="0"/>
              <a:t>“By the study of systems such as the perceptron, it is hoped that fundamental laws of organization which are common to all information handling systems, machines and people alike, may eventually be understood”</a:t>
            </a:r>
          </a:p>
        </p:txBody>
      </p:sp>
      <p:sp>
        <p:nvSpPr>
          <p:cNvPr id="11" name="TextBox 10"/>
          <p:cNvSpPr txBox="1"/>
          <p:nvPr/>
        </p:nvSpPr>
        <p:spPr>
          <a:xfrm>
            <a:off x="5798820" y="6488668"/>
            <a:ext cx="3906982" cy="369332"/>
          </a:xfrm>
          <a:prstGeom prst="rect">
            <a:avLst/>
          </a:prstGeom>
          <a:noFill/>
        </p:spPr>
        <p:txBody>
          <a:bodyPr wrap="square" rtlCol="0">
            <a:spAutoFit/>
          </a:bodyPr>
          <a:lstStyle/>
          <a:p>
            <a:r>
              <a:rPr lang="en-CA" dirty="0"/>
              <a:t>(full article available on Moodle)</a:t>
            </a:r>
          </a:p>
        </p:txBody>
      </p:sp>
      <p:sp>
        <p:nvSpPr>
          <p:cNvPr id="2" name="Rectangle 1"/>
          <p:cNvSpPr/>
          <p:nvPr/>
        </p:nvSpPr>
        <p:spPr>
          <a:xfrm>
            <a:off x="161925" y="4585855"/>
            <a:ext cx="3952875" cy="120534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367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Perceptrons</a:t>
            </a:r>
            <a:r>
              <a:rPr lang="en-CA" dirty="0"/>
              <a:t> and XOR</a:t>
            </a:r>
          </a:p>
        </p:txBody>
      </p:sp>
      <p:pic>
        <p:nvPicPr>
          <p:cNvPr id="4" name="Picture 3"/>
          <p:cNvPicPr>
            <a:picLocks noChangeAspect="1"/>
          </p:cNvPicPr>
          <p:nvPr/>
        </p:nvPicPr>
        <p:blipFill>
          <a:blip r:embed="rId2"/>
          <a:stretch>
            <a:fillRect/>
          </a:stretch>
        </p:blipFill>
        <p:spPr>
          <a:xfrm>
            <a:off x="7603787" y="566538"/>
            <a:ext cx="3749247" cy="2957271"/>
          </a:xfrm>
          <a:prstGeom prst="rect">
            <a:avLst/>
          </a:prstGeom>
        </p:spPr>
      </p:pic>
      <p:sp>
        <p:nvSpPr>
          <p:cNvPr id="5" name="TextBox 4"/>
          <p:cNvSpPr txBox="1"/>
          <p:nvPr/>
        </p:nvSpPr>
        <p:spPr>
          <a:xfrm>
            <a:off x="7554682" y="141255"/>
            <a:ext cx="3964481" cy="369332"/>
          </a:xfrm>
          <a:prstGeom prst="rect">
            <a:avLst/>
          </a:prstGeom>
          <a:noFill/>
        </p:spPr>
        <p:txBody>
          <a:bodyPr wrap="square" rtlCol="0">
            <a:spAutoFit/>
          </a:bodyPr>
          <a:lstStyle/>
          <a:p>
            <a:r>
              <a:rPr lang="en-CA" dirty="0"/>
              <a:t>Perceptron achieves 50% accuracy here</a:t>
            </a:r>
          </a:p>
        </p:txBody>
      </p:sp>
      <p:pic>
        <p:nvPicPr>
          <p:cNvPr id="1026" name="Picture 2" descr="Image result for xor functio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0836" y="3646813"/>
            <a:ext cx="3215145" cy="304493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idx="1"/>
          </p:nvPr>
        </p:nvSpPr>
        <p:spPr>
          <a:xfrm>
            <a:off x="672837" y="1512395"/>
            <a:ext cx="6185163" cy="3295132"/>
          </a:xfrm>
        </p:spPr>
        <p:txBody>
          <a:bodyPr>
            <a:normAutofit fontScale="92500" lnSpcReduction="10000"/>
          </a:bodyPr>
          <a:lstStyle/>
          <a:p>
            <a:r>
              <a:rPr lang="en-CA" dirty="0"/>
              <a:t>Single-layer </a:t>
            </a:r>
            <a:r>
              <a:rPr lang="en-CA" dirty="0" err="1"/>
              <a:t>perceptrons</a:t>
            </a:r>
            <a:r>
              <a:rPr lang="en-CA" dirty="0"/>
              <a:t> (1-neuron) cannot learn the </a:t>
            </a:r>
            <a:r>
              <a:rPr lang="en-CA" dirty="0" err="1"/>
              <a:t>xor</a:t>
            </a:r>
            <a:r>
              <a:rPr lang="en-CA" dirty="0"/>
              <a:t> function</a:t>
            </a:r>
          </a:p>
          <a:p>
            <a:r>
              <a:rPr lang="en-CA" dirty="0"/>
              <a:t>This realization lead to a decrease in interest in AI, known as the “AI winter” of the 1980s</a:t>
            </a:r>
          </a:p>
          <a:p>
            <a:r>
              <a:rPr lang="en-CA" dirty="0"/>
              <a:t> </a:t>
            </a:r>
            <a:r>
              <a:rPr lang="en-CA" i="1" dirty="0"/>
              <a:t>AI winter </a:t>
            </a:r>
            <a:r>
              <a:rPr lang="en-CA" dirty="0"/>
              <a:t>refers to a chain reaction beginning with pessimism in the press, followed by severe cutback in funding, followed by end of serious research</a:t>
            </a:r>
          </a:p>
        </p:txBody>
      </p:sp>
      <p:pic>
        <p:nvPicPr>
          <p:cNvPr id="6" name="Picture 5"/>
          <p:cNvPicPr>
            <a:picLocks noChangeAspect="1"/>
          </p:cNvPicPr>
          <p:nvPr/>
        </p:nvPicPr>
        <p:blipFill>
          <a:blip r:embed="rId4"/>
          <a:stretch>
            <a:fillRect/>
          </a:stretch>
        </p:blipFill>
        <p:spPr>
          <a:xfrm>
            <a:off x="1545672" y="4950833"/>
            <a:ext cx="2302255" cy="1668607"/>
          </a:xfrm>
          <a:prstGeom prst="rect">
            <a:avLst/>
          </a:prstGeom>
        </p:spPr>
      </p:pic>
      <p:pic>
        <p:nvPicPr>
          <p:cNvPr id="1028" name="Picture 4" descr="Image result for tesl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5668" y="5043918"/>
            <a:ext cx="1149142" cy="14824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25172" y="3725221"/>
            <a:ext cx="3266828" cy="369332"/>
          </a:xfrm>
          <a:prstGeom prst="rect">
            <a:avLst/>
          </a:prstGeom>
          <a:noFill/>
        </p:spPr>
        <p:txBody>
          <a:bodyPr wrap="square" rtlCol="0">
            <a:spAutoFit/>
          </a:bodyPr>
          <a:lstStyle/>
          <a:p>
            <a:r>
              <a:rPr lang="en-CA" dirty="0"/>
              <a:t>XOR function</a:t>
            </a:r>
          </a:p>
        </p:txBody>
      </p:sp>
    </p:spTree>
    <p:extLst>
      <p:ext uri="{BB962C8B-B14F-4D97-AF65-F5344CB8AC3E}">
        <p14:creationId xmlns:p14="http://schemas.microsoft.com/office/powerpoint/2010/main" val="19064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Perceptrons</a:t>
            </a:r>
            <a:r>
              <a:rPr lang="en-CA" dirty="0"/>
              <a:t> and neural networks</a:t>
            </a:r>
          </a:p>
        </p:txBody>
      </p:sp>
      <p:sp>
        <p:nvSpPr>
          <p:cNvPr id="3" name="Content Placeholder 2"/>
          <p:cNvSpPr>
            <a:spLocks noGrp="1"/>
          </p:cNvSpPr>
          <p:nvPr>
            <p:ph idx="1"/>
          </p:nvPr>
        </p:nvSpPr>
        <p:spPr/>
        <p:txBody>
          <a:bodyPr/>
          <a:lstStyle/>
          <a:p>
            <a:r>
              <a:rPr lang="en-CA" dirty="0"/>
              <a:t>Perceptron learning rule</a:t>
            </a:r>
          </a:p>
          <a:p>
            <a:r>
              <a:rPr lang="en-CA" dirty="0"/>
              <a:t>Multi-layer </a:t>
            </a:r>
            <a:r>
              <a:rPr lang="en-CA" dirty="0" err="1"/>
              <a:t>perceptrons</a:t>
            </a:r>
            <a:endParaRPr lang="en-CA" dirty="0"/>
          </a:p>
          <a:p>
            <a:r>
              <a:rPr lang="en-CA" dirty="0"/>
              <a:t>Backpropagation</a:t>
            </a:r>
          </a:p>
        </p:txBody>
      </p:sp>
    </p:spTree>
    <p:extLst>
      <p:ext uri="{BB962C8B-B14F-4D97-AF65-F5344CB8AC3E}">
        <p14:creationId xmlns:p14="http://schemas.microsoft.com/office/powerpoint/2010/main" val="17962134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9"/>
            <a:ext cx="10515600" cy="718707"/>
          </a:xfrm>
        </p:spPr>
        <p:txBody>
          <a:bodyPr/>
          <a:lstStyle/>
          <a:p>
            <a:r>
              <a:rPr lang="en-CA" dirty="0"/>
              <a:t>Linear classification using Winnow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20436"/>
                <a:ext cx="12192000" cy="3226575"/>
              </a:xfrm>
            </p:spPr>
            <p:txBody>
              <a:bodyPr>
                <a:normAutofit fontScale="85000" lnSpcReduction="10000"/>
              </a:bodyPr>
              <a:lstStyle/>
              <a:p>
                <a:r>
                  <a:rPr lang="en-CA" dirty="0"/>
                  <a:t>Perceptron algorithm not the only method guaranteed to find a separating hyperplane for linearly separable problem</a:t>
                </a:r>
              </a:p>
              <a:p>
                <a:r>
                  <a:rPr lang="en-CA" dirty="0"/>
                  <a:t>For datasets with binary attributes, Winnow can be used, another mistake-driven algorithm</a:t>
                </a:r>
              </a:p>
              <a:p>
                <a:r>
                  <a:rPr lang="en-CA" dirty="0"/>
                  <a:t>Attribute values </a:t>
                </a:r>
                <a:r>
                  <a:rPr lang="en-CA" dirty="0" err="1">
                    <a:latin typeface="Cambria Math" panose="02040503050406030204" pitchFamily="18" charset="0"/>
                    <a:ea typeface="Cambria Math" panose="02040503050406030204" pitchFamily="18" charset="0"/>
                  </a:rPr>
                  <a:t>a</a:t>
                </a:r>
                <a:r>
                  <a:rPr lang="en-CA" baseline="-25000"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t>are 0 or 1 (binary attributes)</a:t>
                </a:r>
              </a:p>
              <a:p>
                <a:r>
                  <a:rPr lang="en-CA" dirty="0"/>
                  <a:t>Winnow employs multiplicative updates</a:t>
                </a:r>
                <a:r>
                  <a:rPr lang="en-CA" b="1" dirty="0"/>
                  <a:t> ɑ</a:t>
                </a:r>
                <a:r>
                  <a:rPr lang="en-CA" dirty="0"/>
                  <a:t>, </a:t>
                </a:r>
                <a:r>
                  <a:rPr lang="en-CA" b="1" dirty="0"/>
                  <a:t>ɑ </a:t>
                </a:r>
                <a:r>
                  <a:rPr lang="en-CA" dirty="0"/>
                  <a:t>&gt;1</a:t>
                </a:r>
                <a:r>
                  <a:rPr lang="en-CA" b="1" dirty="0"/>
                  <a:t>  </a:t>
                </a:r>
                <a:r>
                  <a:rPr lang="en-CA" dirty="0"/>
                  <a:t>(rather than additive updates like perceptron)</a:t>
                </a:r>
              </a:p>
              <a:p>
                <a:r>
                  <a:rPr lang="en-CA" dirty="0"/>
                  <a:t>Multiply weight </a:t>
                </a:r>
                <a:r>
                  <a:rPr lang="en-CA" dirty="0" err="1">
                    <a:latin typeface="Cambria Math" panose="02040503050406030204" pitchFamily="18" charset="0"/>
                    <a:ea typeface="Cambria Math" panose="02040503050406030204" pitchFamily="18" charset="0"/>
                  </a:rPr>
                  <a:t>w</a:t>
                </a:r>
                <a:r>
                  <a:rPr lang="en-CA" baseline="-25000"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t>by </a:t>
                </a:r>
                <a:r>
                  <a:rPr lang="en-CA" b="1" dirty="0"/>
                  <a:t>ɑ </a:t>
                </a:r>
                <a:r>
                  <a:rPr lang="en-CA" dirty="0"/>
                  <a:t>if </a:t>
                </a:r>
                <a:r>
                  <a:rPr lang="en-CA" dirty="0" err="1">
                    <a:latin typeface="Cambria Math" panose="02040503050406030204" pitchFamily="18" charset="0"/>
                    <a:ea typeface="Cambria Math" panose="02040503050406030204" pitchFamily="18" charset="0"/>
                  </a:rPr>
                  <a:t>a</a:t>
                </a:r>
                <a:r>
                  <a:rPr lang="en-CA" baseline="-25000"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helps produce a correct class, multiply</a:t>
                </a:r>
                <a:r>
                  <a:rPr lang="en-CA" dirty="0"/>
                  <a:t> </a:t>
                </a:r>
                <a:r>
                  <a:rPr lang="en-CA" dirty="0" err="1">
                    <a:latin typeface="Cambria Math" panose="02040503050406030204" pitchFamily="18" charset="0"/>
                    <a:ea typeface="Cambria Math" panose="02040503050406030204" pitchFamily="18" charset="0"/>
                  </a:rPr>
                  <a:t>w</a:t>
                </a:r>
                <a:r>
                  <a:rPr lang="en-CA" baseline="-25000" dirty="0" err="1">
                    <a:latin typeface="Cambria Math" panose="02040503050406030204" pitchFamily="18" charset="0"/>
                    <a:ea typeface="Cambria Math" panose="02040503050406030204" pitchFamily="18" charset="0"/>
                  </a:rPr>
                  <a:t>i</a:t>
                </a:r>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by 1/</a:t>
                </a:r>
                <a:r>
                  <a:rPr lang="en-CA" b="1" dirty="0"/>
                  <a:t>ɑ</a:t>
                </a:r>
                <a:r>
                  <a:rPr lang="en-CA" dirty="0">
                    <a:latin typeface="Cambria Math" panose="02040503050406030204" pitchFamily="18" charset="0"/>
                    <a:ea typeface="Cambria Math" panose="02040503050406030204" pitchFamily="18" charset="0"/>
                  </a:rPr>
                  <a:t>  </a:t>
                </a:r>
                <a:r>
                  <a:rPr lang="en-CA" dirty="0">
                    <a:ea typeface="Cambria Math" panose="02040503050406030204" pitchFamily="18" charset="0"/>
                  </a:rPr>
                  <a:t>if incorrect</a:t>
                </a:r>
              </a:p>
              <a:p>
                <a:r>
                  <a:rPr lang="en-CA" dirty="0">
                    <a:ea typeface="Cambria Math" panose="02040503050406030204" pitchFamily="18" charset="0"/>
                  </a:rPr>
                  <a:t>Threshold is a user-specified parameter: </a:t>
                </a:r>
                <a14:m>
                  <m:oMath xmlns:m="http://schemas.openxmlformats.org/officeDocument/2006/math">
                    <m:r>
                      <a:rPr lang="en-CA" b="0" i="1" smtClean="0">
                        <a:latin typeface="Cambria Math" panose="02040503050406030204" pitchFamily="18" charset="0"/>
                        <a:ea typeface="Cambria Math" panose="02040503050406030204" pitchFamily="18" charset="0"/>
                      </a:rPr>
                      <m:t>𝑤</m:t>
                    </m:r>
                    <m:r>
                      <a:rPr lang="en-CA" b="0" i="1" baseline="-25000"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𝑎</m:t>
                    </m:r>
                    <m:r>
                      <a:rPr lang="en-CA" b="0" i="1" baseline="-25000"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𝑤</m:t>
                    </m:r>
                    <m:r>
                      <a:rPr lang="en-CA" b="0" i="1" baseline="-25000" smtClean="0">
                        <a:latin typeface="Cambria Math" panose="02040503050406030204" pitchFamily="18" charset="0"/>
                        <a:ea typeface="Cambria Math" panose="02040503050406030204" pitchFamily="18" charset="0"/>
                      </a:rPr>
                      <m:t>1</m:t>
                    </m:r>
                    <m:r>
                      <a:rPr lang="en-CA" b="0" i="1" smtClean="0">
                        <a:latin typeface="Cambria Math" panose="02040503050406030204" pitchFamily="18" charset="0"/>
                        <a:ea typeface="Cambria Math" panose="02040503050406030204" pitchFamily="18" charset="0"/>
                      </a:rPr>
                      <m:t>𝑎</m:t>
                    </m:r>
                    <m:r>
                      <a:rPr lang="en-CA" b="0" i="1" baseline="-25000" smtClean="0">
                        <a:latin typeface="Cambria Math" panose="02040503050406030204" pitchFamily="18" charset="0"/>
                        <a:ea typeface="Cambria Math" panose="02040503050406030204" pitchFamily="18" charset="0"/>
                      </a:rPr>
                      <m:t>1</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𝑤</m:t>
                    </m:r>
                    <m:r>
                      <a:rPr lang="en-CA" b="0" i="1" baseline="-25000"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𝑎</m:t>
                    </m:r>
                    <m:r>
                      <a:rPr lang="en-CA" b="0" i="1" baseline="-25000"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𝑤𝑘𝑎𝑘</m:t>
                    </m:r>
                    <m:r>
                      <a:rPr lang="en-CA" b="0" i="1" smtClean="0">
                        <a:latin typeface="Cambria Math" panose="02040503050406030204" pitchFamily="18" charset="0"/>
                        <a:ea typeface="Cambria Math" panose="02040503050406030204" pitchFamily="18" charset="0"/>
                      </a:rPr>
                      <m:t>&gt;</m:t>
                    </m:r>
                    <m:r>
                      <a:rPr lang="en-CA" b="0" i="1" smtClean="0">
                        <a:latin typeface="Cambria Math" panose="02040503050406030204" pitchFamily="18" charset="0"/>
                        <a:ea typeface="Cambria Math" panose="02040503050406030204" pitchFamily="18" charset="0"/>
                      </a:rPr>
                      <m:t>𝜃</m:t>
                    </m:r>
                  </m:oMath>
                </a14:m>
                <a:endParaRPr lang="en-CA" dirty="0">
                  <a:ea typeface="Cambria Math" panose="02040503050406030204" pitchFamily="18" charset="0"/>
                </a:endParaRPr>
              </a:p>
              <a:p>
                <a:r>
                  <a:rPr lang="en-CA" dirty="0"/>
                  <a:t>Unbalanced Winnow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20436"/>
                <a:ext cx="12192000" cy="3226575"/>
              </a:xfrm>
              <a:blipFill>
                <a:blip r:embed="rId2"/>
                <a:stretch>
                  <a:fillRect l="-650" t="-3592" b="-3592"/>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374071" y="3891591"/>
            <a:ext cx="10982735" cy="2910989"/>
          </a:xfrm>
          <a:prstGeom prst="rect">
            <a:avLst/>
          </a:prstGeom>
        </p:spPr>
      </p:pic>
    </p:spTree>
    <p:extLst>
      <p:ext uri="{BB962C8B-B14F-4D97-AF65-F5344CB8AC3E}">
        <p14:creationId xmlns:p14="http://schemas.microsoft.com/office/powerpoint/2010/main" val="6504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48145"/>
          </a:xfrm>
        </p:spPr>
        <p:txBody>
          <a:bodyPr/>
          <a:lstStyle/>
          <a:p>
            <a:r>
              <a:rPr lang="en-CA" dirty="0"/>
              <a:t>Balanced Winnow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7" y="748145"/>
                <a:ext cx="11991108" cy="2503201"/>
              </a:xfrm>
            </p:spPr>
            <p:txBody>
              <a:bodyPr>
                <a:normAutofit/>
              </a:bodyPr>
              <a:lstStyle/>
              <a:p>
                <a:r>
                  <a:rPr lang="en-CA" dirty="0"/>
                  <a:t>Allows for negative weights</a:t>
                </a:r>
              </a:p>
              <a:p>
                <a:r>
                  <a:rPr lang="en-CA" dirty="0"/>
                  <a:t>Maintains two weight vectors, one for each class</a:t>
                </a:r>
              </a:p>
              <a:p>
                <a:r>
                  <a:rPr lang="en-CA" dirty="0"/>
                  <a:t>Instance belongs to class 1 if:</a:t>
                </a:r>
                <a:br>
                  <a:rPr lang="en-CA" dirty="0"/>
                </a:br>
                <a:r>
                  <a:rPr lang="en-CA" dirty="0"/>
                  <a:t>			 </a:t>
                </a:r>
                <a14:m>
                  <m:oMath xmlns:m="http://schemas.openxmlformats.org/officeDocument/2006/math">
                    <m:d>
                      <m:dPr>
                        <m:ctrlPr>
                          <a:rPr lang="en-CA" b="0" i="1" smtClean="0">
                            <a:latin typeface="Cambria Math" panose="02040503050406030204" pitchFamily="18" charset="0"/>
                          </a:rPr>
                        </m:ctrlPr>
                      </m:dPr>
                      <m:e>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𝑤</m:t>
                            </m:r>
                          </m:e>
                          <m:sub>
                            <m:r>
                              <a:rPr lang="en-CA" b="0" i="1" smtClean="0">
                                <a:latin typeface="Cambria Math" panose="02040503050406030204" pitchFamily="18" charset="0"/>
                              </a:rPr>
                              <m:t>0</m:t>
                            </m:r>
                          </m:sub>
                          <m:sup>
                            <m:r>
                              <a:rPr lang="en-CA" b="0" i="1" smtClean="0">
                                <a:latin typeface="Cambria Math" panose="02040503050406030204" pitchFamily="18" charset="0"/>
                              </a:rPr>
                              <m:t>+</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𝑤</m:t>
                            </m:r>
                          </m:e>
                          <m:sub>
                            <m:r>
                              <a:rPr lang="en-CA" b="0" i="1" smtClean="0">
                                <a:latin typeface="Cambria Math" panose="02040503050406030204" pitchFamily="18" charset="0"/>
                              </a:rPr>
                              <m:t>0</m:t>
                            </m:r>
                          </m:sub>
                          <m:sup>
                            <m:r>
                              <a:rPr lang="en-CA" b="0" i="1" smtClean="0">
                                <a:latin typeface="Cambria Math" panose="02040503050406030204" pitchFamily="18" charset="0"/>
                              </a:rPr>
                              <m:t>−</m:t>
                            </m:r>
                          </m:sup>
                        </m:sSubSup>
                      </m:e>
                    </m:d>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0</m:t>
                        </m:r>
                      </m:sub>
                    </m:sSub>
                    <m:r>
                      <a:rPr lang="en-CA" b="0" i="1" smtClean="0">
                        <a:latin typeface="Cambria Math" panose="02040503050406030204" pitchFamily="18" charset="0"/>
                      </a:rPr>
                      <m:t>+</m:t>
                    </m:r>
                    <m:d>
                      <m:dPr>
                        <m:ctrlPr>
                          <a:rPr lang="en-CA" b="0" i="1" smtClean="0">
                            <a:latin typeface="Cambria Math" panose="02040503050406030204" pitchFamily="18" charset="0"/>
                          </a:rPr>
                        </m:ctrlPr>
                      </m:dPr>
                      <m:e>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b="0" i="1" smtClean="0">
                                <a:latin typeface="Cambria Math" panose="02040503050406030204" pitchFamily="18" charset="0"/>
                              </a:rPr>
                              <m:t>1</m:t>
                            </m:r>
                          </m:sub>
                          <m:sup>
                            <m:r>
                              <a:rPr lang="en-CA" i="1">
                                <a:latin typeface="Cambria Math" panose="02040503050406030204" pitchFamily="18" charset="0"/>
                              </a:rPr>
                              <m:t>+</m:t>
                            </m:r>
                          </m:sup>
                        </m:sSub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b="0" i="1" smtClean="0">
                                <a:latin typeface="Cambria Math" panose="02040503050406030204" pitchFamily="18" charset="0"/>
                              </a:rPr>
                              <m:t>1</m:t>
                            </m:r>
                          </m:sub>
                          <m:sup>
                            <m:r>
                              <a:rPr lang="en-CA" i="1">
                                <a:latin typeface="Cambria Math" panose="02040503050406030204" pitchFamily="18" charset="0"/>
                              </a:rPr>
                              <m:t>−</m:t>
                            </m:r>
                          </m:sup>
                        </m:sSubSup>
                      </m:e>
                    </m:d>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1</m:t>
                        </m:r>
                      </m:sub>
                    </m:sSub>
                    <m:r>
                      <a:rPr lang="en-CA" b="0" i="1" smtClean="0">
                        <a:latin typeface="Cambria Math" panose="02040503050406030204" pitchFamily="18" charset="0"/>
                      </a:rPr>
                      <m:t>+ …+</m:t>
                    </m:r>
                    <m:d>
                      <m:dPr>
                        <m:ctrlPr>
                          <a:rPr lang="en-CA" b="0" i="1" smtClean="0">
                            <a:latin typeface="Cambria Math" panose="02040503050406030204" pitchFamily="18" charset="0"/>
                          </a:rPr>
                        </m:ctrlPr>
                      </m:dPr>
                      <m:e>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b="0" i="1" smtClean="0">
                                <a:latin typeface="Cambria Math" panose="02040503050406030204" pitchFamily="18" charset="0"/>
                              </a:rPr>
                              <m:t>𝑘</m:t>
                            </m:r>
                          </m:sub>
                          <m:sup>
                            <m:r>
                              <a:rPr lang="en-CA" i="1">
                                <a:latin typeface="Cambria Math" panose="02040503050406030204" pitchFamily="18" charset="0"/>
                              </a:rPr>
                              <m:t>+</m:t>
                            </m:r>
                          </m:sup>
                        </m:sSub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b="0" i="1" smtClean="0">
                                <a:latin typeface="Cambria Math" panose="02040503050406030204" pitchFamily="18" charset="0"/>
                              </a:rPr>
                              <m:t>𝑘</m:t>
                            </m:r>
                          </m:sub>
                          <m:sup>
                            <m:r>
                              <a:rPr lang="en-CA" i="1">
                                <a:latin typeface="Cambria Math" panose="02040503050406030204" pitchFamily="18" charset="0"/>
                              </a:rPr>
                              <m:t>−</m:t>
                            </m:r>
                          </m:sup>
                        </m:sSubSup>
                      </m:e>
                    </m:d>
                    <m:sSub>
                      <m:sSubPr>
                        <m:ctrlPr>
                          <a:rPr lang="en-CA" i="1" smtClean="0">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b="0" i="1" smtClean="0">
                        <a:latin typeface="Cambria Math" panose="02040503050406030204" pitchFamily="18" charset="0"/>
                      </a:rPr>
                      <m:t>&gt;</m:t>
                    </m:r>
                    <m:r>
                      <a:rPr lang="en-CA" b="0" i="1" smtClean="0">
                        <a:latin typeface="Cambria Math" panose="02040503050406030204" pitchFamily="18" charset="0"/>
                        <a:ea typeface="Cambria Math" panose="02040503050406030204" pitchFamily="18" charset="0"/>
                      </a:rPr>
                      <m:t>𝜃</m:t>
                    </m:r>
                  </m:oMath>
                </a14:m>
                <a:endParaRPr lang="en-CA" dirty="0"/>
              </a:p>
              <a:p>
                <a:r>
                  <a:rPr lang="en-CA" dirty="0"/>
                  <a:t>where </a:t>
                </a:r>
                <a14:m>
                  <m:oMath xmlns:m="http://schemas.openxmlformats.org/officeDocument/2006/math">
                    <m:r>
                      <a:rPr lang="en-CA" i="1">
                        <a:latin typeface="Cambria Math" panose="02040503050406030204" pitchFamily="18" charset="0"/>
                        <a:ea typeface="Cambria Math" panose="02040503050406030204" pitchFamily="18" charset="0"/>
                      </a:rPr>
                      <m:t>𝜃</m:t>
                    </m:r>
                  </m:oMath>
                </a14:m>
                <a:r>
                  <a:rPr lang="en-CA" dirty="0"/>
                  <a:t> is a user-defined threshold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7" y="748145"/>
                <a:ext cx="11991108" cy="2503201"/>
              </a:xfrm>
              <a:blipFill>
                <a:blip r:embed="rId2"/>
                <a:stretch>
                  <a:fillRect l="-915" t="-4146" b="-2927"/>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1077920" y="3298199"/>
            <a:ext cx="9839462" cy="3402633"/>
          </a:xfrm>
          <a:prstGeom prst="rect">
            <a:avLst/>
          </a:prstGeom>
        </p:spPr>
      </p:pic>
    </p:spTree>
    <p:extLst>
      <p:ext uri="{BB962C8B-B14F-4D97-AF65-F5344CB8AC3E}">
        <p14:creationId xmlns:p14="http://schemas.microsoft.com/office/powerpoint/2010/main" val="24365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Advantages of Winnow</a:t>
            </a:r>
          </a:p>
        </p:txBody>
      </p:sp>
      <p:sp>
        <p:nvSpPr>
          <p:cNvPr id="3" name="Content Placeholder 2"/>
          <p:cNvSpPr>
            <a:spLocks noGrp="1"/>
          </p:cNvSpPr>
          <p:nvPr>
            <p:ph idx="1"/>
          </p:nvPr>
        </p:nvSpPr>
        <p:spPr>
          <a:xfrm>
            <a:off x="838199" y="1825625"/>
            <a:ext cx="6241473" cy="4353502"/>
          </a:xfrm>
        </p:spPr>
        <p:txBody>
          <a:bodyPr/>
          <a:lstStyle/>
          <a:p>
            <a:r>
              <a:rPr lang="en-CA" dirty="0"/>
              <a:t>Winnow is very effective at honing in on relevant features in a dataset, therefore it is called an</a:t>
            </a:r>
            <a:r>
              <a:rPr lang="en-CA" i="1" dirty="0"/>
              <a:t> attribute-efficient</a:t>
            </a:r>
            <a:r>
              <a:rPr lang="en-CA" dirty="0"/>
              <a:t> learner</a:t>
            </a:r>
          </a:p>
          <a:p>
            <a:r>
              <a:rPr lang="en-CA" dirty="0"/>
              <a:t>Good candidate in a dataset with lots of binary features, most of them irrelevant</a:t>
            </a:r>
          </a:p>
          <a:p>
            <a:r>
              <a:rPr lang="en-CA" dirty="0"/>
              <a:t>Both Winnow and perceptron can be used for real-time classification (concept description is incrementally updated as new instances arrive)</a:t>
            </a:r>
          </a:p>
          <a:p>
            <a:pPr marL="0" indent="0">
              <a:buNone/>
            </a:pPr>
            <a:endParaRPr lang="en-CA" dirty="0"/>
          </a:p>
        </p:txBody>
      </p:sp>
      <p:pic>
        <p:nvPicPr>
          <p:cNvPr id="2052" name="Picture 4" descr="Image result for winnow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892" y="1427451"/>
            <a:ext cx="4694108" cy="3684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12182" y="5167745"/>
            <a:ext cx="4599709" cy="923330"/>
          </a:xfrm>
          <a:prstGeom prst="rect">
            <a:avLst/>
          </a:prstGeom>
          <a:noFill/>
        </p:spPr>
        <p:txBody>
          <a:bodyPr wrap="square" rtlCol="0">
            <a:spAutoFit/>
          </a:bodyPr>
          <a:lstStyle/>
          <a:p>
            <a:r>
              <a:rPr lang="en-CA" dirty="0"/>
              <a:t>Winnowing is an agricultural method developed by ancient cultures for separating grain from hay</a:t>
            </a:r>
          </a:p>
        </p:txBody>
      </p:sp>
    </p:spTree>
    <p:extLst>
      <p:ext uri="{BB962C8B-B14F-4D97-AF65-F5344CB8AC3E}">
        <p14:creationId xmlns:p14="http://schemas.microsoft.com/office/powerpoint/2010/main" val="349943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6926" y="1091335"/>
            <a:ext cx="4274127" cy="4351338"/>
          </a:xfrm>
        </p:spPr>
        <p:txBody>
          <a:bodyPr>
            <a:normAutofit fontScale="92500"/>
          </a:bodyPr>
          <a:lstStyle/>
          <a:p>
            <a:r>
              <a:rPr lang="en-CA" i="1" dirty="0"/>
              <a:t>(From Introduction) </a:t>
            </a:r>
            <a:r>
              <a:rPr lang="en-CA" dirty="0"/>
              <a:t>“in this paper, we consider learning from examples in a situation in which the goal of the learner is simply to make few mistakes…we are interested in cases where the correct-response function depends on only a small proportion of the attributes in each example”</a:t>
            </a:r>
          </a:p>
        </p:txBody>
      </p:sp>
      <p:pic>
        <p:nvPicPr>
          <p:cNvPr id="4" name="Picture 3"/>
          <p:cNvPicPr>
            <a:picLocks noChangeAspect="1"/>
          </p:cNvPicPr>
          <p:nvPr/>
        </p:nvPicPr>
        <p:blipFill>
          <a:blip r:embed="rId2"/>
          <a:stretch>
            <a:fillRect/>
          </a:stretch>
        </p:blipFill>
        <p:spPr>
          <a:xfrm>
            <a:off x="0" y="93563"/>
            <a:ext cx="7135091" cy="6764437"/>
          </a:xfrm>
          <a:prstGeom prst="rect">
            <a:avLst/>
          </a:prstGeom>
        </p:spPr>
      </p:pic>
      <p:sp>
        <p:nvSpPr>
          <p:cNvPr id="5" name="TextBox 4"/>
          <p:cNvSpPr txBox="1"/>
          <p:nvPr/>
        </p:nvSpPr>
        <p:spPr>
          <a:xfrm>
            <a:off x="7626926" y="6488668"/>
            <a:ext cx="4565074" cy="369332"/>
          </a:xfrm>
          <a:prstGeom prst="rect">
            <a:avLst/>
          </a:prstGeom>
          <a:noFill/>
        </p:spPr>
        <p:txBody>
          <a:bodyPr wrap="square" rtlCol="0">
            <a:spAutoFit/>
          </a:bodyPr>
          <a:lstStyle/>
          <a:p>
            <a:r>
              <a:rPr lang="en-CA" dirty="0"/>
              <a:t>Winnow original paper (available on Moodle)</a:t>
            </a:r>
          </a:p>
        </p:txBody>
      </p:sp>
    </p:spTree>
    <p:extLst>
      <p:ext uri="{BB962C8B-B14F-4D97-AF65-F5344CB8AC3E}">
        <p14:creationId xmlns:p14="http://schemas.microsoft.com/office/powerpoint/2010/main" val="1564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093"/>
          </a:xfrm>
        </p:spPr>
        <p:txBody>
          <a:bodyPr/>
          <a:lstStyle/>
          <a:p>
            <a:r>
              <a:rPr lang="en-CA" dirty="0"/>
              <a:t>Decision boundaries for different types of classifier</a:t>
            </a:r>
          </a:p>
        </p:txBody>
      </p:sp>
      <p:pic>
        <p:nvPicPr>
          <p:cNvPr id="5" name="Picture 4"/>
          <p:cNvPicPr>
            <a:picLocks noChangeAspect="1"/>
          </p:cNvPicPr>
          <p:nvPr/>
        </p:nvPicPr>
        <p:blipFill>
          <a:blip r:embed="rId2"/>
          <a:stretch>
            <a:fillRect/>
          </a:stretch>
        </p:blipFill>
        <p:spPr>
          <a:xfrm>
            <a:off x="361222" y="612715"/>
            <a:ext cx="1739488" cy="5957242"/>
          </a:xfrm>
          <a:prstGeom prst="rect">
            <a:avLst/>
          </a:prstGeom>
        </p:spPr>
      </p:pic>
      <p:pic>
        <p:nvPicPr>
          <p:cNvPr id="6" name="Picture 5"/>
          <p:cNvPicPr>
            <a:picLocks noChangeAspect="1"/>
          </p:cNvPicPr>
          <p:nvPr/>
        </p:nvPicPr>
        <p:blipFill>
          <a:blip r:embed="rId3"/>
          <a:stretch>
            <a:fillRect/>
          </a:stretch>
        </p:blipFill>
        <p:spPr>
          <a:xfrm>
            <a:off x="2461932" y="610354"/>
            <a:ext cx="1538003" cy="5957242"/>
          </a:xfrm>
          <a:prstGeom prst="rect">
            <a:avLst/>
          </a:prstGeom>
        </p:spPr>
      </p:pic>
      <p:pic>
        <p:nvPicPr>
          <p:cNvPr id="7" name="Picture 6"/>
          <p:cNvPicPr>
            <a:picLocks noChangeAspect="1"/>
          </p:cNvPicPr>
          <p:nvPr/>
        </p:nvPicPr>
        <p:blipFill>
          <a:blip r:embed="rId4"/>
          <a:stretch>
            <a:fillRect/>
          </a:stretch>
        </p:blipFill>
        <p:spPr>
          <a:xfrm>
            <a:off x="4461934" y="610354"/>
            <a:ext cx="1591732" cy="5957243"/>
          </a:xfrm>
          <a:prstGeom prst="rect">
            <a:avLst/>
          </a:prstGeom>
        </p:spPr>
      </p:pic>
      <p:pic>
        <p:nvPicPr>
          <p:cNvPr id="8" name="Picture 7"/>
          <p:cNvPicPr>
            <a:picLocks noChangeAspect="1"/>
          </p:cNvPicPr>
          <p:nvPr/>
        </p:nvPicPr>
        <p:blipFill>
          <a:blip r:embed="rId5"/>
          <a:stretch>
            <a:fillRect/>
          </a:stretch>
        </p:blipFill>
        <p:spPr>
          <a:xfrm>
            <a:off x="6515665" y="610354"/>
            <a:ext cx="1538003" cy="5943810"/>
          </a:xfrm>
          <a:prstGeom prst="rect">
            <a:avLst/>
          </a:prstGeom>
        </p:spPr>
      </p:pic>
      <p:sp>
        <p:nvSpPr>
          <p:cNvPr id="9" name="TextBox 8"/>
          <p:cNvSpPr txBox="1"/>
          <p:nvPr/>
        </p:nvSpPr>
        <p:spPr>
          <a:xfrm>
            <a:off x="264971" y="6502097"/>
            <a:ext cx="11830778" cy="307777"/>
          </a:xfrm>
          <a:prstGeom prst="rect">
            <a:avLst/>
          </a:prstGeom>
          <a:noFill/>
        </p:spPr>
        <p:txBody>
          <a:bodyPr wrap="square" rtlCol="0">
            <a:spAutoFit/>
          </a:bodyPr>
          <a:lstStyle/>
          <a:p>
            <a:r>
              <a:rPr lang="en-CA" sz="1400" dirty="0">
                <a:hlinkClick r:id="rId6"/>
              </a:rPr>
              <a:t>https://scikit-learn.org/stable/auto_examples/classification/plot_classifier_comparison.html#sphx-glr-auto-examples-classification-plot-classifier-comparison-py</a:t>
            </a:r>
            <a:endParaRPr lang="en-CA" sz="1400" dirty="0"/>
          </a:p>
        </p:txBody>
      </p:sp>
      <p:sp>
        <p:nvSpPr>
          <p:cNvPr id="11" name="Content Placeholder 2"/>
          <p:cNvSpPr txBox="1">
            <a:spLocks/>
          </p:cNvSpPr>
          <p:nvPr/>
        </p:nvSpPr>
        <p:spPr>
          <a:xfrm>
            <a:off x="8414889" y="928048"/>
            <a:ext cx="3513254" cy="5401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1) input data </a:t>
            </a:r>
          </a:p>
          <a:p>
            <a:r>
              <a:rPr lang="en-CA" dirty="0"/>
              <a:t>2) Decision boundary generated by nearest-neighbour classifier</a:t>
            </a:r>
          </a:p>
          <a:p>
            <a:r>
              <a:rPr lang="en-CA" dirty="0"/>
              <a:t>3) Decision boundary generated by decision tree</a:t>
            </a:r>
          </a:p>
          <a:p>
            <a:r>
              <a:rPr lang="en-CA" dirty="0"/>
              <a:t>4) decision boundary generated by Naive Bayes</a:t>
            </a:r>
          </a:p>
          <a:p>
            <a:endParaRPr lang="en-CA" dirty="0"/>
          </a:p>
        </p:txBody>
      </p:sp>
    </p:spTree>
    <p:extLst>
      <p:ext uri="{BB962C8B-B14F-4D97-AF65-F5344CB8AC3E}">
        <p14:creationId xmlns:p14="http://schemas.microsoft.com/office/powerpoint/2010/main" val="244401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2831" cy="1325563"/>
          </a:xfrm>
        </p:spPr>
        <p:txBody>
          <a:bodyPr/>
          <a:lstStyle/>
          <a:p>
            <a:r>
              <a:rPr lang="en-CA" dirty="0"/>
              <a:t>Python example: perceptron applied to iris data</a:t>
            </a:r>
          </a:p>
        </p:txBody>
      </p:sp>
      <p:sp>
        <p:nvSpPr>
          <p:cNvPr id="3" name="Content Placeholder 2"/>
          <p:cNvSpPr>
            <a:spLocks noGrp="1"/>
          </p:cNvSpPr>
          <p:nvPr>
            <p:ph idx="1"/>
          </p:nvPr>
        </p:nvSpPr>
        <p:spPr>
          <a:xfrm>
            <a:off x="838200" y="1825625"/>
            <a:ext cx="7252855" cy="4351338"/>
          </a:xfrm>
        </p:spPr>
        <p:txBody>
          <a:bodyPr/>
          <a:lstStyle/>
          <a:p>
            <a:r>
              <a:rPr lang="en-CA" dirty="0"/>
              <a:t>Implement perceptron in python</a:t>
            </a:r>
          </a:p>
          <a:p>
            <a:r>
              <a:rPr lang="en-CA" dirty="0"/>
              <a:t>Apply to iris data</a:t>
            </a:r>
          </a:p>
        </p:txBody>
      </p:sp>
    </p:spTree>
    <p:extLst>
      <p:ext uri="{BB962C8B-B14F-4D97-AF65-F5344CB8AC3E}">
        <p14:creationId xmlns:p14="http://schemas.microsoft.com/office/powerpoint/2010/main" val="2692493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10</a:t>
            </a:r>
          </a:p>
        </p:txBody>
      </p:sp>
    </p:spTree>
    <p:extLst>
      <p:ext uri="{BB962C8B-B14F-4D97-AF65-F5344CB8AC3E}">
        <p14:creationId xmlns:p14="http://schemas.microsoft.com/office/powerpoint/2010/main" val="263374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6877"/>
            <a:ext cx="4594947" cy="923348"/>
          </a:xfrm>
        </p:spPr>
        <p:txBody>
          <a:bodyPr/>
          <a:lstStyle/>
          <a:p>
            <a:r>
              <a:rPr lang="en-CA" dirty="0"/>
              <a:t>Weather dataset </a:t>
            </a:r>
          </a:p>
        </p:txBody>
      </p:sp>
      <p:graphicFrame>
        <p:nvGraphicFramePr>
          <p:cNvPr id="4" name="Table 3"/>
          <p:cNvGraphicFramePr>
            <a:graphicFrameLocks noGrp="1"/>
          </p:cNvGraphicFramePr>
          <p:nvPr/>
        </p:nvGraphicFramePr>
        <p:xfrm>
          <a:off x="5433147" y="41565"/>
          <a:ext cx="6715125" cy="6543681"/>
        </p:xfrm>
        <a:graphic>
          <a:graphicData uri="http://schemas.openxmlformats.org/drawingml/2006/table">
            <a:tbl>
              <a:tblPr firstRow="1" firstCol="1" bandRow="1">
                <a:tableStyleId>{5C22544A-7EE6-4342-B048-85BDC9FD1C3A}</a:tableStyleId>
              </a:tblPr>
              <a:tblGrid>
                <a:gridCol w="1343025">
                  <a:extLst>
                    <a:ext uri="{9D8B030D-6E8A-4147-A177-3AD203B41FA5}">
                      <a16:colId xmlns:a16="http://schemas.microsoft.com/office/drawing/2014/main" val="2116332717"/>
                    </a:ext>
                  </a:extLst>
                </a:gridCol>
                <a:gridCol w="1343025">
                  <a:extLst>
                    <a:ext uri="{9D8B030D-6E8A-4147-A177-3AD203B41FA5}">
                      <a16:colId xmlns:a16="http://schemas.microsoft.com/office/drawing/2014/main" val="1808311114"/>
                    </a:ext>
                  </a:extLst>
                </a:gridCol>
                <a:gridCol w="1343025">
                  <a:extLst>
                    <a:ext uri="{9D8B030D-6E8A-4147-A177-3AD203B41FA5}">
                      <a16:colId xmlns:a16="http://schemas.microsoft.com/office/drawing/2014/main" val="192970630"/>
                    </a:ext>
                  </a:extLst>
                </a:gridCol>
                <a:gridCol w="1343025">
                  <a:extLst>
                    <a:ext uri="{9D8B030D-6E8A-4147-A177-3AD203B41FA5}">
                      <a16:colId xmlns:a16="http://schemas.microsoft.com/office/drawing/2014/main" val="3705473138"/>
                    </a:ext>
                  </a:extLst>
                </a:gridCol>
                <a:gridCol w="1343025">
                  <a:extLst>
                    <a:ext uri="{9D8B030D-6E8A-4147-A177-3AD203B41FA5}">
                      <a16:colId xmlns:a16="http://schemas.microsoft.com/office/drawing/2014/main" val="2538265912"/>
                    </a:ext>
                  </a:extLst>
                </a:gridCol>
              </a:tblGrid>
              <a:tr h="782121">
                <a:tc>
                  <a:txBody>
                    <a:bodyPr/>
                    <a:lstStyle/>
                    <a:p>
                      <a:pPr indent="-128270">
                        <a:lnSpc>
                          <a:spcPts val="1515"/>
                        </a:lnSpc>
                        <a:spcAft>
                          <a:spcPts val="0"/>
                        </a:spcAft>
                      </a:pPr>
                      <a:r>
                        <a:rPr lang="en-CA" sz="1600" b="1">
                          <a:solidFill>
                            <a:schemeClr val="tx1"/>
                          </a:solidFill>
                          <a:effectLst/>
                        </a:rPr>
                        <a:t>Outlook</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Temperature</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Humidity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55218217"/>
                  </a:ext>
                </a:extLst>
              </a:tr>
              <a:tr h="411540">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457761816"/>
                  </a:ext>
                </a:extLst>
              </a:tr>
              <a:tr h="411540">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90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94084164"/>
                  </a:ext>
                </a:extLst>
              </a:tr>
              <a:tr h="411540">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86</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9271842"/>
                  </a:ext>
                </a:extLst>
              </a:tr>
              <a:tr h="411540">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96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4414914"/>
                  </a:ext>
                </a:extLst>
              </a:tr>
              <a:tr h="411540">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27046416"/>
                  </a:ext>
                </a:extLst>
              </a:tr>
              <a:tr h="411540">
                <a:tc>
                  <a:txBody>
                    <a:bodyPr/>
                    <a:lstStyle/>
                    <a:p>
                      <a:pPr indent="-192405">
                        <a:lnSpc>
                          <a:spcPts val="1515"/>
                        </a:lnSpc>
                        <a:spcAft>
                          <a:spcPts val="0"/>
                        </a:spcAft>
                      </a:pPr>
                      <a:r>
                        <a:rPr lang="en-CA" sz="1600" b="0" dirty="0">
                          <a:solidFill>
                            <a:schemeClr val="tx1"/>
                          </a:solidFill>
                          <a:effectLst/>
                        </a:rPr>
                        <a:t>Rainy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125595456"/>
                  </a:ext>
                </a:extLst>
              </a:tr>
              <a:tr h="411540">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156736461"/>
                  </a:ext>
                </a:extLst>
              </a:tr>
              <a:tr h="411540">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95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183988186"/>
                  </a:ext>
                </a:extLst>
              </a:tr>
              <a:tr h="411540">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915571234"/>
                  </a:ext>
                </a:extLst>
              </a:tr>
              <a:tr h="411540">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08528700"/>
                  </a:ext>
                </a:extLst>
              </a:tr>
              <a:tr h="411540">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624061478"/>
                  </a:ext>
                </a:extLst>
              </a:tr>
              <a:tr h="411540">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90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66064510"/>
                  </a:ext>
                </a:extLst>
              </a:tr>
              <a:tr h="411540">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758626131"/>
                  </a:ext>
                </a:extLst>
              </a:tr>
              <a:tr h="411540">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91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87019628"/>
                  </a:ext>
                </a:extLst>
              </a:tr>
            </a:tbl>
          </a:graphicData>
        </a:graphic>
      </p:graphicFrame>
      <p:sp>
        <p:nvSpPr>
          <p:cNvPr id="5" name="Rectangle 1"/>
          <p:cNvSpPr>
            <a:spLocks noChangeArrowheads="1"/>
          </p:cNvSpPr>
          <p:nvPr/>
        </p:nvSpPr>
        <p:spPr bwMode="auto">
          <a:xfrm>
            <a:off x="838200" y="1966913"/>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CA"/>
          </a:p>
        </p:txBody>
      </p:sp>
      <p:sp>
        <p:nvSpPr>
          <p:cNvPr id="7" name="Content Placeholder 2"/>
          <p:cNvSpPr>
            <a:spLocks noGrp="1"/>
          </p:cNvSpPr>
          <p:nvPr>
            <p:ph idx="1"/>
          </p:nvPr>
        </p:nvSpPr>
        <p:spPr>
          <a:xfrm>
            <a:off x="16018" y="1409121"/>
            <a:ext cx="5270356" cy="5026750"/>
          </a:xfrm>
        </p:spPr>
        <p:txBody>
          <a:bodyPr>
            <a:normAutofit lnSpcReduction="10000"/>
          </a:bodyPr>
          <a:lstStyle/>
          <a:p>
            <a:r>
              <a:rPr lang="en-CA" dirty="0"/>
              <a:t>Numerical vs nominal attributes</a:t>
            </a:r>
          </a:p>
          <a:p>
            <a:endParaRPr lang="en-CA" dirty="0"/>
          </a:p>
          <a:p>
            <a:r>
              <a:rPr lang="en-CA" dirty="0"/>
              <a:t>Here, the first rule might take the form:</a:t>
            </a:r>
          </a:p>
          <a:p>
            <a:pPr>
              <a:buFont typeface="Wingdings" panose="05000000000000000000" pitchFamily="2" charset="2"/>
              <a:buChar char="Ø"/>
            </a:pPr>
            <a:r>
              <a:rPr lang="en-CA" sz="2500" dirty="0">
                <a:latin typeface="Courier New" panose="02070309020205020404" pitchFamily="49" charset="0"/>
                <a:cs typeface="Courier New" panose="02070309020205020404" pitchFamily="49" charset="0"/>
              </a:rPr>
              <a:t>if Outlook=Sunny and Humidity&gt;83 then Play=No</a:t>
            </a:r>
          </a:p>
          <a:p>
            <a:r>
              <a:rPr lang="en-CA" dirty="0"/>
              <a:t>Association rules</a:t>
            </a:r>
          </a:p>
          <a:p>
            <a:pPr>
              <a:buFont typeface="Wingdings" panose="05000000000000000000" pitchFamily="2" charset="2"/>
              <a:buChar char="Ø"/>
            </a:pPr>
            <a:r>
              <a:rPr lang="en-CA" sz="2500" dirty="0">
                <a:latin typeface="Courier New" panose="02070309020205020404" pitchFamily="49" charset="0"/>
                <a:cs typeface="Courier New" panose="02070309020205020404" pitchFamily="49" charset="0"/>
              </a:rPr>
              <a:t>If Temperature=Cool then Humidity=Normal</a:t>
            </a:r>
          </a:p>
          <a:p>
            <a:pPr>
              <a:buFont typeface="Wingdings" panose="05000000000000000000" pitchFamily="2" charset="2"/>
              <a:buChar char="Ø"/>
            </a:pPr>
            <a:r>
              <a:rPr lang="en-CA" sz="2500" dirty="0">
                <a:latin typeface="Courier New" panose="02070309020205020404" pitchFamily="49" charset="0"/>
                <a:cs typeface="Courier New" panose="02070309020205020404" pitchFamily="49" charset="0"/>
              </a:rPr>
              <a:t>If Windy=False and Play=No then Outlook=Sunny and Humidity=High</a:t>
            </a:r>
          </a:p>
        </p:txBody>
      </p:sp>
    </p:spTree>
    <p:extLst>
      <p:ext uri="{BB962C8B-B14F-4D97-AF65-F5344CB8AC3E}">
        <p14:creationId xmlns:p14="http://schemas.microsoft.com/office/powerpoint/2010/main" val="7539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4.7 Instance based ‘learning’</a:t>
            </a:r>
          </a:p>
        </p:txBody>
      </p:sp>
      <p:sp>
        <p:nvSpPr>
          <p:cNvPr id="3" name="Content Placeholder 2"/>
          <p:cNvSpPr>
            <a:spLocks noGrp="1"/>
          </p:cNvSpPr>
          <p:nvPr>
            <p:ph idx="1"/>
          </p:nvPr>
        </p:nvSpPr>
        <p:spPr>
          <a:xfrm>
            <a:off x="0" y="1616617"/>
            <a:ext cx="4906213" cy="4351338"/>
          </a:xfrm>
        </p:spPr>
        <p:txBody>
          <a:bodyPr>
            <a:normAutofit fontScale="92500"/>
          </a:bodyPr>
          <a:lstStyle/>
          <a:p>
            <a:r>
              <a:rPr lang="en-CA" dirty="0"/>
              <a:t>Instance based learning works by storing training examples, and classifying new instances based on </a:t>
            </a:r>
            <a:r>
              <a:rPr lang="en-CA" b="1" dirty="0"/>
              <a:t>distance</a:t>
            </a:r>
            <a:r>
              <a:rPr lang="en-CA" dirty="0"/>
              <a:t> from training examples</a:t>
            </a:r>
          </a:p>
          <a:p>
            <a:r>
              <a:rPr lang="en-CA" dirty="0"/>
              <a:t>Lazy learner (waits for new instances, performs computation at classification time)</a:t>
            </a:r>
          </a:p>
          <a:p>
            <a:r>
              <a:rPr lang="en-CA" dirty="0"/>
              <a:t>Non-parametric method (works well even when decision boundary is irregular)</a:t>
            </a:r>
          </a:p>
        </p:txBody>
      </p:sp>
      <p:pic>
        <p:nvPicPr>
          <p:cNvPr id="4" name="Picture 3"/>
          <p:cNvPicPr>
            <a:picLocks noChangeAspect="1"/>
          </p:cNvPicPr>
          <p:nvPr/>
        </p:nvPicPr>
        <p:blipFill>
          <a:blip r:embed="rId2"/>
          <a:stretch>
            <a:fillRect/>
          </a:stretch>
        </p:blipFill>
        <p:spPr>
          <a:xfrm>
            <a:off x="8494873" y="1690688"/>
            <a:ext cx="3477613" cy="4164084"/>
          </a:xfrm>
          <a:prstGeom prst="rect">
            <a:avLst/>
          </a:prstGeom>
        </p:spPr>
      </p:pic>
      <p:pic>
        <p:nvPicPr>
          <p:cNvPr id="5" name="Picture 4"/>
          <p:cNvPicPr>
            <a:picLocks noChangeAspect="1"/>
          </p:cNvPicPr>
          <p:nvPr/>
        </p:nvPicPr>
        <p:blipFill>
          <a:blip r:embed="rId3"/>
          <a:stretch>
            <a:fillRect/>
          </a:stretch>
        </p:blipFill>
        <p:spPr>
          <a:xfrm>
            <a:off x="4906213" y="1690688"/>
            <a:ext cx="3494654" cy="4145521"/>
          </a:xfrm>
          <a:prstGeom prst="rect">
            <a:avLst/>
          </a:prstGeom>
        </p:spPr>
      </p:pic>
      <p:sp>
        <p:nvSpPr>
          <p:cNvPr id="6" name="TextBox 5"/>
          <p:cNvSpPr txBox="1"/>
          <p:nvPr/>
        </p:nvSpPr>
        <p:spPr>
          <a:xfrm>
            <a:off x="243840" y="6175139"/>
            <a:ext cx="11704320" cy="369332"/>
          </a:xfrm>
          <a:prstGeom prst="rect">
            <a:avLst/>
          </a:prstGeom>
          <a:noFill/>
        </p:spPr>
        <p:txBody>
          <a:bodyPr wrap="square" rtlCol="0">
            <a:spAutoFit/>
          </a:bodyPr>
          <a:lstStyle/>
          <a:p>
            <a:r>
              <a:rPr lang="en-CA" dirty="0">
                <a:hlinkClick r:id="rId4"/>
              </a:rPr>
              <a:t>https://scikit-learn.org/stable/auto_examples/classification/plot_classifier_comparison.html</a:t>
            </a:r>
            <a:endParaRPr lang="en-CA" dirty="0"/>
          </a:p>
        </p:txBody>
      </p:sp>
      <p:sp>
        <p:nvSpPr>
          <p:cNvPr id="7" name="TextBox 6"/>
          <p:cNvSpPr txBox="1"/>
          <p:nvPr/>
        </p:nvSpPr>
        <p:spPr>
          <a:xfrm>
            <a:off x="257915" y="6514069"/>
            <a:ext cx="7807669" cy="369332"/>
          </a:xfrm>
          <a:prstGeom prst="rect">
            <a:avLst/>
          </a:prstGeom>
          <a:noFill/>
        </p:spPr>
        <p:txBody>
          <a:bodyPr wrap="square" rtlCol="0">
            <a:spAutoFit/>
          </a:bodyPr>
          <a:lstStyle/>
          <a:p>
            <a:r>
              <a:rPr lang="en-CA" dirty="0">
                <a:hlinkClick r:id="rId5"/>
              </a:rPr>
              <a:t>https://scikit-learn.org/stable/modules/neighbors.html</a:t>
            </a:r>
            <a:endParaRPr lang="en-CA" dirty="0"/>
          </a:p>
        </p:txBody>
      </p:sp>
    </p:spTree>
    <p:extLst>
      <p:ext uri="{BB962C8B-B14F-4D97-AF65-F5344CB8AC3E}">
        <p14:creationId xmlns:p14="http://schemas.microsoft.com/office/powerpoint/2010/main" val="20729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distance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CA" dirty="0"/>
                  <a:t>Euclidean distance between instances</a:t>
                </a:r>
              </a:p>
              <a:p>
                <a:r>
                  <a:rPr lang="en-CA" dirty="0"/>
                  <a:t>Instance 1: </a:t>
                </a:r>
                <a14:m>
                  <m:oMath xmlns:m="http://schemas.openxmlformats.org/officeDocument/2006/math">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1</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2</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oMath>
                </a14:m>
                <a:r>
                  <a:rPr lang="en-CA" dirty="0"/>
                  <a:t>, … </a:t>
                </a:r>
                <a14:m>
                  <m:oMath xmlns:m="http://schemas.openxmlformats.org/officeDocument/2006/math">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𝑘</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oMath>
                </a14:m>
                <a:endParaRPr lang="en-CA" dirty="0"/>
              </a:p>
              <a:p>
                <a:r>
                  <a:rPr lang="en-CA" dirty="0"/>
                  <a:t>Instance 2: </a:t>
                </a:r>
                <a14:m>
                  <m:oMath xmlns:m="http://schemas.openxmlformats.org/officeDocument/2006/math">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1</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2</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oMath>
                </a14:m>
                <a:r>
                  <a:rPr lang="en-CA" dirty="0"/>
                  <a:t>, … </a:t>
                </a:r>
                <a14:m>
                  <m:oMath xmlns:m="http://schemas.openxmlformats.org/officeDocument/2006/math">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𝑘</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oMath>
                </a14:m>
                <a:endParaRPr lang="en-CA" dirty="0"/>
              </a:p>
              <a:p>
                <a:r>
                  <a:rPr lang="en-CA" dirty="0"/>
                  <a:t>Distance = </a:t>
                </a:r>
                <a14:m>
                  <m:oMath xmlns:m="http://schemas.openxmlformats.org/officeDocument/2006/math">
                    <m:rad>
                      <m:radPr>
                        <m:degHide m:val="on"/>
                        <m:ctrlPr>
                          <a:rPr lang="en-CA" i="1" smtClean="0">
                            <a:latin typeface="Cambria Math" panose="02040503050406030204" pitchFamily="18" charset="0"/>
                          </a:rPr>
                        </m:ctrlPr>
                      </m:radPr>
                      <m:deg/>
                      <m:e>
                        <m:sSup>
                          <m:sSupPr>
                            <m:ctrlPr>
                              <a:rPr lang="en-CA" i="1" smtClean="0">
                                <a:latin typeface="Cambria Math" panose="02040503050406030204" pitchFamily="18" charset="0"/>
                              </a:rPr>
                            </m:ctrlPr>
                          </m:sSupPr>
                          <m:e>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1</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1</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r>
                              <a:rPr lang="en-CA" b="0" i="1" smtClean="0">
                                <a:latin typeface="Cambria Math" panose="02040503050406030204" pitchFamily="18" charset="0"/>
                              </a:rPr>
                              <m:t>)</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2</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2</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r>
                              <a:rPr lang="en-CA" b="0" i="1" smtClean="0">
                                <a:latin typeface="Cambria Math" panose="02040503050406030204" pitchFamily="18" charset="0"/>
                              </a:rPr>
                              <m:t>)</m:t>
                            </m:r>
                          </m:e>
                          <m:sup>
                            <m:r>
                              <a:rPr lang="en-CA" b="0" i="1" smtClean="0">
                                <a:latin typeface="Cambria Math" panose="02040503050406030204" pitchFamily="18" charset="0"/>
                              </a:rPr>
                              <m:t>2</m:t>
                            </m:r>
                          </m:sup>
                        </m:sSup>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𝑘</m:t>
                                </m:r>
                              </m:sub>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bSup>
                            <m:r>
                              <a:rPr lang="en-CA" b="0" i="1" smtClean="0">
                                <a:latin typeface="Cambria Math" panose="02040503050406030204" pitchFamily="18" charset="0"/>
                              </a:rPr>
                              <m:t>−</m:t>
                            </m:r>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𝑘</m:t>
                                </m:r>
                              </m:sub>
                              <m:sup>
                                <m:d>
                                  <m:dPr>
                                    <m:ctrlPr>
                                      <a:rPr lang="en-CA" b="0" i="1" smtClean="0">
                                        <a:latin typeface="Cambria Math" panose="02040503050406030204" pitchFamily="18" charset="0"/>
                                      </a:rPr>
                                    </m:ctrlPr>
                                  </m:dPr>
                                  <m:e>
                                    <m:r>
                                      <a:rPr lang="en-CA" b="0" i="1" smtClean="0">
                                        <a:latin typeface="Cambria Math" panose="02040503050406030204" pitchFamily="18" charset="0"/>
                                      </a:rPr>
                                      <m:t>2</m:t>
                                    </m:r>
                                  </m:e>
                                </m:d>
                              </m:sup>
                            </m:sSubSup>
                            <m:r>
                              <a:rPr lang="en-CA" b="0" i="1" smtClean="0">
                                <a:latin typeface="Cambria Math" panose="02040503050406030204" pitchFamily="18" charset="0"/>
                              </a:rPr>
                              <m:t>)</m:t>
                            </m:r>
                          </m:e>
                          <m:sup>
                            <m:r>
                              <a:rPr lang="en-CA" b="0" i="1" smtClean="0">
                                <a:latin typeface="Cambria Math" panose="02040503050406030204" pitchFamily="18" charset="0"/>
                              </a:rPr>
                              <m:t>2</m:t>
                            </m:r>
                          </m:sup>
                        </m:sSup>
                      </m:e>
                    </m:rad>
                  </m:oMath>
                </a14:m>
                <a:endParaRPr lang="en-CA" dirty="0"/>
              </a:p>
              <a:p>
                <a:r>
                  <a:rPr lang="en-CA" dirty="0"/>
                  <a:t>Correct for measurement scale by normalizing all attribute values to lie between 0 and 1 </a:t>
                </a:r>
              </a:p>
              <a:p>
                <a:r>
                  <a:rPr lang="en-CA" dirty="0"/>
                  <a:t>Normalization: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𝑣</m:t>
                        </m:r>
                        <m:r>
                          <a:rPr lang="en-CA" b="0" i="1" baseline="-25000" smtClean="0">
                            <a:latin typeface="Cambria Math" panose="02040503050406030204" pitchFamily="18" charset="0"/>
                          </a:rPr>
                          <m:t>𝑖</m:t>
                        </m:r>
                        <m:r>
                          <a:rPr lang="en-CA" b="0" i="1" smtClean="0">
                            <a:latin typeface="Cambria Math" panose="02040503050406030204" pitchFamily="18" charset="0"/>
                          </a:rPr>
                          <m:t>−</m:t>
                        </m:r>
                        <m:r>
                          <m:rPr>
                            <m:sty m:val="p"/>
                          </m:rPr>
                          <a:rPr lang="en-CA" b="0" i="0" smtClean="0">
                            <a:latin typeface="Cambria Math" panose="02040503050406030204" pitchFamily="18" charset="0"/>
                          </a:rPr>
                          <m:t>min</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𝑖</m:t>
                            </m:r>
                          </m:sub>
                        </m:sSub>
                        <m:r>
                          <a:rPr lang="en-CA" b="0" i="1" smtClean="0">
                            <a:latin typeface="Cambria Math" panose="02040503050406030204" pitchFamily="18" charset="0"/>
                          </a:rPr>
                          <m:t>)</m:t>
                        </m:r>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max</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𝑣</m:t>
                                </m:r>
                                <m:r>
                                  <a:rPr lang="en-CA" b="0" i="1" baseline="-25000" smtClean="0">
                                    <a:latin typeface="Cambria Math" panose="02040503050406030204" pitchFamily="18" charset="0"/>
                                  </a:rPr>
                                  <m:t>𝑖</m:t>
                                </m:r>
                              </m:e>
                            </m:d>
                          </m:e>
                        </m:func>
                        <m:r>
                          <a:rPr lang="en-CA" b="0" i="1" smtClean="0">
                            <a:latin typeface="Cambria Math" panose="02040503050406030204" pitchFamily="18" charset="0"/>
                          </a:rPr>
                          <m:t>−</m:t>
                        </m:r>
                        <m:r>
                          <m:rPr>
                            <m:sty m:val="p"/>
                          </m:rPr>
                          <a:rPr lang="en-CA" b="0" i="0" smtClean="0">
                            <a:latin typeface="Cambria Math" panose="02040503050406030204" pitchFamily="18" charset="0"/>
                          </a:rPr>
                          <m:t>min</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𝑖</m:t>
                            </m:r>
                          </m:sub>
                        </m:sSub>
                        <m:r>
                          <a:rPr lang="en-CA" b="0" i="1" smtClean="0">
                            <a:latin typeface="Cambria Math" panose="02040503050406030204" pitchFamily="18" charset="0"/>
                          </a:rPr>
                          <m:t>)</m:t>
                        </m:r>
                      </m:den>
                    </m:f>
                  </m:oMath>
                </a14:m>
                <a:endParaRPr lang="en-CA" dirty="0"/>
              </a:p>
              <a:p>
                <a:r>
                  <a:rPr lang="en-CA" dirty="0"/>
                  <a:t>Where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𝑣</m:t>
                        </m:r>
                      </m:e>
                      <m:sub>
                        <m:r>
                          <a:rPr lang="en-CA" i="1">
                            <a:latin typeface="Cambria Math" panose="02040503050406030204" pitchFamily="18" charset="0"/>
                          </a:rPr>
                          <m:t>𝑖</m:t>
                        </m:r>
                      </m:sub>
                    </m:sSub>
                  </m:oMath>
                </a14:m>
                <a:r>
                  <a:rPr lang="en-CA" dirty="0"/>
                  <a:t> is the original value of attribute </a:t>
                </a:r>
                <a:r>
                  <a:rPr lang="en-CA" dirty="0" err="1"/>
                  <a:t>i</a:t>
                </a:r>
                <a:r>
                  <a:rPr lang="en-CA" dirty="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oMath>
                </a14:m>
                <a:r>
                  <a:rPr lang="en-CA" dirty="0"/>
                  <a:t> is normalized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812" b="-3361"/>
                </a:stretch>
              </a:blipFill>
            </p:spPr>
            <p:txBody>
              <a:bodyPr/>
              <a:lstStyle/>
              <a:p>
                <a:r>
                  <a:rPr lang="en-CA">
                    <a:noFill/>
                  </a:rPr>
                  <a:t> </a:t>
                </a:r>
              </a:p>
            </p:txBody>
          </p:sp>
        </mc:Fallback>
      </mc:AlternateContent>
    </p:spTree>
    <p:extLst>
      <p:ext uri="{BB962C8B-B14F-4D97-AF65-F5344CB8AC3E}">
        <p14:creationId xmlns:p14="http://schemas.microsoft.com/office/powerpoint/2010/main" val="27512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7093"/>
          </a:xfrm>
        </p:spPr>
        <p:txBody>
          <a:bodyPr/>
          <a:lstStyle/>
          <a:p>
            <a:r>
              <a:rPr lang="en-CA" dirty="0"/>
              <a:t>Finding nearest neighbours efficiently</a:t>
            </a:r>
          </a:p>
        </p:txBody>
      </p:sp>
      <p:sp>
        <p:nvSpPr>
          <p:cNvPr id="3" name="Content Placeholder 2"/>
          <p:cNvSpPr>
            <a:spLocks noGrp="1"/>
          </p:cNvSpPr>
          <p:nvPr>
            <p:ph idx="1"/>
          </p:nvPr>
        </p:nvSpPr>
        <p:spPr>
          <a:xfrm>
            <a:off x="0" y="757092"/>
            <a:ext cx="5008418" cy="5893089"/>
          </a:xfrm>
        </p:spPr>
        <p:txBody>
          <a:bodyPr>
            <a:normAutofit fontScale="92500" lnSpcReduction="20000"/>
          </a:bodyPr>
          <a:lstStyle/>
          <a:p>
            <a:r>
              <a:rPr lang="en-CA" dirty="0"/>
              <a:t>We have some instances and a distance function. Problem solved?</a:t>
            </a:r>
          </a:p>
          <a:p>
            <a:r>
              <a:rPr lang="en-CA" dirty="0"/>
              <a:t>What if we have millions of stored instances? Compute distance between new instance and all of them?</a:t>
            </a:r>
          </a:p>
          <a:p>
            <a:r>
              <a:rPr lang="en-CA" dirty="0"/>
              <a:t>We can find nearest neighbours more efficiently by representing the training set as a tree</a:t>
            </a:r>
          </a:p>
          <a:p>
            <a:r>
              <a:rPr lang="en-CA" dirty="0" err="1"/>
              <a:t>kD</a:t>
            </a:r>
            <a:r>
              <a:rPr lang="en-CA" dirty="0"/>
              <a:t> trees are binary trees that recursively divide instance space using hyperplanes</a:t>
            </a:r>
          </a:p>
          <a:p>
            <a:r>
              <a:rPr lang="en-CA" dirty="0"/>
              <a:t>A) </a:t>
            </a:r>
            <a:r>
              <a:rPr lang="en-CA" dirty="0" err="1"/>
              <a:t>kD</a:t>
            </a:r>
            <a:r>
              <a:rPr lang="en-CA" dirty="0"/>
              <a:t> tree example with k=2 (2 attributes)</a:t>
            </a:r>
          </a:p>
          <a:p>
            <a:r>
              <a:rPr lang="en-CA" dirty="0"/>
              <a:t>B) four training instances represented in (A) along with hyperplanes constituting tree</a:t>
            </a:r>
          </a:p>
        </p:txBody>
      </p:sp>
      <p:pic>
        <p:nvPicPr>
          <p:cNvPr id="5" name="Picture 4"/>
          <p:cNvPicPr>
            <a:picLocks noChangeAspect="1"/>
          </p:cNvPicPr>
          <p:nvPr/>
        </p:nvPicPr>
        <p:blipFill>
          <a:blip r:embed="rId2"/>
          <a:stretch>
            <a:fillRect/>
          </a:stretch>
        </p:blipFill>
        <p:spPr>
          <a:xfrm>
            <a:off x="5231823" y="1580837"/>
            <a:ext cx="6960177" cy="4245599"/>
          </a:xfrm>
          <a:prstGeom prst="rect">
            <a:avLst/>
          </a:prstGeom>
        </p:spPr>
      </p:pic>
    </p:spTree>
    <p:extLst>
      <p:ext uri="{BB962C8B-B14F-4D97-AF65-F5344CB8AC3E}">
        <p14:creationId xmlns:p14="http://schemas.microsoft.com/office/powerpoint/2010/main" val="28252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CA" dirty="0"/>
              <a:t>How does </a:t>
            </a:r>
            <a:r>
              <a:rPr lang="en-CA" dirty="0" err="1"/>
              <a:t>kD</a:t>
            </a:r>
            <a:r>
              <a:rPr lang="en-CA" dirty="0"/>
              <a:t> tree help find nearest neighbours fast?</a:t>
            </a:r>
          </a:p>
        </p:txBody>
      </p:sp>
      <p:sp>
        <p:nvSpPr>
          <p:cNvPr id="3" name="Content Placeholder 2"/>
          <p:cNvSpPr>
            <a:spLocks noGrp="1"/>
          </p:cNvSpPr>
          <p:nvPr>
            <p:ph idx="1"/>
          </p:nvPr>
        </p:nvSpPr>
        <p:spPr>
          <a:xfrm>
            <a:off x="0" y="1146752"/>
            <a:ext cx="6594764" cy="5711248"/>
          </a:xfrm>
        </p:spPr>
        <p:txBody>
          <a:bodyPr>
            <a:normAutofit fontScale="85000" lnSpcReduction="20000"/>
          </a:bodyPr>
          <a:lstStyle/>
          <a:p>
            <a:r>
              <a:rPr lang="en-CA" dirty="0"/>
              <a:t>To locate nearest neighbour of a given target point, follow the tree down from its root to locate the region containing the target point</a:t>
            </a:r>
          </a:p>
          <a:p>
            <a:r>
              <a:rPr lang="en-CA" dirty="0"/>
              <a:t>We want to find the nearest neighbour of the new instance (star)</a:t>
            </a:r>
          </a:p>
          <a:p>
            <a:r>
              <a:rPr lang="en-CA" dirty="0"/>
              <a:t>Following the tree leads us to the subsection whose leaf node is colored black (good first approximation)</a:t>
            </a:r>
          </a:p>
          <a:p>
            <a:r>
              <a:rPr lang="en-CA" dirty="0"/>
              <a:t>The nearest neighbour must lie within the circle.</a:t>
            </a:r>
          </a:p>
          <a:p>
            <a:r>
              <a:rPr lang="en-CA" dirty="0"/>
              <a:t>First check if black node’s sibling (gray box) touches circle (it doesn’t)</a:t>
            </a:r>
          </a:p>
          <a:p>
            <a:r>
              <a:rPr lang="en-CA" dirty="0"/>
              <a:t>Then, check sibling of parent node (upper half) – it does touch the circle, so we check its children</a:t>
            </a:r>
          </a:p>
          <a:p>
            <a:r>
              <a:rPr lang="en-CA" dirty="0"/>
              <a:t>Top right (which is daughter of the upper half node) intersects the circle so we descend into it and find it contains a closer point (</a:t>
            </a:r>
            <a:r>
              <a:rPr lang="en-CA" dirty="0">
                <a:solidFill>
                  <a:schemeClr val="accent2">
                    <a:lumMod val="75000"/>
                  </a:schemeClr>
                </a:solidFill>
              </a:rPr>
              <a:t>orange</a:t>
            </a:r>
            <a:r>
              <a:rPr lang="en-CA" dirty="0"/>
              <a:t>)</a:t>
            </a:r>
          </a:p>
          <a:p>
            <a:r>
              <a:rPr lang="en-CA" dirty="0"/>
              <a:t>With a “good” (well balanced) tree this procedure takes O(log2(n)) time, where n is #instances</a:t>
            </a:r>
          </a:p>
          <a:p>
            <a:endParaRPr lang="en-CA" dirty="0"/>
          </a:p>
          <a:p>
            <a:endParaRPr lang="en-CA" dirty="0"/>
          </a:p>
        </p:txBody>
      </p:sp>
      <p:pic>
        <p:nvPicPr>
          <p:cNvPr id="7" name="Picture 6"/>
          <p:cNvPicPr>
            <a:picLocks noChangeAspect="1"/>
          </p:cNvPicPr>
          <p:nvPr/>
        </p:nvPicPr>
        <p:blipFill>
          <a:blip r:embed="rId2"/>
          <a:stretch>
            <a:fillRect/>
          </a:stretch>
        </p:blipFill>
        <p:spPr>
          <a:xfrm>
            <a:off x="6594764" y="1146752"/>
            <a:ext cx="5597236" cy="5585766"/>
          </a:xfrm>
          <a:prstGeom prst="rect">
            <a:avLst/>
          </a:prstGeom>
        </p:spPr>
      </p:pic>
    </p:spTree>
    <p:extLst>
      <p:ext uri="{BB962C8B-B14F-4D97-AF65-F5344CB8AC3E}">
        <p14:creationId xmlns:p14="http://schemas.microsoft.com/office/powerpoint/2010/main" val="278208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41" y="235043"/>
            <a:ext cx="10515600" cy="840434"/>
          </a:xfrm>
        </p:spPr>
        <p:txBody>
          <a:bodyPr/>
          <a:lstStyle/>
          <a:p>
            <a:r>
              <a:rPr lang="en-CA" dirty="0"/>
              <a:t>Building a good tree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1344706"/>
                <a:ext cx="6580504" cy="4832257"/>
              </a:xfrm>
            </p:spPr>
            <p:txBody>
              <a:bodyPr>
                <a:normAutofit fontScale="92500" lnSpcReduction="20000"/>
              </a:bodyPr>
              <a:lstStyle/>
              <a:p>
                <a:r>
                  <a:rPr lang="en-CA" dirty="0"/>
                  <a:t>Need to find a good direction for initial split</a:t>
                </a:r>
              </a:p>
              <a:p>
                <a:r>
                  <a:rPr lang="en-CA" dirty="0"/>
                  <a:t>Basic split: </a:t>
                </a:r>
              </a:p>
              <a:p>
                <a:r>
                  <a:rPr lang="en-CA" dirty="0"/>
                  <a:t>1) calculate the variance of data points along each axis individually</a:t>
                </a:r>
              </a:p>
              <a:p>
                <a:r>
                  <a:rPr lang="en-CA" dirty="0"/>
                  <a:t>2) select axis with greatest variance</a:t>
                </a:r>
              </a:p>
              <a:p>
                <a:r>
                  <a:rPr lang="en-CA" dirty="0"/>
                  <a:t>3) create splitting hyperplane perpendicular to that axis, placing it at the median value along axis of greatest variance</a:t>
                </a:r>
              </a:p>
              <a:p>
                <a:r>
                  <a:rPr lang="en-CA" dirty="0"/>
                  <a:t>Why use axis of greatest variance?</a:t>
                </a:r>
              </a:p>
              <a:p>
                <a:r>
                  <a:rPr lang="en-CA" dirty="0"/>
                  <a:t>Dataset should have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𝑘</m:t>
                        </m:r>
                      </m:sup>
                    </m:sSup>
                    <m:r>
                      <a:rPr lang="en-CA" b="0" i="1" smtClean="0">
                        <a:latin typeface="Cambria Math" panose="02040503050406030204" pitchFamily="18" charset="0"/>
                      </a:rPr>
                      <m:t> </m:t>
                    </m:r>
                  </m:oMath>
                </a14:m>
                <a:r>
                  <a:rPr lang="en-CA" dirty="0"/>
                  <a:t>instances, where k is number of attributes (dimensions), because with high dimensional data, splitting along a single dimension doesn’t help.</a:t>
                </a:r>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1344706"/>
                <a:ext cx="6580504" cy="4832257"/>
              </a:xfrm>
              <a:blipFill>
                <a:blip r:embed="rId2"/>
                <a:stretch>
                  <a:fillRect l="-1390" t="-3283" r="-278"/>
                </a:stretch>
              </a:blipFill>
            </p:spPr>
            <p:txBody>
              <a:bodyPr/>
              <a:lstStyle/>
              <a:p>
                <a:r>
                  <a:rPr lang="en-CA">
                    <a:noFill/>
                  </a:rPr>
                  <a:t> </a:t>
                </a:r>
              </a:p>
            </p:txBody>
          </p:sp>
        </mc:Fallback>
      </mc:AlternateContent>
      <p:pic>
        <p:nvPicPr>
          <p:cNvPr id="2050" name="Picture 2" descr="Image result for mahalanobis dis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125" y="1825625"/>
            <a:ext cx="5334000" cy="40005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477794" y="3722915"/>
            <a:ext cx="1554480" cy="1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8739551" y="3396343"/>
            <a:ext cx="1030966" cy="130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032274" y="3525917"/>
            <a:ext cx="764953" cy="369332"/>
          </a:xfrm>
          <a:prstGeom prst="rect">
            <a:avLst/>
          </a:prstGeom>
          <a:noFill/>
        </p:spPr>
        <p:txBody>
          <a:bodyPr wrap="none" rtlCol="0">
            <a:spAutoFit/>
          </a:bodyPr>
          <a:lstStyle/>
          <a:p>
            <a:r>
              <a:rPr lang="en-CA" dirty="0">
                <a:solidFill>
                  <a:srgbClr val="FF0000"/>
                </a:solidFill>
              </a:rPr>
              <a:t>Split 1</a:t>
            </a:r>
          </a:p>
        </p:txBody>
      </p:sp>
      <p:sp>
        <p:nvSpPr>
          <p:cNvPr id="9" name="TextBox 8"/>
          <p:cNvSpPr txBox="1"/>
          <p:nvPr/>
        </p:nvSpPr>
        <p:spPr>
          <a:xfrm>
            <a:off x="9763985" y="3089117"/>
            <a:ext cx="764953" cy="369332"/>
          </a:xfrm>
          <a:prstGeom prst="rect">
            <a:avLst/>
          </a:prstGeom>
          <a:noFill/>
        </p:spPr>
        <p:txBody>
          <a:bodyPr wrap="none" rtlCol="0">
            <a:spAutoFit/>
          </a:bodyPr>
          <a:lstStyle/>
          <a:p>
            <a:r>
              <a:rPr lang="en-CA" dirty="0">
                <a:solidFill>
                  <a:srgbClr val="FFC000"/>
                </a:solidFill>
              </a:rPr>
              <a:t>Split 2</a:t>
            </a:r>
          </a:p>
        </p:txBody>
      </p:sp>
      <p:cxnSp>
        <p:nvCxnSpPr>
          <p:cNvPr id="12" name="Straight Connector 11"/>
          <p:cNvCxnSpPr/>
          <p:nvPr/>
        </p:nvCxnSpPr>
        <p:spPr>
          <a:xfrm flipV="1">
            <a:off x="9255034" y="3409406"/>
            <a:ext cx="0" cy="2675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406820" y="3358510"/>
            <a:ext cx="1273904" cy="369332"/>
          </a:xfrm>
          <a:prstGeom prst="rect">
            <a:avLst/>
          </a:prstGeom>
          <a:noFill/>
        </p:spPr>
        <p:txBody>
          <a:bodyPr wrap="square" rtlCol="0">
            <a:spAutoFit/>
          </a:bodyPr>
          <a:lstStyle/>
          <a:p>
            <a:r>
              <a:rPr lang="en-CA" dirty="0">
                <a:solidFill>
                  <a:srgbClr val="00B050"/>
                </a:solidFill>
              </a:rPr>
              <a:t>Split 3</a:t>
            </a:r>
          </a:p>
        </p:txBody>
      </p:sp>
      <p:sp>
        <p:nvSpPr>
          <p:cNvPr id="10" name="TextBox 9"/>
          <p:cNvSpPr txBox="1"/>
          <p:nvPr/>
        </p:nvSpPr>
        <p:spPr>
          <a:xfrm>
            <a:off x="1707776" y="6446192"/>
            <a:ext cx="10367683" cy="369332"/>
          </a:xfrm>
          <a:prstGeom prst="rect">
            <a:avLst/>
          </a:prstGeom>
          <a:noFill/>
        </p:spPr>
        <p:txBody>
          <a:bodyPr wrap="square" rtlCol="0">
            <a:spAutoFit/>
          </a:bodyPr>
          <a:lstStyle/>
          <a:p>
            <a:r>
              <a:rPr lang="en-CA" dirty="0">
                <a:hlinkClick r:id="rId4"/>
              </a:rPr>
              <a:t>https://stackoverflow.com/questions/37132774/why-k-d-trees-is-not-used-for-high-dimensional-data</a:t>
            </a:r>
            <a:endParaRPr lang="en-CA" dirty="0"/>
          </a:p>
        </p:txBody>
      </p:sp>
    </p:spTree>
    <p:extLst>
      <p:ext uri="{BB962C8B-B14F-4D97-AF65-F5344CB8AC3E}">
        <p14:creationId xmlns:p14="http://schemas.microsoft.com/office/powerpoint/2010/main" val="323901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9" grpId="0"/>
      <p:bldP spid="1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Incrementally updating the </a:t>
            </a:r>
            <a:r>
              <a:rPr lang="en-CA" dirty="0" err="1"/>
              <a:t>kD</a:t>
            </a:r>
            <a:r>
              <a:rPr lang="en-CA" dirty="0"/>
              <a:t> tree</a:t>
            </a:r>
          </a:p>
        </p:txBody>
      </p:sp>
      <p:sp>
        <p:nvSpPr>
          <p:cNvPr id="3" name="Content Placeholder 2"/>
          <p:cNvSpPr>
            <a:spLocks noGrp="1"/>
          </p:cNvSpPr>
          <p:nvPr>
            <p:ph idx="1"/>
          </p:nvPr>
        </p:nvSpPr>
        <p:spPr>
          <a:xfrm>
            <a:off x="0" y="1825624"/>
            <a:ext cx="12192000" cy="4879975"/>
          </a:xfrm>
        </p:spPr>
        <p:txBody>
          <a:bodyPr>
            <a:normAutofit lnSpcReduction="10000"/>
          </a:bodyPr>
          <a:lstStyle/>
          <a:p>
            <a:r>
              <a:rPr lang="en-CA" dirty="0"/>
              <a:t>One of the advantages of instance-based learning over other machine learning methods is that new examples can be added to training set at any time</a:t>
            </a:r>
          </a:p>
          <a:p>
            <a:r>
              <a:rPr lang="en-CA" dirty="0"/>
              <a:t>Therefore, we want to be able to incrementally update </a:t>
            </a:r>
            <a:r>
              <a:rPr lang="en-CA" dirty="0" err="1"/>
              <a:t>kD</a:t>
            </a:r>
            <a:r>
              <a:rPr lang="en-CA" dirty="0"/>
              <a:t> tree with new points</a:t>
            </a:r>
          </a:p>
          <a:p>
            <a:r>
              <a:rPr lang="en-CA" b="1" dirty="0"/>
              <a:t>Incrementally updating the tree:</a:t>
            </a:r>
          </a:p>
          <a:p>
            <a:r>
              <a:rPr lang="en-CA" dirty="0"/>
              <a:t>1) determine which leaf node contains new point, find its </a:t>
            </a:r>
            <a:r>
              <a:rPr lang="en-CA" dirty="0" err="1"/>
              <a:t>hyperrectangle</a:t>
            </a:r>
            <a:endParaRPr lang="en-CA" dirty="0"/>
          </a:p>
          <a:p>
            <a:r>
              <a:rPr lang="en-CA" dirty="0"/>
              <a:t>2) if it is empty, place the new point there</a:t>
            </a:r>
          </a:p>
          <a:p>
            <a:r>
              <a:rPr lang="en-CA" dirty="0"/>
              <a:t>3) otherwise, split the </a:t>
            </a:r>
            <a:r>
              <a:rPr lang="en-CA" dirty="0" err="1"/>
              <a:t>hyperrectangle</a:t>
            </a:r>
            <a:r>
              <a:rPr lang="en-CA" dirty="0"/>
              <a:t> along its longest dimension (to preserve </a:t>
            </a:r>
            <a:r>
              <a:rPr lang="en-CA" dirty="0" err="1"/>
              <a:t>squareness</a:t>
            </a:r>
            <a:r>
              <a:rPr lang="en-CA" dirty="0"/>
              <a:t>)</a:t>
            </a:r>
          </a:p>
          <a:p>
            <a:r>
              <a:rPr lang="en-CA" dirty="0" err="1"/>
              <a:t>kD</a:t>
            </a:r>
            <a:r>
              <a:rPr lang="en-CA" dirty="0"/>
              <a:t> trees are good, but rectangles/squares are not the best shape to use because of their corners (which leads to unnecessary backtracking). </a:t>
            </a:r>
          </a:p>
          <a:p>
            <a:r>
              <a:rPr lang="en-CA" dirty="0"/>
              <a:t>The solution? Use hyperspheres (Ball tree), not </a:t>
            </a:r>
            <a:r>
              <a:rPr lang="en-CA" dirty="0" err="1"/>
              <a:t>hyperrectangles</a:t>
            </a:r>
            <a:r>
              <a:rPr lang="en-CA" dirty="0"/>
              <a:t> </a:t>
            </a:r>
          </a:p>
        </p:txBody>
      </p:sp>
    </p:spTree>
    <p:extLst>
      <p:ext uri="{BB962C8B-B14F-4D97-AF65-F5344CB8AC3E}">
        <p14:creationId xmlns:p14="http://schemas.microsoft.com/office/powerpoint/2010/main" val="75904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868"/>
            <a:ext cx="10515600" cy="483961"/>
          </a:xfrm>
        </p:spPr>
        <p:txBody>
          <a:bodyPr>
            <a:normAutofit fontScale="90000"/>
          </a:bodyPr>
          <a:lstStyle/>
          <a:p>
            <a:r>
              <a:rPr lang="en-CA" dirty="0"/>
              <a:t>Ball tree</a:t>
            </a:r>
          </a:p>
        </p:txBody>
      </p:sp>
      <p:sp>
        <p:nvSpPr>
          <p:cNvPr id="3" name="Content Placeholder 2"/>
          <p:cNvSpPr>
            <a:spLocks noGrp="1"/>
          </p:cNvSpPr>
          <p:nvPr>
            <p:ph idx="1"/>
          </p:nvPr>
        </p:nvSpPr>
        <p:spPr>
          <a:xfrm>
            <a:off x="0" y="587829"/>
            <a:ext cx="11273246" cy="1763485"/>
          </a:xfrm>
        </p:spPr>
        <p:txBody>
          <a:bodyPr>
            <a:normAutofit lnSpcReduction="10000"/>
          </a:bodyPr>
          <a:lstStyle/>
          <a:p>
            <a:r>
              <a:rPr lang="en-CA" dirty="0"/>
              <a:t>A ball tree is a binary tree in which every node defines a D-dimensional hypersphere, or ball, containing a subset of points to be searched</a:t>
            </a:r>
          </a:p>
          <a:p>
            <a:r>
              <a:rPr lang="en-CA" dirty="0"/>
              <a:t>Enables fast nearest neighbour search</a:t>
            </a:r>
          </a:p>
          <a:p>
            <a:r>
              <a:rPr lang="en-CA" dirty="0"/>
              <a:t>Built in the same way as </a:t>
            </a:r>
            <a:r>
              <a:rPr lang="en-CA" dirty="0" err="1"/>
              <a:t>kD</a:t>
            </a:r>
            <a:r>
              <a:rPr lang="en-CA" dirty="0"/>
              <a:t> trees (using </a:t>
            </a:r>
            <a:r>
              <a:rPr lang="en-CA" dirty="0" err="1"/>
              <a:t>kD</a:t>
            </a:r>
            <a:r>
              <a:rPr lang="en-CA" dirty="0"/>
              <a:t> algorithm</a:t>
            </a:r>
            <a:r>
              <a:rPr lang="fr-CA" dirty="0"/>
              <a:t>)</a:t>
            </a:r>
            <a:endParaRPr lang="en-CA" dirty="0"/>
          </a:p>
        </p:txBody>
      </p:sp>
      <p:sp>
        <p:nvSpPr>
          <p:cNvPr id="6" name="TextBox 5"/>
          <p:cNvSpPr txBox="1"/>
          <p:nvPr/>
        </p:nvSpPr>
        <p:spPr>
          <a:xfrm>
            <a:off x="9078686" y="2481943"/>
            <a:ext cx="2886892" cy="2308324"/>
          </a:xfrm>
          <a:prstGeom prst="rect">
            <a:avLst/>
          </a:prstGeom>
          <a:noFill/>
        </p:spPr>
        <p:txBody>
          <a:bodyPr wrap="square" rtlCol="0">
            <a:spAutoFit/>
          </a:bodyPr>
          <a:lstStyle/>
          <a:p>
            <a:r>
              <a:rPr lang="en-CA" dirty="0"/>
              <a:t>Ball tree for 16 instances</a:t>
            </a:r>
          </a:p>
          <a:p>
            <a:pPr marL="342900" indent="-342900">
              <a:buAutoNum type="alphaUcParenR"/>
            </a:pPr>
            <a:r>
              <a:rPr lang="en-CA" dirty="0"/>
              <a:t>Instances and balls</a:t>
            </a:r>
          </a:p>
          <a:p>
            <a:pPr marL="342900" indent="-342900">
              <a:buAutoNum type="alphaUcParenR"/>
            </a:pPr>
            <a:r>
              <a:rPr lang="en-CA" dirty="0"/>
              <a:t>Corresponding tree</a:t>
            </a:r>
          </a:p>
          <a:p>
            <a:pPr marL="342900" indent="-342900">
              <a:buAutoNum type="alphaUcParenR"/>
            </a:pPr>
            <a:endParaRPr lang="en-CA" dirty="0"/>
          </a:p>
          <a:p>
            <a:r>
              <a:rPr lang="en-CA" dirty="0"/>
              <a:t>Circles at different levels are indicated by style of dash, smaller circles drawn in shades of gray</a:t>
            </a:r>
          </a:p>
        </p:txBody>
      </p:sp>
      <p:pic>
        <p:nvPicPr>
          <p:cNvPr id="7" name="Picture 6"/>
          <p:cNvPicPr>
            <a:picLocks noChangeAspect="1"/>
          </p:cNvPicPr>
          <p:nvPr/>
        </p:nvPicPr>
        <p:blipFill>
          <a:blip r:embed="rId2"/>
          <a:stretch>
            <a:fillRect/>
          </a:stretch>
        </p:blipFill>
        <p:spPr>
          <a:xfrm>
            <a:off x="26126" y="2351314"/>
            <a:ext cx="9039497" cy="4482949"/>
          </a:xfrm>
          <a:prstGeom prst="rect">
            <a:avLst/>
          </a:prstGeom>
        </p:spPr>
      </p:pic>
    </p:spTree>
    <p:extLst>
      <p:ext uri="{BB962C8B-B14F-4D97-AF65-F5344CB8AC3E}">
        <p14:creationId xmlns:p14="http://schemas.microsoft.com/office/powerpoint/2010/main" val="28538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01526"/>
          </a:xfrm>
        </p:spPr>
        <p:txBody>
          <a:bodyPr>
            <a:normAutofit fontScale="90000"/>
          </a:bodyPr>
          <a:lstStyle/>
          <a:p>
            <a:r>
              <a:rPr lang="en-CA" b="1" dirty="0"/>
              <a:t>4.8 Clustering</a:t>
            </a:r>
          </a:p>
        </p:txBody>
      </p:sp>
      <p:sp>
        <p:nvSpPr>
          <p:cNvPr id="3" name="Content Placeholder 2"/>
          <p:cNvSpPr>
            <a:spLocks noGrp="1"/>
          </p:cNvSpPr>
          <p:nvPr>
            <p:ph idx="1"/>
          </p:nvPr>
        </p:nvSpPr>
        <p:spPr>
          <a:xfrm>
            <a:off x="497541" y="601526"/>
            <a:ext cx="11308977" cy="5956028"/>
          </a:xfrm>
        </p:spPr>
        <p:txBody>
          <a:bodyPr/>
          <a:lstStyle/>
          <a:p>
            <a:r>
              <a:rPr lang="en-CA" dirty="0"/>
              <a:t>Clustering is the task of grouping a set of objects in such a way that objects in the same group (cluster) are more similar to each other than to those in other groups</a:t>
            </a:r>
          </a:p>
          <a:p>
            <a:r>
              <a:rPr lang="en-CA" dirty="0"/>
              <a:t>Exploratory data mining, used for knowledge discovery</a:t>
            </a:r>
          </a:p>
          <a:p>
            <a:r>
              <a:rPr lang="en-CA" dirty="0"/>
              <a:t>Clustering techniques are applied when there is no class to be predicted but rather we want to divide instances into natural groups</a:t>
            </a:r>
          </a:p>
          <a:p>
            <a:r>
              <a:rPr lang="en-CA" dirty="0"/>
              <a:t>The clusters will presumably reflect some underlying structure in the data</a:t>
            </a:r>
          </a:p>
          <a:p>
            <a:r>
              <a:rPr lang="en-CA" dirty="0"/>
              <a:t>The classic clustering technique is called k-means clustering, it is an iterative distance-based technique</a:t>
            </a:r>
          </a:p>
        </p:txBody>
      </p:sp>
    </p:spTree>
    <p:extLst>
      <p:ext uri="{BB962C8B-B14F-4D97-AF65-F5344CB8AC3E}">
        <p14:creationId xmlns:p14="http://schemas.microsoft.com/office/powerpoint/2010/main" val="346133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1246" y="92120"/>
            <a:ext cx="7122273" cy="6308680"/>
          </a:xfrm>
          <a:prstGeom prst="rect">
            <a:avLst/>
          </a:prstGeom>
        </p:spPr>
      </p:pic>
      <p:sp>
        <p:nvSpPr>
          <p:cNvPr id="5" name="TextBox 4"/>
          <p:cNvSpPr txBox="1"/>
          <p:nvPr/>
        </p:nvSpPr>
        <p:spPr>
          <a:xfrm>
            <a:off x="7067006" y="6400800"/>
            <a:ext cx="4937760" cy="369332"/>
          </a:xfrm>
          <a:prstGeom prst="rect">
            <a:avLst/>
          </a:prstGeom>
          <a:noFill/>
        </p:spPr>
        <p:txBody>
          <a:bodyPr wrap="square" rtlCol="0">
            <a:spAutoFit/>
          </a:bodyPr>
          <a:lstStyle/>
          <a:p>
            <a:r>
              <a:rPr lang="en-CA" dirty="0"/>
              <a:t>(available on Moodle)</a:t>
            </a:r>
          </a:p>
        </p:txBody>
      </p:sp>
      <p:sp>
        <p:nvSpPr>
          <p:cNvPr id="6" name="TextBox 5"/>
          <p:cNvSpPr txBox="1"/>
          <p:nvPr/>
        </p:nvSpPr>
        <p:spPr>
          <a:xfrm>
            <a:off x="8294914" y="1789611"/>
            <a:ext cx="3474720" cy="1754326"/>
          </a:xfrm>
          <a:prstGeom prst="rect">
            <a:avLst/>
          </a:prstGeom>
          <a:noFill/>
        </p:spPr>
        <p:txBody>
          <a:bodyPr wrap="square" rtlCol="0">
            <a:spAutoFit/>
          </a:bodyPr>
          <a:lstStyle/>
          <a:p>
            <a:r>
              <a:rPr lang="en-CA" dirty="0"/>
              <a:t>“One hundred adults, sampled as evenly as possible from the general population, were rated on 171 traits. On the basis of correlations these variables were grouped into clusters…” – Cattell 1943</a:t>
            </a:r>
          </a:p>
        </p:txBody>
      </p:sp>
    </p:spTree>
    <p:extLst>
      <p:ext uri="{BB962C8B-B14F-4D97-AF65-F5344CB8AC3E}">
        <p14:creationId xmlns:p14="http://schemas.microsoft.com/office/powerpoint/2010/main" val="42641847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5412"/>
          </a:xfrm>
        </p:spPr>
        <p:txBody>
          <a:bodyPr/>
          <a:lstStyle/>
          <a:p>
            <a:r>
              <a:rPr lang="en-CA" dirty="0"/>
              <a:t>K-means clustering</a:t>
            </a:r>
          </a:p>
        </p:txBody>
      </p:sp>
      <p:pic>
        <p:nvPicPr>
          <p:cNvPr id="1026" name="Picture 2" descr="Image result for k means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68" y="712905"/>
            <a:ext cx="7498083" cy="3172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8732" y="3753198"/>
                <a:ext cx="10761617" cy="2916192"/>
              </a:xfrm>
            </p:spPr>
            <p:txBody>
              <a:bodyPr/>
              <a:lstStyle/>
              <a:p>
                <a:r>
                  <a:rPr lang="en-CA" dirty="0"/>
                  <a:t>K-means clustering is a popular method for cluster analysis in data mining</a:t>
                </a:r>
              </a:p>
              <a:p>
                <a:r>
                  <a:rPr lang="en-CA" dirty="0"/>
                  <a:t>Given a set of instances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(1)</m:t>
                        </m:r>
                      </m:sup>
                    </m:sSup>
                    <m:r>
                      <a:rPr lang="en-CA" b="0"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𝑛</m:t>
                            </m:r>
                          </m:e>
                        </m:d>
                      </m:sup>
                    </m:sSup>
                  </m:oMath>
                </a14:m>
                <a:r>
                  <a:rPr lang="en-CA" dirty="0"/>
                  <a:t> k-means clustering aims to partition the n observations into k sets, {S</a:t>
                </a:r>
                <a:r>
                  <a:rPr lang="en-CA" baseline="-25000" dirty="0"/>
                  <a:t>1</a:t>
                </a:r>
                <a:r>
                  <a:rPr lang="en-CA" dirty="0"/>
                  <a:t>, S</a:t>
                </a:r>
                <a:r>
                  <a:rPr lang="en-CA" baseline="-25000" dirty="0"/>
                  <a:t>2</a:t>
                </a:r>
                <a:r>
                  <a:rPr lang="en-CA" dirty="0"/>
                  <a:t>, … </a:t>
                </a:r>
                <a:r>
                  <a:rPr lang="en-CA" dirty="0" err="1"/>
                  <a:t>S</a:t>
                </a:r>
                <a:r>
                  <a:rPr lang="en-CA" baseline="-25000" dirty="0" err="1"/>
                  <a:t>k</a:t>
                </a:r>
                <a:r>
                  <a:rPr lang="en-CA" dirty="0"/>
                  <a:t>}, k&lt;=n, so as to minimize the within-cluster sum of squares:</a:t>
                </a:r>
              </a:p>
              <a:p>
                <a14:m>
                  <m:oMath xmlns:m="http://schemas.openxmlformats.org/officeDocument/2006/math">
                    <m:r>
                      <m:rPr>
                        <m:sty m:val="p"/>
                      </m:rPr>
                      <a:rPr lang="en-CA" b="0" i="0" smtClean="0">
                        <a:latin typeface="Cambria Math" panose="02040503050406030204" pitchFamily="18" charset="0"/>
                      </a:rPr>
                      <m:t>min</m:t>
                    </m:r>
                    <m:r>
                      <a:rPr lang="en-CA" b="0" i="0" smtClean="0">
                        <a:latin typeface="Cambria Math" panose="02040503050406030204" pitchFamily="18" charset="0"/>
                      </a:rPr>
                      <m:t>(</m:t>
                    </m:r>
                    <m:nary>
                      <m:naryPr>
                        <m:chr m:val="∑"/>
                        <m:ctrlPr>
                          <a:rPr lang="en-CA" b="0" i="1" smtClean="0">
                            <a:latin typeface="Cambria Math" panose="02040503050406030204" pitchFamily="18" charset="0"/>
                          </a:rPr>
                        </m:ctrlPr>
                      </m:naryPr>
                      <m:sub>
                        <m:r>
                          <m:rPr>
                            <m:sty m:val="p"/>
                            <m:brk m:alnAt="23"/>
                          </m:rPr>
                          <a:rPr lang="en-CA" b="0" i="0" smtClean="0">
                            <a:latin typeface="Cambria Math" panose="02040503050406030204" pitchFamily="18" charset="0"/>
                          </a:rPr>
                          <m:t>i</m:t>
                        </m:r>
                        <m:r>
                          <a:rPr lang="en-CA" b="0" i="0" smtClean="0">
                            <a:latin typeface="Cambria Math" panose="02040503050406030204" pitchFamily="18" charset="0"/>
                          </a:rPr>
                          <m:t>=1</m:t>
                        </m:r>
                      </m:sub>
                      <m:sup>
                        <m:r>
                          <m:rPr>
                            <m:sty m:val="p"/>
                          </m:rPr>
                          <a:rPr lang="en-CA" b="0" i="0" smtClean="0">
                            <a:latin typeface="Cambria Math" panose="02040503050406030204" pitchFamily="18" charset="0"/>
                          </a:rPr>
                          <m:t>k</m:t>
                        </m:r>
                      </m:sup>
                      <m:e>
                        <m:nary>
                          <m:naryPr>
                            <m:chr m:val="∑"/>
                            <m:supHide m:val="on"/>
                            <m:ctrlPr>
                              <a:rPr lang="en-CA" b="0" i="1" smtClean="0">
                                <a:latin typeface="Cambria Math" panose="02040503050406030204" pitchFamily="18" charset="0"/>
                              </a:rPr>
                            </m:ctrlPr>
                          </m:naryPr>
                          <m:sub>
                            <m:r>
                              <m:rPr>
                                <m:sty m:val="p"/>
                                <m:brk m:alnAt="7"/>
                              </m:rPr>
                              <a:rPr lang="en-CA" b="0" i="0" smtClean="0">
                                <a:latin typeface="Cambria Math" panose="02040503050406030204" pitchFamily="18" charset="0"/>
                              </a:rPr>
                              <m:t>x</m:t>
                            </m:r>
                            <m:r>
                              <m:rPr>
                                <m:sty m:val="p"/>
                              </m:rPr>
                              <a:rPr lang="en-CA" b="0" i="0" smtClean="0">
                                <a:latin typeface="Cambria Math" panose="02040503050406030204" pitchFamily="18" charset="0"/>
                                <a:ea typeface="Cambria Math" panose="02040503050406030204" pitchFamily="18" charset="0"/>
                              </a:rPr>
                              <m:t>ϵS</m:t>
                            </m:r>
                            <m:r>
                              <m:rPr>
                                <m:sty m:val="p"/>
                              </m:rPr>
                              <a:rPr lang="en-CA" b="0" i="0" baseline="-25000" smtClean="0">
                                <a:latin typeface="Cambria Math" panose="02040503050406030204" pitchFamily="18" charset="0"/>
                                <a:ea typeface="Cambria Math" panose="02040503050406030204" pitchFamily="18" charset="0"/>
                              </a:rPr>
                              <m:t>i</m:t>
                            </m:r>
                          </m:sub>
                          <m:sup/>
                          <m:e>
                            <m:d>
                              <m:dPr>
                                <m:begChr m:val="‖"/>
                                <m:endChr m:val="‖"/>
                                <m:ctrlPr>
                                  <a:rPr lang="en-CA" b="0" i="1" smtClean="0">
                                    <a:latin typeface="Cambria Math" panose="02040503050406030204" pitchFamily="18" charset="0"/>
                                  </a:rPr>
                                </m:ctrlPr>
                              </m:dPr>
                              <m:e>
                                <m:r>
                                  <m:rPr>
                                    <m:sty m:val="p"/>
                                  </m:rPr>
                                  <a:rPr lang="en-CA" b="0" i="0" smtClean="0">
                                    <a:latin typeface="Cambria Math" panose="02040503050406030204" pitchFamily="18" charset="0"/>
                                  </a:rPr>
                                  <m:t>x</m:t>
                                </m:r>
                                <m:r>
                                  <a:rPr lang="en-CA" b="0" i="0" smtClean="0">
                                    <a:latin typeface="Cambria Math" panose="02040503050406030204" pitchFamily="18" charset="0"/>
                                  </a:rPr>
                                  <m:t>−</m:t>
                                </m:r>
                                <m:r>
                                  <m:rPr>
                                    <m:sty m:val="p"/>
                                  </m:rPr>
                                  <a:rPr lang="en-CA" b="0" i="0" smtClean="0">
                                    <a:latin typeface="Cambria Math" panose="02040503050406030204" pitchFamily="18" charset="0"/>
                                    <a:ea typeface="Cambria Math" panose="02040503050406030204" pitchFamily="18" charset="0"/>
                                  </a:rPr>
                                  <m:t>μ</m:t>
                                </m:r>
                                <m:r>
                                  <m:rPr>
                                    <m:sty m:val="p"/>
                                  </m:rPr>
                                  <a:rPr lang="en-CA" b="0" i="0" baseline="-25000" smtClean="0">
                                    <a:latin typeface="Cambria Math" panose="02040503050406030204" pitchFamily="18" charset="0"/>
                                    <a:ea typeface="Cambria Math" panose="02040503050406030204" pitchFamily="18" charset="0"/>
                                  </a:rPr>
                                  <m:t>i</m:t>
                                </m:r>
                              </m:e>
                            </m:d>
                            <m:r>
                              <a:rPr lang="en-CA" b="0" i="0" baseline="30000" smtClean="0">
                                <a:latin typeface="Cambria Math" panose="02040503050406030204" pitchFamily="18" charset="0"/>
                              </a:rPr>
                              <m:t>2</m:t>
                            </m:r>
                          </m:e>
                        </m:nary>
                      </m:e>
                    </m:nary>
                    <m:r>
                      <a:rPr lang="en-CA" b="0" i="0" smtClean="0">
                        <a:latin typeface="Cambria Math" panose="02040503050406030204" pitchFamily="18" charset="0"/>
                      </a:rPr>
                      <m:t>)</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8732" y="3753198"/>
                <a:ext cx="10761617" cy="2916192"/>
              </a:xfrm>
              <a:blipFill>
                <a:blip r:embed="rId3"/>
                <a:stretch>
                  <a:fillRect l="-1019" t="-3556"/>
                </a:stretch>
              </a:blipFill>
            </p:spPr>
            <p:txBody>
              <a:bodyPr/>
              <a:lstStyle/>
              <a:p>
                <a:r>
                  <a:rPr lang="en-CA">
                    <a:noFill/>
                  </a:rPr>
                  <a:t> </a:t>
                </a:r>
              </a:p>
            </p:txBody>
          </p:sp>
        </mc:Fallback>
      </mc:AlternateContent>
    </p:spTree>
    <p:extLst>
      <p:ext uri="{BB962C8B-B14F-4D97-AF65-F5344CB8AC3E}">
        <p14:creationId xmlns:p14="http://schemas.microsoft.com/office/powerpoint/2010/main" val="42346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917874" cy="1325563"/>
          </a:xfrm>
        </p:spPr>
        <p:txBody>
          <a:bodyPr/>
          <a:lstStyle/>
          <a:p>
            <a:r>
              <a:rPr lang="en-CA" dirty="0"/>
              <a:t>Iris dataset</a:t>
            </a:r>
          </a:p>
        </p:txBody>
      </p:sp>
      <p:graphicFrame>
        <p:nvGraphicFramePr>
          <p:cNvPr id="4" name="Content Placeholder 3"/>
          <p:cNvGraphicFramePr>
            <a:graphicFrameLocks noGrp="1"/>
          </p:cNvGraphicFramePr>
          <p:nvPr>
            <p:ph idx="1"/>
          </p:nvPr>
        </p:nvGraphicFramePr>
        <p:xfrm>
          <a:off x="4565644" y="358775"/>
          <a:ext cx="7562850" cy="6215782"/>
        </p:xfrm>
        <a:graphic>
          <a:graphicData uri="http://schemas.openxmlformats.org/drawingml/2006/table">
            <a:tbl>
              <a:tblPr firstRow="1" firstCol="1" bandRow="1">
                <a:tableStyleId>{5C22544A-7EE6-4342-B048-85BDC9FD1C3A}</a:tableStyleId>
              </a:tblPr>
              <a:tblGrid>
                <a:gridCol w="1260475">
                  <a:extLst>
                    <a:ext uri="{9D8B030D-6E8A-4147-A177-3AD203B41FA5}">
                      <a16:colId xmlns:a16="http://schemas.microsoft.com/office/drawing/2014/main" val="2024140205"/>
                    </a:ext>
                  </a:extLst>
                </a:gridCol>
                <a:gridCol w="1260475">
                  <a:extLst>
                    <a:ext uri="{9D8B030D-6E8A-4147-A177-3AD203B41FA5}">
                      <a16:colId xmlns:a16="http://schemas.microsoft.com/office/drawing/2014/main" val="2934771043"/>
                    </a:ext>
                  </a:extLst>
                </a:gridCol>
                <a:gridCol w="1260475">
                  <a:extLst>
                    <a:ext uri="{9D8B030D-6E8A-4147-A177-3AD203B41FA5}">
                      <a16:colId xmlns:a16="http://schemas.microsoft.com/office/drawing/2014/main" val="4932669"/>
                    </a:ext>
                  </a:extLst>
                </a:gridCol>
                <a:gridCol w="1260475">
                  <a:extLst>
                    <a:ext uri="{9D8B030D-6E8A-4147-A177-3AD203B41FA5}">
                      <a16:colId xmlns:a16="http://schemas.microsoft.com/office/drawing/2014/main" val="2658787644"/>
                    </a:ext>
                  </a:extLst>
                </a:gridCol>
                <a:gridCol w="1260475">
                  <a:extLst>
                    <a:ext uri="{9D8B030D-6E8A-4147-A177-3AD203B41FA5}">
                      <a16:colId xmlns:a16="http://schemas.microsoft.com/office/drawing/2014/main" val="1544533194"/>
                    </a:ext>
                  </a:extLst>
                </a:gridCol>
                <a:gridCol w="1260475">
                  <a:extLst>
                    <a:ext uri="{9D8B030D-6E8A-4147-A177-3AD203B41FA5}">
                      <a16:colId xmlns:a16="http://schemas.microsoft.com/office/drawing/2014/main" val="682277132"/>
                    </a:ext>
                  </a:extLst>
                </a:gridCol>
              </a:tblGrid>
              <a:tr h="354424">
                <a:tc>
                  <a:txBody>
                    <a:bodyPr/>
                    <a:lstStyle/>
                    <a:p>
                      <a:pPr indent="-128270">
                        <a:lnSpc>
                          <a:spcPts val="1515"/>
                        </a:lnSpc>
                        <a:spcAft>
                          <a:spcPts val="0"/>
                        </a:spcAft>
                      </a:pPr>
                      <a:r>
                        <a:rPr lang="en-CA" sz="1600" b="1" dirty="0">
                          <a:solidFill>
                            <a:schemeClr val="tx1"/>
                          </a:solidFill>
                          <a:effectLst/>
                        </a:rPr>
                        <a:t> Instance #</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Sepal Length</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Sepal Width</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Petal Length</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Petal Width</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Type</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80" marR="19732" marT="19732" marB="19732" anchor="ctr">
                    <a:solidFill>
                      <a:schemeClr val="bg1">
                        <a:lumMod val="85000"/>
                      </a:schemeClr>
                    </a:solidFill>
                  </a:tcPr>
                </a:tc>
                <a:extLst>
                  <a:ext uri="{0D108BD9-81ED-4DB2-BD59-A6C34878D82A}">
                    <a16:rowId xmlns:a16="http://schemas.microsoft.com/office/drawing/2014/main" val="868709757"/>
                  </a:ext>
                </a:extLst>
              </a:tr>
              <a:tr h="325631">
                <a:tc>
                  <a:txBody>
                    <a:bodyPr/>
                    <a:lstStyle/>
                    <a:p>
                      <a:pPr indent="-192405">
                        <a:lnSpc>
                          <a:spcPts val="1515"/>
                        </a:lnSpc>
                        <a:spcAft>
                          <a:spcPts val="0"/>
                        </a:spcAft>
                      </a:pPr>
                      <a:r>
                        <a:rPr lang="en-CA" sz="1600" b="0">
                          <a:solidFill>
                            <a:schemeClr val="tx1"/>
                          </a:solidFill>
                          <a:effectLst/>
                        </a:rPr>
                        <a:t>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Iris setosa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1191368573"/>
                  </a:ext>
                </a:extLst>
              </a:tr>
              <a:tr h="325631">
                <a:tc>
                  <a:txBody>
                    <a:bodyPr/>
                    <a:lstStyle/>
                    <a:p>
                      <a:pPr indent="-192405">
                        <a:lnSpc>
                          <a:spcPts val="1515"/>
                        </a:lnSpc>
                        <a:spcAft>
                          <a:spcPts val="0"/>
                        </a:spcAft>
                      </a:pPr>
                      <a:r>
                        <a:rPr lang="en-CA" sz="1600" b="0">
                          <a:solidFill>
                            <a:schemeClr val="tx1"/>
                          </a:solidFill>
                          <a:effectLst/>
                        </a:rPr>
                        <a:t>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setosa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2203571328"/>
                  </a:ext>
                </a:extLst>
              </a:tr>
              <a:tr h="325631">
                <a:tc>
                  <a:txBody>
                    <a:bodyPr/>
                    <a:lstStyle/>
                    <a:p>
                      <a:pPr indent="-192405">
                        <a:lnSpc>
                          <a:spcPts val="1515"/>
                        </a:lnSpc>
                        <a:spcAft>
                          <a:spcPts val="0"/>
                        </a:spcAft>
                      </a:pPr>
                      <a:r>
                        <a:rPr lang="en-CA" sz="1600" b="0">
                          <a:solidFill>
                            <a:schemeClr val="tx1"/>
                          </a:solidFill>
                          <a:effectLst/>
                        </a:rPr>
                        <a:t>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4.7</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setosa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1971994794"/>
                  </a:ext>
                </a:extLst>
              </a:tr>
              <a:tr h="325631">
                <a:tc>
                  <a:txBody>
                    <a:bodyPr/>
                    <a:lstStyle/>
                    <a:p>
                      <a:pPr indent="-192405">
                        <a:lnSpc>
                          <a:spcPts val="1515"/>
                        </a:lnSpc>
                        <a:spcAft>
                          <a:spcPts val="0"/>
                        </a:spcAft>
                      </a:pPr>
                      <a:r>
                        <a:rPr lang="en-CA" sz="1600" b="0">
                          <a:solidFill>
                            <a:schemeClr val="tx1"/>
                          </a:solidFill>
                          <a:effectLst/>
                        </a:rPr>
                        <a:t>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setosa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62196749"/>
                  </a:ext>
                </a:extLst>
              </a:tr>
              <a:tr h="325631">
                <a:tc>
                  <a:txBody>
                    <a:bodyPr/>
                    <a:lstStyle/>
                    <a:p>
                      <a:pPr indent="-192405">
                        <a:lnSpc>
                          <a:spcPts val="1515"/>
                        </a:lnSpc>
                        <a:spcAft>
                          <a:spcPts val="0"/>
                        </a:spcAft>
                      </a:pPr>
                      <a:r>
                        <a:rPr lang="en-CA" sz="1600" b="0">
                          <a:solidFill>
                            <a:schemeClr val="tx1"/>
                          </a:solidFill>
                          <a:effectLst/>
                        </a:rPr>
                        <a:t>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setosa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394624381"/>
                  </a:ext>
                </a:extLst>
              </a:tr>
              <a:tr h="325631">
                <a:tc>
                  <a:txBody>
                    <a:bodyPr/>
                    <a:lstStyle/>
                    <a:p>
                      <a:pPr indent="-192405">
                        <a:lnSpc>
                          <a:spcPts val="1515"/>
                        </a:lnSpc>
                        <a:spcAft>
                          <a:spcPts val="0"/>
                        </a:spcAft>
                      </a:pPr>
                      <a:r>
                        <a:rPr lang="en-CA" sz="1600" b="0">
                          <a:solidFill>
                            <a:schemeClr val="tx1"/>
                          </a:solidFill>
                          <a:effectLst/>
                        </a:rPr>
                        <a: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 </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2784494415"/>
                  </a:ext>
                </a:extLst>
              </a:tr>
              <a:tr h="325631">
                <a:tc>
                  <a:txBody>
                    <a:bodyPr/>
                    <a:lstStyle/>
                    <a:p>
                      <a:pPr indent="-192405">
                        <a:lnSpc>
                          <a:spcPts val="1515"/>
                        </a:lnSpc>
                        <a:spcAft>
                          <a:spcPts val="0"/>
                        </a:spcAft>
                      </a:pPr>
                      <a:r>
                        <a:rPr lang="en-CA" sz="1600" b="0">
                          <a:solidFill>
                            <a:schemeClr val="tx1"/>
                          </a:solidFill>
                          <a:effectLst/>
                        </a:rPr>
                        <a:t>51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4.7</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Iris versicolor</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3529903704"/>
                  </a:ext>
                </a:extLst>
              </a:tr>
              <a:tr h="325631">
                <a:tc>
                  <a:txBody>
                    <a:bodyPr/>
                    <a:lstStyle/>
                    <a:p>
                      <a:pPr indent="-192405">
                        <a:lnSpc>
                          <a:spcPts val="1515"/>
                        </a:lnSpc>
                        <a:spcAft>
                          <a:spcPts val="0"/>
                        </a:spcAft>
                      </a:pPr>
                      <a:r>
                        <a:rPr lang="en-CA" sz="1600" b="0">
                          <a:solidFill>
                            <a:schemeClr val="tx1"/>
                          </a:solidFill>
                          <a:effectLst/>
                        </a:rPr>
                        <a:t>52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versicolor</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2660596287"/>
                  </a:ext>
                </a:extLst>
              </a:tr>
              <a:tr h="325631">
                <a:tc>
                  <a:txBody>
                    <a:bodyPr/>
                    <a:lstStyle/>
                    <a:p>
                      <a:pPr indent="-192405">
                        <a:lnSpc>
                          <a:spcPts val="1515"/>
                        </a:lnSpc>
                        <a:spcAft>
                          <a:spcPts val="0"/>
                        </a:spcAft>
                      </a:pPr>
                      <a:r>
                        <a:rPr lang="en-CA" sz="1600" b="0">
                          <a:solidFill>
                            <a:schemeClr val="tx1"/>
                          </a:solidFill>
                          <a:effectLst/>
                        </a:rPr>
                        <a:t>53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versicolor</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4177338630"/>
                  </a:ext>
                </a:extLst>
              </a:tr>
              <a:tr h="325631">
                <a:tc>
                  <a:txBody>
                    <a:bodyPr/>
                    <a:lstStyle/>
                    <a:p>
                      <a:pPr indent="-192405">
                        <a:lnSpc>
                          <a:spcPts val="1515"/>
                        </a:lnSpc>
                        <a:spcAft>
                          <a:spcPts val="0"/>
                        </a:spcAft>
                      </a:pPr>
                      <a:r>
                        <a:rPr lang="en-CA" sz="1600" b="0">
                          <a:solidFill>
                            <a:schemeClr val="tx1"/>
                          </a:solidFill>
                          <a:effectLst/>
                        </a:rPr>
                        <a:t>54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versicolor</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3114589697"/>
                  </a:ext>
                </a:extLst>
              </a:tr>
              <a:tr h="325631">
                <a:tc>
                  <a:txBody>
                    <a:bodyPr/>
                    <a:lstStyle/>
                    <a:p>
                      <a:pPr indent="-192405">
                        <a:lnSpc>
                          <a:spcPts val="1515"/>
                        </a:lnSpc>
                        <a:spcAft>
                          <a:spcPts val="0"/>
                        </a:spcAft>
                      </a:pPr>
                      <a:r>
                        <a:rPr lang="en-CA" sz="1600" b="0">
                          <a:solidFill>
                            <a:schemeClr val="tx1"/>
                          </a:solidFill>
                          <a:effectLst/>
                        </a:rPr>
                        <a:t>55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versicolor</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1108245038"/>
                  </a:ext>
                </a:extLst>
              </a:tr>
              <a:tr h="325631">
                <a:tc>
                  <a:txBody>
                    <a:bodyPr/>
                    <a:lstStyle/>
                    <a:p>
                      <a:pPr indent="-192405">
                        <a:lnSpc>
                          <a:spcPts val="1515"/>
                        </a:lnSpc>
                        <a:spcAft>
                          <a:spcPts val="0"/>
                        </a:spcAft>
                      </a:pPr>
                      <a:r>
                        <a:rPr lang="en-CA" sz="1600" b="0">
                          <a:solidFill>
                            <a:schemeClr val="tx1"/>
                          </a:solidFill>
                          <a:effectLst/>
                        </a:rPr>
                        <a: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302892803"/>
                  </a:ext>
                </a:extLst>
              </a:tr>
              <a:tr h="325631">
                <a:tc>
                  <a:txBody>
                    <a:bodyPr/>
                    <a:lstStyle/>
                    <a:p>
                      <a:pPr indent="-192405">
                        <a:lnSpc>
                          <a:spcPts val="1515"/>
                        </a:lnSpc>
                        <a:spcAft>
                          <a:spcPts val="0"/>
                        </a:spcAft>
                      </a:pPr>
                      <a:r>
                        <a:rPr lang="en-CA" sz="1600" b="0">
                          <a:solidFill>
                            <a:schemeClr val="tx1"/>
                          </a:solidFill>
                          <a:effectLst/>
                        </a:rPr>
                        <a:t>101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Iris virginica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3571912317"/>
                  </a:ext>
                </a:extLst>
              </a:tr>
              <a:tr h="325631">
                <a:tc>
                  <a:txBody>
                    <a:bodyPr/>
                    <a:lstStyle/>
                    <a:p>
                      <a:pPr indent="-192405">
                        <a:lnSpc>
                          <a:spcPts val="1515"/>
                        </a:lnSpc>
                        <a:spcAft>
                          <a:spcPts val="0"/>
                        </a:spcAft>
                      </a:pPr>
                      <a:r>
                        <a:rPr lang="en-CA" sz="1600" b="0">
                          <a:solidFill>
                            <a:schemeClr val="tx1"/>
                          </a:solidFill>
                          <a:effectLst/>
                        </a:rPr>
                        <a:t>102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2.7</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virginica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2711836775"/>
                  </a:ext>
                </a:extLst>
              </a:tr>
              <a:tr h="325631">
                <a:tc>
                  <a:txBody>
                    <a:bodyPr/>
                    <a:lstStyle/>
                    <a:p>
                      <a:pPr indent="-192405">
                        <a:lnSpc>
                          <a:spcPts val="1515"/>
                        </a:lnSpc>
                        <a:spcAft>
                          <a:spcPts val="0"/>
                        </a:spcAft>
                      </a:pPr>
                      <a:r>
                        <a:rPr lang="en-CA" sz="1600" b="0">
                          <a:solidFill>
                            <a:schemeClr val="tx1"/>
                          </a:solidFill>
                          <a:effectLst/>
                        </a:rPr>
                        <a:t>103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7.1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virginica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1667339769"/>
                  </a:ext>
                </a:extLst>
              </a:tr>
              <a:tr h="325631">
                <a:tc>
                  <a:txBody>
                    <a:bodyPr/>
                    <a:lstStyle/>
                    <a:p>
                      <a:pPr indent="-192405">
                        <a:lnSpc>
                          <a:spcPts val="1515"/>
                        </a:lnSpc>
                        <a:spcAft>
                          <a:spcPts val="0"/>
                        </a:spcAft>
                      </a:pPr>
                      <a:r>
                        <a:rPr lang="en-CA" sz="1600" b="0">
                          <a:solidFill>
                            <a:schemeClr val="tx1"/>
                          </a:solidFill>
                          <a:effectLst/>
                        </a:rPr>
                        <a:t>104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6.3</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virginica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4271463857"/>
                  </a:ext>
                </a:extLst>
              </a:tr>
              <a:tr h="325631">
                <a:tc>
                  <a:txBody>
                    <a:bodyPr/>
                    <a:lstStyle/>
                    <a:p>
                      <a:pPr indent="-192405">
                        <a:lnSpc>
                          <a:spcPts val="1515"/>
                        </a:lnSpc>
                        <a:spcAft>
                          <a:spcPts val="0"/>
                        </a:spcAft>
                      </a:pPr>
                      <a:r>
                        <a:rPr lang="en-CA" sz="1600" b="0">
                          <a:solidFill>
                            <a:schemeClr val="tx1"/>
                          </a:solidFill>
                          <a:effectLst/>
                        </a:rPr>
                        <a:t>105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I. virginica</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723135834"/>
                  </a:ext>
                </a:extLst>
              </a:tr>
              <a:tr h="325631">
                <a:tc>
                  <a:txBody>
                    <a:bodyPr/>
                    <a:lstStyle/>
                    <a:p>
                      <a:pPr indent="-192405">
                        <a:lnSpc>
                          <a:spcPts val="1515"/>
                        </a:lnSpc>
                        <a:spcAft>
                          <a:spcPts val="0"/>
                        </a:spcAft>
                      </a:pPr>
                      <a:r>
                        <a:rPr lang="en-CA" sz="1600" b="0">
                          <a:solidFill>
                            <a:schemeClr val="tx1"/>
                          </a:solidFill>
                          <a:effectLst/>
                        </a:rPr>
                        <a: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 </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 </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929" marR="11918" marT="11918" marB="11918">
                    <a:solidFill>
                      <a:schemeClr val="bg1">
                        <a:lumMod val="85000"/>
                      </a:schemeClr>
                    </a:solidFill>
                  </a:tcPr>
                </a:tc>
                <a:extLst>
                  <a:ext uri="{0D108BD9-81ED-4DB2-BD59-A6C34878D82A}">
                    <a16:rowId xmlns:a16="http://schemas.microsoft.com/office/drawing/2014/main" val="2371734087"/>
                  </a:ext>
                </a:extLst>
              </a:tr>
            </a:tbl>
          </a:graphicData>
        </a:graphic>
      </p:graphicFrame>
      <p:sp>
        <p:nvSpPr>
          <p:cNvPr id="6" name="Content Placeholder 2"/>
          <p:cNvSpPr txBox="1">
            <a:spLocks/>
          </p:cNvSpPr>
          <p:nvPr/>
        </p:nvSpPr>
        <p:spPr>
          <a:xfrm>
            <a:off x="16018" y="1409121"/>
            <a:ext cx="4549626" cy="5026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500" dirty="0">
                <a:cs typeface="Courier New" panose="02070309020205020404" pitchFamily="49" charset="0"/>
              </a:rPr>
              <a:t>Following rules might be learned from this dataset </a:t>
            </a:r>
          </a:p>
          <a:p>
            <a:pPr>
              <a:buFont typeface="Wingdings" panose="05000000000000000000" pitchFamily="2" charset="2"/>
              <a:buChar char="Ø"/>
            </a:pPr>
            <a:r>
              <a:rPr lang="en-CA" sz="2000" dirty="0">
                <a:latin typeface="Courier New" panose="02070309020205020404" pitchFamily="49" charset="0"/>
                <a:cs typeface="Courier New" panose="02070309020205020404" pitchFamily="49" charset="0"/>
              </a:rPr>
              <a:t>If petal-length &lt; 2.45 then Iris-</a:t>
            </a:r>
            <a:r>
              <a:rPr lang="en-CA" sz="2000" dirty="0" err="1">
                <a:latin typeface="Courier New" panose="02070309020205020404" pitchFamily="49" charset="0"/>
                <a:cs typeface="Courier New" panose="02070309020205020404" pitchFamily="49" charset="0"/>
              </a:rPr>
              <a:t>setosa</a:t>
            </a:r>
            <a:endParaRPr lang="en-CA" sz="2000"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CA" sz="2000" dirty="0">
                <a:latin typeface="Courier New" panose="02070309020205020404" pitchFamily="49" charset="0"/>
                <a:cs typeface="Courier New" panose="02070309020205020404" pitchFamily="49" charset="0"/>
              </a:rPr>
              <a:t>If sepal-width &lt; 2.10 then Iris-versicolor</a:t>
            </a:r>
          </a:p>
          <a:p>
            <a:pPr>
              <a:buFont typeface="Wingdings" panose="05000000000000000000" pitchFamily="2" charset="2"/>
              <a:buChar char="Ø"/>
            </a:pPr>
            <a:r>
              <a:rPr lang="en-CA" sz="2000" dirty="0">
                <a:latin typeface="Courier New" panose="02070309020205020404" pitchFamily="49" charset="0"/>
                <a:cs typeface="Courier New" panose="02070309020205020404" pitchFamily="49" charset="0"/>
              </a:rPr>
              <a:t>If sepal-width &lt; 2.45 and petal-length &lt; 4.55 then Iris-versicolor</a:t>
            </a:r>
          </a:p>
          <a:p>
            <a:pPr>
              <a:buFont typeface="Wingdings" panose="05000000000000000000" pitchFamily="2" charset="2"/>
              <a:buChar char="Ø"/>
            </a:pPr>
            <a:r>
              <a:rPr lang="en-CA" sz="2000" dirty="0">
                <a:latin typeface="Courier New" panose="02070309020205020404" pitchFamily="49" charset="0"/>
                <a:cs typeface="Courier New" panose="02070309020205020404" pitchFamily="49" charset="0"/>
              </a:rPr>
              <a:t>If sepal-width &lt; 2.95 and petal-width &lt; 1.35 then Iris-versicolor</a:t>
            </a:r>
          </a:p>
          <a:p>
            <a:r>
              <a:rPr lang="en-CA" sz="2000" dirty="0">
                <a:cs typeface="Courier New" panose="02070309020205020404" pitchFamily="49" charset="0"/>
              </a:rPr>
              <a:t>…etc. (15 rules total)</a:t>
            </a:r>
          </a:p>
          <a:p>
            <a:r>
              <a:rPr lang="en-CA" sz="2000" dirty="0">
                <a:cs typeface="Courier New" panose="02070309020205020404" pitchFamily="49" charset="0"/>
              </a:rPr>
              <a:t>cumbersome</a:t>
            </a:r>
          </a:p>
        </p:txBody>
      </p:sp>
      <p:pic>
        <p:nvPicPr>
          <p:cNvPr id="1026" name="Picture 2" descr="Image result for iris setosa sepal pe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36" y="5094324"/>
            <a:ext cx="1864008" cy="172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0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9721"/>
          </a:xfrm>
        </p:spPr>
        <p:txBody>
          <a:bodyPr/>
          <a:lstStyle/>
          <a:p>
            <a:r>
              <a:rPr lang="en-CA" dirty="0"/>
              <a:t>K-means algorithm</a:t>
            </a:r>
          </a:p>
        </p:txBody>
      </p:sp>
      <p:sp>
        <p:nvSpPr>
          <p:cNvPr id="3" name="Content Placeholder 2"/>
          <p:cNvSpPr>
            <a:spLocks noGrp="1"/>
          </p:cNvSpPr>
          <p:nvPr>
            <p:ph idx="1"/>
          </p:nvPr>
        </p:nvSpPr>
        <p:spPr>
          <a:xfrm>
            <a:off x="0" y="1506130"/>
            <a:ext cx="12095018" cy="4351338"/>
          </a:xfrm>
        </p:spPr>
        <p:txBody>
          <a:bodyPr/>
          <a:lstStyle/>
          <a:p>
            <a:r>
              <a:rPr lang="en-CA" dirty="0"/>
              <a:t>Iterative refinement technique with two steps:</a:t>
            </a:r>
          </a:p>
          <a:p>
            <a:r>
              <a:rPr lang="en-CA" dirty="0"/>
              <a:t>Step 0: random cluster center initialization (k cluster centers)</a:t>
            </a:r>
          </a:p>
          <a:p>
            <a:r>
              <a:rPr lang="en-CA" dirty="0"/>
              <a:t>Step 1: </a:t>
            </a:r>
            <a:r>
              <a:rPr lang="en-CA" b="1" dirty="0"/>
              <a:t>Assignment</a:t>
            </a:r>
            <a:r>
              <a:rPr lang="en-CA" dirty="0"/>
              <a:t> step – assign each instance to the closest cluster center</a:t>
            </a:r>
          </a:p>
          <a:p>
            <a:r>
              <a:rPr lang="en-CA" dirty="0"/>
              <a:t>Step 2: </a:t>
            </a:r>
            <a:r>
              <a:rPr lang="en-CA" b="1" dirty="0"/>
              <a:t>Update</a:t>
            </a:r>
            <a:r>
              <a:rPr lang="en-CA" dirty="0"/>
              <a:t> step – update each cluster center by recalculating mean over all instances belonging to that cluster </a:t>
            </a:r>
          </a:p>
          <a:p>
            <a:r>
              <a:rPr lang="en-CA" dirty="0"/>
              <a:t>STOP when assignments (step 1) no longer change (clusters are stable)</a:t>
            </a:r>
          </a:p>
          <a:p>
            <a:r>
              <a:rPr lang="en-CA" dirty="0"/>
              <a:t>Not guaranteed to find the optimal cluster centers </a:t>
            </a:r>
          </a:p>
          <a:p>
            <a:pPr lvl="1"/>
            <a:r>
              <a:rPr lang="en-CA" dirty="0"/>
              <a:t>Try algorithm multiple times with different random cluster center initializations</a:t>
            </a:r>
          </a:p>
        </p:txBody>
      </p:sp>
    </p:spTree>
    <p:extLst>
      <p:ext uri="{BB962C8B-B14F-4D97-AF65-F5344CB8AC3E}">
        <p14:creationId xmlns:p14="http://schemas.microsoft.com/office/powerpoint/2010/main" val="30858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01675"/>
          </a:xfrm>
        </p:spPr>
        <p:txBody>
          <a:bodyPr/>
          <a:lstStyle/>
          <a:p>
            <a:r>
              <a:rPr lang="en-CA" dirty="0"/>
              <a:t>K-means</a:t>
            </a:r>
          </a:p>
        </p:txBody>
      </p:sp>
      <p:pic>
        <p:nvPicPr>
          <p:cNvPr id="4" name="Picture 3"/>
          <p:cNvPicPr>
            <a:picLocks noChangeAspect="1"/>
          </p:cNvPicPr>
          <p:nvPr/>
        </p:nvPicPr>
        <p:blipFill>
          <a:blip r:embed="rId2"/>
          <a:stretch>
            <a:fillRect/>
          </a:stretch>
        </p:blipFill>
        <p:spPr>
          <a:xfrm>
            <a:off x="152400" y="719738"/>
            <a:ext cx="2464251" cy="5800005"/>
          </a:xfrm>
          <a:prstGeom prst="rect">
            <a:avLst/>
          </a:prstGeom>
        </p:spPr>
      </p:pic>
      <p:pic>
        <p:nvPicPr>
          <p:cNvPr id="5" name="Picture 4"/>
          <p:cNvPicPr>
            <a:picLocks noChangeAspect="1"/>
          </p:cNvPicPr>
          <p:nvPr/>
        </p:nvPicPr>
        <p:blipFill>
          <a:blip r:embed="rId3"/>
          <a:stretch>
            <a:fillRect/>
          </a:stretch>
        </p:blipFill>
        <p:spPr>
          <a:xfrm>
            <a:off x="3146779" y="729757"/>
            <a:ext cx="2501815" cy="5784977"/>
          </a:xfrm>
          <a:prstGeom prst="rect">
            <a:avLst/>
          </a:prstGeom>
        </p:spPr>
      </p:pic>
      <p:pic>
        <p:nvPicPr>
          <p:cNvPr id="6" name="Picture 5"/>
          <p:cNvPicPr>
            <a:picLocks noChangeAspect="1"/>
          </p:cNvPicPr>
          <p:nvPr/>
        </p:nvPicPr>
        <p:blipFill>
          <a:blip r:embed="rId4"/>
          <a:stretch>
            <a:fillRect/>
          </a:stretch>
        </p:blipFill>
        <p:spPr>
          <a:xfrm>
            <a:off x="6321072" y="720725"/>
            <a:ext cx="2426686" cy="5769951"/>
          </a:xfrm>
          <a:prstGeom prst="rect">
            <a:avLst/>
          </a:prstGeom>
        </p:spPr>
      </p:pic>
      <p:pic>
        <p:nvPicPr>
          <p:cNvPr id="7" name="Picture 6"/>
          <p:cNvPicPr>
            <a:picLocks noChangeAspect="1"/>
          </p:cNvPicPr>
          <p:nvPr/>
        </p:nvPicPr>
        <p:blipFill>
          <a:blip r:embed="rId5"/>
          <a:stretch>
            <a:fillRect/>
          </a:stretch>
        </p:blipFill>
        <p:spPr>
          <a:xfrm>
            <a:off x="9406782" y="720725"/>
            <a:ext cx="2486790" cy="5769953"/>
          </a:xfrm>
          <a:prstGeom prst="rect">
            <a:avLst/>
          </a:prstGeom>
        </p:spPr>
      </p:pic>
    </p:spTree>
    <p:extLst>
      <p:ext uri="{BB962C8B-B14F-4D97-AF65-F5344CB8AC3E}">
        <p14:creationId xmlns:p14="http://schemas.microsoft.com/office/powerpoint/2010/main" val="3322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K-means example:</a:t>
            </a:r>
          </a:p>
        </p:txBody>
      </p:sp>
      <p:sp>
        <p:nvSpPr>
          <p:cNvPr id="3" name="Content Placeholder 2"/>
          <p:cNvSpPr>
            <a:spLocks noGrp="1"/>
          </p:cNvSpPr>
          <p:nvPr>
            <p:ph idx="1"/>
          </p:nvPr>
        </p:nvSpPr>
        <p:spPr>
          <a:xfrm>
            <a:off x="838200" y="1825625"/>
            <a:ext cx="4295503" cy="4351338"/>
          </a:xfrm>
        </p:spPr>
        <p:txBody>
          <a:bodyPr/>
          <a:lstStyle/>
          <a:p>
            <a:r>
              <a:rPr lang="en-CA" dirty="0"/>
              <a:t>Matlab example</a:t>
            </a:r>
          </a:p>
          <a:p>
            <a:r>
              <a:rPr lang="en-CA" dirty="0"/>
              <a:t>400 points generated randomly around two points in 2d space</a:t>
            </a:r>
          </a:p>
          <a:p>
            <a:r>
              <a:rPr lang="en-CA" dirty="0"/>
              <a:t>Random initialization of k=2 cluster centers</a:t>
            </a:r>
          </a:p>
        </p:txBody>
      </p:sp>
      <p:pic>
        <p:nvPicPr>
          <p:cNvPr id="4" name="Picture 3"/>
          <p:cNvPicPr>
            <a:picLocks noChangeAspect="1"/>
          </p:cNvPicPr>
          <p:nvPr/>
        </p:nvPicPr>
        <p:blipFill>
          <a:blip r:embed="rId2"/>
          <a:stretch>
            <a:fillRect/>
          </a:stretch>
        </p:blipFill>
        <p:spPr>
          <a:xfrm>
            <a:off x="6095999" y="587748"/>
            <a:ext cx="5743047" cy="4950903"/>
          </a:xfrm>
          <a:prstGeom prst="rect">
            <a:avLst/>
          </a:prstGeom>
        </p:spPr>
      </p:pic>
      <p:sp>
        <p:nvSpPr>
          <p:cNvPr id="5" name="TextBox 4"/>
          <p:cNvSpPr txBox="1"/>
          <p:nvPr/>
        </p:nvSpPr>
        <p:spPr>
          <a:xfrm>
            <a:off x="0" y="6488668"/>
            <a:ext cx="5756365" cy="369332"/>
          </a:xfrm>
          <a:prstGeom prst="rect">
            <a:avLst/>
          </a:prstGeom>
          <a:noFill/>
        </p:spPr>
        <p:txBody>
          <a:bodyPr wrap="square" rtlCol="0">
            <a:spAutoFit/>
          </a:bodyPr>
          <a:lstStyle/>
          <a:p>
            <a:r>
              <a:rPr lang="en-CA" dirty="0" err="1"/>
              <a:t>kmeans_Example.m</a:t>
            </a:r>
            <a:endParaRPr lang="en-CA" dirty="0"/>
          </a:p>
        </p:txBody>
      </p:sp>
    </p:spTree>
    <p:extLst>
      <p:ext uri="{BB962C8B-B14F-4D97-AF65-F5344CB8AC3E}">
        <p14:creationId xmlns:p14="http://schemas.microsoft.com/office/powerpoint/2010/main" val="352167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8216"/>
          </a:xfrm>
        </p:spPr>
        <p:txBody>
          <a:bodyPr/>
          <a:lstStyle/>
          <a:p>
            <a:r>
              <a:rPr lang="en-CA" dirty="0"/>
              <a:t>Choosing number of clusters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220507"/>
                <a:ext cx="12191999" cy="4897904"/>
              </a:xfrm>
            </p:spPr>
            <p:txBody>
              <a:bodyPr/>
              <a:lstStyle/>
              <a:p>
                <a:r>
                  <a:rPr lang="en-CA" dirty="0"/>
                  <a:t>Suppose we are working with data for which we have no idea about the number of clusters. How to choose k?</a:t>
                </a:r>
              </a:p>
              <a:p>
                <a:r>
                  <a:rPr lang="en-CA" dirty="0"/>
                  <a:t>One way is to start with a small number (k=2), and try k-means repeatedly with successively larger k (k=3, k=4, k=5,…etc.), finding the best value for k based on minimizing the distance formula</a:t>
                </a:r>
              </a:p>
              <a:p>
                <a14:m>
                  <m:oMath xmlns:m="http://schemas.openxmlformats.org/officeDocument/2006/math">
                    <m:r>
                      <m:rPr>
                        <m:sty m:val="p"/>
                      </m:rPr>
                      <a:rPr lang="en-CA">
                        <a:latin typeface="Cambria Math" panose="02040503050406030204" pitchFamily="18" charset="0"/>
                      </a:rPr>
                      <m:t>min</m:t>
                    </m:r>
                    <m:r>
                      <a:rPr lang="en-CA">
                        <a:latin typeface="Cambria Math" panose="02040503050406030204" pitchFamily="18" charset="0"/>
                      </a:rPr>
                      <m:t>(</m:t>
                    </m:r>
                    <m:nary>
                      <m:naryPr>
                        <m:chr m:val="∑"/>
                        <m:ctrlPr>
                          <a:rPr lang="en-CA" i="1">
                            <a:latin typeface="Cambria Math" panose="02040503050406030204" pitchFamily="18" charset="0"/>
                          </a:rPr>
                        </m:ctrlPr>
                      </m:naryPr>
                      <m:sub>
                        <m:r>
                          <m:rPr>
                            <m:sty m:val="p"/>
                            <m:brk m:alnAt="23"/>
                          </m:rPr>
                          <a:rPr lang="en-CA">
                            <a:latin typeface="Cambria Math" panose="02040503050406030204" pitchFamily="18" charset="0"/>
                          </a:rPr>
                          <m:t>i</m:t>
                        </m:r>
                        <m:r>
                          <a:rPr lang="en-CA">
                            <a:latin typeface="Cambria Math" panose="02040503050406030204" pitchFamily="18" charset="0"/>
                          </a:rPr>
                          <m:t>=1</m:t>
                        </m:r>
                      </m:sub>
                      <m:sup>
                        <m:r>
                          <m:rPr>
                            <m:sty m:val="p"/>
                          </m:rPr>
                          <a:rPr lang="en-CA">
                            <a:latin typeface="Cambria Math" panose="02040503050406030204" pitchFamily="18" charset="0"/>
                          </a:rPr>
                          <m:t>k</m:t>
                        </m:r>
                      </m:sup>
                      <m:e>
                        <m:nary>
                          <m:naryPr>
                            <m:chr m:val="∑"/>
                            <m:supHide m:val="on"/>
                            <m:ctrlPr>
                              <a:rPr lang="en-CA" i="1">
                                <a:latin typeface="Cambria Math" panose="02040503050406030204" pitchFamily="18" charset="0"/>
                              </a:rPr>
                            </m:ctrlPr>
                          </m:naryPr>
                          <m:sub>
                            <m:r>
                              <m:rPr>
                                <m:sty m:val="p"/>
                                <m:brk m:alnAt="7"/>
                              </m:rPr>
                              <a:rPr lang="en-CA">
                                <a:latin typeface="Cambria Math" panose="02040503050406030204" pitchFamily="18" charset="0"/>
                              </a:rPr>
                              <m:t>x</m:t>
                            </m:r>
                            <m:r>
                              <m:rPr>
                                <m:sty m:val="p"/>
                              </m:rPr>
                              <a:rPr lang="en-CA">
                                <a:latin typeface="Cambria Math" panose="02040503050406030204" pitchFamily="18" charset="0"/>
                                <a:ea typeface="Cambria Math" panose="02040503050406030204" pitchFamily="18" charset="0"/>
                              </a:rPr>
                              <m:t>ϵS</m:t>
                            </m:r>
                            <m:r>
                              <m:rPr>
                                <m:sty m:val="p"/>
                              </m:rPr>
                              <a:rPr lang="en-CA" baseline="-25000">
                                <a:latin typeface="Cambria Math" panose="02040503050406030204" pitchFamily="18" charset="0"/>
                                <a:ea typeface="Cambria Math" panose="02040503050406030204" pitchFamily="18" charset="0"/>
                              </a:rPr>
                              <m:t>i</m:t>
                            </m:r>
                          </m:sub>
                          <m:sup/>
                          <m:e>
                            <m:d>
                              <m:dPr>
                                <m:begChr m:val="‖"/>
                                <m:endChr m:val="‖"/>
                                <m:ctrlPr>
                                  <a:rPr lang="en-CA" i="1">
                                    <a:latin typeface="Cambria Math" panose="02040503050406030204" pitchFamily="18" charset="0"/>
                                  </a:rPr>
                                </m:ctrlPr>
                              </m:dPr>
                              <m:e>
                                <m:r>
                                  <m:rPr>
                                    <m:sty m:val="p"/>
                                  </m:rPr>
                                  <a:rPr lang="en-CA">
                                    <a:latin typeface="Cambria Math" panose="02040503050406030204" pitchFamily="18" charset="0"/>
                                  </a:rPr>
                                  <m:t>x</m:t>
                                </m:r>
                                <m:r>
                                  <a:rPr lang="en-CA">
                                    <a:latin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μ</m:t>
                                </m:r>
                                <m:r>
                                  <m:rPr>
                                    <m:sty m:val="p"/>
                                  </m:rPr>
                                  <a:rPr lang="en-CA" baseline="-25000">
                                    <a:latin typeface="Cambria Math" panose="02040503050406030204" pitchFamily="18" charset="0"/>
                                    <a:ea typeface="Cambria Math" panose="02040503050406030204" pitchFamily="18" charset="0"/>
                                  </a:rPr>
                                  <m:t>i</m:t>
                                </m:r>
                              </m:e>
                            </m:d>
                            <m:r>
                              <a:rPr lang="en-CA" baseline="30000">
                                <a:latin typeface="Cambria Math" panose="02040503050406030204" pitchFamily="18" charset="0"/>
                              </a:rPr>
                              <m:t>2</m:t>
                            </m:r>
                          </m:e>
                        </m:nary>
                      </m:e>
                    </m:nary>
                    <m:r>
                      <a:rPr lang="en-CA">
                        <a:latin typeface="Cambria Math" panose="02040503050406030204" pitchFamily="18" charset="0"/>
                      </a:rPr>
                      <m:t>)</m:t>
                    </m:r>
                  </m:oMath>
                </a14:m>
                <a:endParaRPr lang="en-CA" dirty="0"/>
              </a:p>
              <a:p>
                <a:r>
                  <a:rPr lang="en-CA" dirty="0"/>
                  <a:t>Using a large value for ‘k’ is problematic, because the ‘k’ that minimizes the distance formula is k=number of instances (which is useless, overfitting)</a:t>
                </a:r>
              </a:p>
              <a:p>
                <a:r>
                  <a:rPr lang="en-CA" dirty="0"/>
                  <a:t>We can combine the above approach with something called ‘</a:t>
                </a:r>
                <a:r>
                  <a:rPr lang="en-CA" i="1" dirty="0"/>
                  <a:t>minimum descriptor length</a:t>
                </a:r>
                <a:r>
                  <a:rPr lang="en-CA" dirty="0"/>
                  <a:t>’ criterion (Chapter 5), which penalizes solutions with many clusters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220507"/>
                <a:ext cx="12191999" cy="4897904"/>
              </a:xfrm>
              <a:blipFill>
                <a:blip r:embed="rId2"/>
                <a:stretch>
                  <a:fillRect l="-900" t="-1990" r="-800"/>
                </a:stretch>
              </a:blipFill>
            </p:spPr>
            <p:txBody>
              <a:bodyPr/>
              <a:lstStyle/>
              <a:p>
                <a:r>
                  <a:rPr lang="en-CA">
                    <a:noFill/>
                  </a:rPr>
                  <a:t> </a:t>
                </a:r>
              </a:p>
            </p:txBody>
          </p:sp>
        </mc:Fallback>
      </mc:AlternateContent>
    </p:spTree>
    <p:extLst>
      <p:ext uri="{BB962C8B-B14F-4D97-AF65-F5344CB8AC3E}">
        <p14:creationId xmlns:p14="http://schemas.microsoft.com/office/powerpoint/2010/main" val="36447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820"/>
          </a:xfrm>
        </p:spPr>
        <p:txBody>
          <a:bodyPr>
            <a:normAutofit fontScale="90000"/>
          </a:bodyPr>
          <a:lstStyle/>
          <a:p>
            <a:r>
              <a:rPr lang="en-CA" dirty="0"/>
              <a:t>Hierarchical (agglomerative) clustering</a:t>
            </a:r>
          </a:p>
        </p:txBody>
      </p:sp>
      <p:sp>
        <p:nvSpPr>
          <p:cNvPr id="3" name="Content Placeholder 2"/>
          <p:cNvSpPr>
            <a:spLocks noGrp="1"/>
          </p:cNvSpPr>
          <p:nvPr>
            <p:ph idx="1"/>
          </p:nvPr>
        </p:nvSpPr>
        <p:spPr>
          <a:xfrm>
            <a:off x="0" y="687820"/>
            <a:ext cx="12192000" cy="6170180"/>
          </a:xfrm>
        </p:spPr>
        <p:txBody>
          <a:bodyPr/>
          <a:lstStyle/>
          <a:p>
            <a:r>
              <a:rPr lang="en-CA" dirty="0"/>
              <a:t>Bottom up clustering</a:t>
            </a:r>
          </a:p>
          <a:p>
            <a:r>
              <a:rPr lang="en-CA" dirty="0"/>
              <a:t>Begin by regarding each individual instance as a cluster</a:t>
            </a:r>
          </a:p>
          <a:p>
            <a:r>
              <a:rPr lang="en-CA" dirty="0"/>
              <a:t>Find the two closest clusters and merge them</a:t>
            </a:r>
          </a:p>
          <a:p>
            <a:r>
              <a:rPr lang="en-CA" dirty="0"/>
              <a:t>Continue until all clusters have been merged into one</a:t>
            </a:r>
          </a:p>
          <a:p>
            <a:r>
              <a:rPr lang="en-CA" dirty="0"/>
              <a:t>Keeping track of the merges forms a hierarchical clustering structure also known as a </a:t>
            </a:r>
            <a:r>
              <a:rPr lang="en-CA" i="1" dirty="0"/>
              <a:t>binary </a:t>
            </a:r>
            <a:r>
              <a:rPr lang="en-CA" i="1" dirty="0" err="1"/>
              <a:t>dendrogram</a:t>
            </a:r>
            <a:endParaRPr lang="en-CA" i="1" dirty="0"/>
          </a:p>
          <a:p>
            <a:r>
              <a:rPr lang="en-CA" dirty="0"/>
              <a:t>How to measure distance between two clusters? (many metrics)</a:t>
            </a:r>
          </a:p>
          <a:p>
            <a:r>
              <a:rPr lang="en-CA" i="1" dirty="0"/>
              <a:t>Single linkage </a:t>
            </a:r>
            <a:r>
              <a:rPr lang="en-CA" dirty="0"/>
              <a:t>(distance between two closest members of a pair of clusters)</a:t>
            </a:r>
          </a:p>
          <a:p>
            <a:r>
              <a:rPr lang="en-CA" i="1" dirty="0"/>
              <a:t>Complete linkage </a:t>
            </a:r>
            <a:r>
              <a:rPr lang="en-CA" dirty="0"/>
              <a:t>(distance between two furthest members of a pair of clusters)</a:t>
            </a:r>
          </a:p>
          <a:p>
            <a:r>
              <a:rPr lang="en-CA" i="1" dirty="0"/>
              <a:t>Centroid linkage </a:t>
            </a:r>
            <a:r>
              <a:rPr lang="en-CA" dirty="0"/>
              <a:t>(distance between two centroids of a pair of clusters)</a:t>
            </a:r>
          </a:p>
          <a:p>
            <a:r>
              <a:rPr lang="en-CA" i="1" dirty="0"/>
              <a:t>Average linkage </a:t>
            </a:r>
            <a:r>
              <a:rPr lang="en-CA" dirty="0"/>
              <a:t>(average distance between each pair of members of two clusters)</a:t>
            </a:r>
          </a:p>
          <a:p>
            <a:r>
              <a:rPr lang="en-CA" i="1" dirty="0"/>
              <a:t>Ward’s linkage </a:t>
            </a:r>
            <a:r>
              <a:rPr lang="en-CA" dirty="0"/>
              <a:t> (minimize within cluster variance)</a:t>
            </a:r>
          </a:p>
          <a:p>
            <a:endParaRPr lang="en-CA" dirty="0"/>
          </a:p>
        </p:txBody>
      </p:sp>
    </p:spTree>
    <p:extLst>
      <p:ext uri="{BB962C8B-B14F-4D97-AF65-F5344CB8AC3E}">
        <p14:creationId xmlns:p14="http://schemas.microsoft.com/office/powerpoint/2010/main" val="40154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45278"/>
            <a:ext cx="3603811" cy="5263097"/>
          </a:xfrm>
        </p:spPr>
        <p:txBody>
          <a:bodyPr>
            <a:normAutofit fontScale="85000" lnSpcReduction="20000"/>
          </a:bodyPr>
          <a:lstStyle/>
          <a:p>
            <a:r>
              <a:rPr lang="en-CA" dirty="0"/>
              <a:t>Dataset: 50 examples of different creatures</a:t>
            </a:r>
          </a:p>
          <a:p>
            <a:r>
              <a:rPr lang="en-CA" dirty="0"/>
              <a:t>One numeric attribute (number of legs) and 15 Boolean </a:t>
            </a:r>
            <a:r>
              <a:rPr lang="en-CA" dirty="0" err="1"/>
              <a:t>attribues</a:t>
            </a:r>
            <a:r>
              <a:rPr lang="en-CA" dirty="0"/>
              <a:t> (</a:t>
            </a:r>
            <a:r>
              <a:rPr lang="en-CA" i="1" dirty="0"/>
              <a:t>has feathers</a:t>
            </a:r>
            <a:r>
              <a:rPr lang="en-CA" dirty="0"/>
              <a:t>, </a:t>
            </a:r>
            <a:r>
              <a:rPr lang="en-CA" i="1" dirty="0"/>
              <a:t>lays eggs</a:t>
            </a:r>
            <a:r>
              <a:rPr lang="en-CA" dirty="0"/>
              <a:t>, </a:t>
            </a:r>
            <a:r>
              <a:rPr lang="en-CA" i="1" dirty="0"/>
              <a:t>venomous</a:t>
            </a:r>
            <a:r>
              <a:rPr lang="en-CA" dirty="0"/>
              <a:t>, etc.)</a:t>
            </a:r>
          </a:p>
          <a:p>
            <a:r>
              <a:rPr lang="en-CA" dirty="0"/>
              <a:t>Height of each node in the </a:t>
            </a:r>
            <a:r>
              <a:rPr lang="en-CA" dirty="0" err="1"/>
              <a:t>dendrogram</a:t>
            </a:r>
            <a:r>
              <a:rPr lang="en-CA" dirty="0"/>
              <a:t> is proportional to dissimilarity between children measured as Euclidean distance between instances</a:t>
            </a:r>
          </a:p>
          <a:p>
            <a:r>
              <a:rPr lang="en-CA" dirty="0"/>
              <a:t>(compete linkage distance metric used here)</a:t>
            </a:r>
          </a:p>
        </p:txBody>
      </p:sp>
      <p:pic>
        <p:nvPicPr>
          <p:cNvPr id="4" name="Picture 3"/>
          <p:cNvPicPr>
            <a:picLocks noChangeAspect="1"/>
          </p:cNvPicPr>
          <p:nvPr/>
        </p:nvPicPr>
        <p:blipFill>
          <a:blip r:embed="rId2"/>
          <a:stretch>
            <a:fillRect/>
          </a:stretch>
        </p:blipFill>
        <p:spPr>
          <a:xfrm>
            <a:off x="3491347" y="1"/>
            <a:ext cx="8683678" cy="6858000"/>
          </a:xfrm>
          <a:prstGeom prst="rect">
            <a:avLst/>
          </a:prstGeom>
        </p:spPr>
      </p:pic>
      <p:sp>
        <p:nvSpPr>
          <p:cNvPr id="2" name="Title 1"/>
          <p:cNvSpPr>
            <a:spLocks noGrp="1"/>
          </p:cNvSpPr>
          <p:nvPr>
            <p:ph type="title"/>
          </p:nvPr>
        </p:nvSpPr>
        <p:spPr>
          <a:xfrm>
            <a:off x="0" y="1"/>
            <a:ext cx="5784866" cy="1245278"/>
          </a:xfrm>
        </p:spPr>
        <p:txBody>
          <a:bodyPr>
            <a:normAutofit fontScale="90000"/>
          </a:bodyPr>
          <a:lstStyle/>
          <a:p>
            <a:r>
              <a:rPr lang="en-CA" dirty="0"/>
              <a:t>Example of Hierarchical clustering</a:t>
            </a:r>
          </a:p>
        </p:txBody>
      </p:sp>
    </p:spTree>
    <p:extLst>
      <p:ext uri="{BB962C8B-B14F-4D97-AF65-F5344CB8AC3E}">
        <p14:creationId xmlns:p14="http://schemas.microsoft.com/office/powerpoint/2010/main" val="418866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22678" y="30007"/>
            <a:ext cx="8493119" cy="6747311"/>
          </a:xfrm>
          <a:prstGeom prst="rect">
            <a:avLst/>
          </a:prstGeom>
        </p:spPr>
      </p:pic>
      <p:sp>
        <p:nvSpPr>
          <p:cNvPr id="7" name="Content Placeholder 2"/>
          <p:cNvSpPr>
            <a:spLocks noGrp="1"/>
          </p:cNvSpPr>
          <p:nvPr>
            <p:ph idx="1"/>
          </p:nvPr>
        </p:nvSpPr>
        <p:spPr>
          <a:xfrm>
            <a:off x="5419" y="0"/>
            <a:ext cx="5373405" cy="2622176"/>
          </a:xfrm>
        </p:spPr>
        <p:txBody>
          <a:bodyPr>
            <a:normAutofit/>
          </a:bodyPr>
          <a:lstStyle/>
          <a:p>
            <a:r>
              <a:rPr lang="en-CA" dirty="0"/>
              <a:t>Same dataset, but for single-linkage distance metric</a:t>
            </a:r>
          </a:p>
          <a:p>
            <a:r>
              <a:rPr lang="en-CA" b="1" dirty="0"/>
              <a:t>Single linkage </a:t>
            </a:r>
            <a:r>
              <a:rPr lang="en-CA" dirty="0"/>
              <a:t>produces clusters with large diameters at low levels of the tree. Why? </a:t>
            </a:r>
          </a:p>
          <a:p>
            <a:endParaRPr lang="en-CA" dirty="0"/>
          </a:p>
        </p:txBody>
      </p:sp>
    </p:spTree>
    <p:extLst>
      <p:ext uri="{BB962C8B-B14F-4D97-AF65-F5344CB8AC3E}">
        <p14:creationId xmlns:p14="http://schemas.microsoft.com/office/powerpoint/2010/main" val="315294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456989" y="3905113"/>
            <a:ext cx="8232991" cy="2950656"/>
          </a:xfrm>
          <a:prstGeom prst="rect">
            <a:avLst/>
          </a:prstGeom>
        </p:spPr>
      </p:pic>
      <p:sp>
        <p:nvSpPr>
          <p:cNvPr id="2" name="Title 1"/>
          <p:cNvSpPr>
            <a:spLocks noGrp="1"/>
          </p:cNvSpPr>
          <p:nvPr>
            <p:ph type="title"/>
          </p:nvPr>
        </p:nvSpPr>
        <p:spPr>
          <a:xfrm>
            <a:off x="1" y="110837"/>
            <a:ext cx="3352800" cy="964911"/>
          </a:xfrm>
        </p:spPr>
        <p:txBody>
          <a:bodyPr>
            <a:normAutofit fontScale="90000"/>
          </a:bodyPr>
          <a:lstStyle/>
          <a:p>
            <a:r>
              <a:rPr lang="en-CA" dirty="0"/>
              <a:t>Incremental clustering</a:t>
            </a:r>
          </a:p>
        </p:txBody>
      </p:sp>
      <p:sp>
        <p:nvSpPr>
          <p:cNvPr id="3" name="Content Placeholder 2"/>
          <p:cNvSpPr>
            <a:spLocks noGrp="1"/>
          </p:cNvSpPr>
          <p:nvPr>
            <p:ph idx="1"/>
          </p:nvPr>
        </p:nvSpPr>
        <p:spPr>
          <a:xfrm>
            <a:off x="0" y="1540019"/>
            <a:ext cx="3422843" cy="5317981"/>
          </a:xfrm>
        </p:spPr>
        <p:txBody>
          <a:bodyPr>
            <a:normAutofit fontScale="77500" lnSpcReduction="20000"/>
          </a:bodyPr>
          <a:lstStyle/>
          <a:p>
            <a:r>
              <a:rPr lang="en-CA" dirty="0"/>
              <a:t>K-means clustering iterates over entire dataset until convergence</a:t>
            </a:r>
          </a:p>
          <a:p>
            <a:r>
              <a:rPr lang="en-CA" dirty="0"/>
              <a:t>Hierarchical clustering examines all clusters at each stage of merging</a:t>
            </a:r>
          </a:p>
          <a:p>
            <a:r>
              <a:rPr lang="en-CA" dirty="0"/>
              <a:t>Incremental clustering works incrementally, building a tree instance by instance</a:t>
            </a:r>
          </a:p>
          <a:p>
            <a:r>
              <a:rPr lang="en-CA" dirty="0"/>
              <a:t>The key in deciding how and where to update the tree is a quantity called </a:t>
            </a:r>
            <a:r>
              <a:rPr lang="en-CA" i="1" dirty="0"/>
              <a:t>category utility </a:t>
            </a:r>
            <a:r>
              <a:rPr lang="en-CA" dirty="0"/>
              <a:t>which measures the overall quality of a partition into clusters</a:t>
            </a:r>
            <a:endParaRPr lang="en-CA" i="1" dirty="0"/>
          </a:p>
          <a:p>
            <a:r>
              <a:rPr lang="en-CA" dirty="0"/>
              <a:t>Example: weather data (14 instances, labeled with letters </a:t>
            </a:r>
            <a:r>
              <a:rPr lang="en-CA" i="1" dirty="0"/>
              <a:t>a</a:t>
            </a:r>
            <a:r>
              <a:rPr lang="en-CA" dirty="0"/>
              <a:t> to </a:t>
            </a:r>
            <a:r>
              <a:rPr lang="en-CA" i="1" dirty="0"/>
              <a:t>n</a:t>
            </a:r>
            <a:r>
              <a:rPr lang="en-CA" dirty="0"/>
              <a:t>)</a:t>
            </a:r>
          </a:p>
          <a:p>
            <a:endParaRPr lang="en-CA" dirty="0"/>
          </a:p>
        </p:txBody>
      </p:sp>
      <p:pic>
        <p:nvPicPr>
          <p:cNvPr id="5" name="Picture 4"/>
          <p:cNvPicPr>
            <a:picLocks noChangeAspect="1"/>
          </p:cNvPicPr>
          <p:nvPr/>
        </p:nvPicPr>
        <p:blipFill>
          <a:blip r:embed="rId4"/>
          <a:stretch>
            <a:fillRect/>
          </a:stretch>
        </p:blipFill>
        <p:spPr>
          <a:xfrm>
            <a:off x="3593703" y="13550"/>
            <a:ext cx="703110" cy="1838902"/>
          </a:xfrm>
          <a:prstGeom prst="rect">
            <a:avLst/>
          </a:prstGeom>
        </p:spPr>
      </p:pic>
      <p:pic>
        <p:nvPicPr>
          <p:cNvPr id="6" name="Picture 5"/>
          <p:cNvPicPr>
            <a:picLocks noChangeAspect="1"/>
          </p:cNvPicPr>
          <p:nvPr/>
        </p:nvPicPr>
        <p:blipFill>
          <a:blip r:embed="rId5"/>
          <a:stretch>
            <a:fillRect/>
          </a:stretch>
        </p:blipFill>
        <p:spPr>
          <a:xfrm>
            <a:off x="4852534" y="19386"/>
            <a:ext cx="3058826" cy="1147811"/>
          </a:xfrm>
          <a:prstGeom prst="rect">
            <a:avLst/>
          </a:prstGeom>
        </p:spPr>
      </p:pic>
      <p:pic>
        <p:nvPicPr>
          <p:cNvPr id="7" name="Picture 6"/>
          <p:cNvPicPr>
            <a:picLocks noChangeAspect="1"/>
          </p:cNvPicPr>
          <p:nvPr/>
        </p:nvPicPr>
        <p:blipFill>
          <a:blip r:embed="rId6"/>
          <a:stretch>
            <a:fillRect/>
          </a:stretch>
        </p:blipFill>
        <p:spPr>
          <a:xfrm>
            <a:off x="9219731" y="13924"/>
            <a:ext cx="2854506" cy="1646599"/>
          </a:xfrm>
          <a:prstGeom prst="rect">
            <a:avLst/>
          </a:prstGeom>
        </p:spPr>
      </p:pic>
      <p:pic>
        <p:nvPicPr>
          <p:cNvPr id="9" name="Picture 8"/>
          <p:cNvPicPr>
            <a:picLocks noChangeAspect="1"/>
          </p:cNvPicPr>
          <p:nvPr/>
        </p:nvPicPr>
        <p:blipFill>
          <a:blip r:embed="rId7"/>
          <a:stretch>
            <a:fillRect/>
          </a:stretch>
        </p:blipFill>
        <p:spPr>
          <a:xfrm>
            <a:off x="8624277" y="1694587"/>
            <a:ext cx="3533577" cy="1736741"/>
          </a:xfrm>
          <a:prstGeom prst="rect">
            <a:avLst/>
          </a:prstGeom>
        </p:spPr>
      </p:pic>
      <p:pic>
        <p:nvPicPr>
          <p:cNvPr id="8" name="Picture 7"/>
          <p:cNvPicPr>
            <a:picLocks noChangeAspect="1"/>
          </p:cNvPicPr>
          <p:nvPr/>
        </p:nvPicPr>
        <p:blipFill>
          <a:blip r:embed="rId8"/>
          <a:stretch>
            <a:fillRect/>
          </a:stretch>
        </p:blipFill>
        <p:spPr>
          <a:xfrm>
            <a:off x="4085593" y="2252451"/>
            <a:ext cx="3389350" cy="1808855"/>
          </a:xfrm>
          <a:prstGeom prst="rect">
            <a:avLst/>
          </a:prstGeom>
        </p:spPr>
      </p:pic>
      <p:sp>
        <p:nvSpPr>
          <p:cNvPr id="13" name="TextBox 12"/>
          <p:cNvSpPr txBox="1"/>
          <p:nvPr/>
        </p:nvSpPr>
        <p:spPr>
          <a:xfrm>
            <a:off x="9000604" y="980685"/>
            <a:ext cx="2247933" cy="738664"/>
          </a:xfrm>
          <a:prstGeom prst="rect">
            <a:avLst/>
          </a:prstGeom>
          <a:noFill/>
        </p:spPr>
        <p:txBody>
          <a:bodyPr wrap="square" rtlCol="0">
            <a:spAutoFit/>
          </a:bodyPr>
          <a:lstStyle/>
          <a:p>
            <a:r>
              <a:rPr lang="en-CA" sz="1400" dirty="0"/>
              <a:t>With the 6</a:t>
            </a:r>
            <a:r>
              <a:rPr lang="en-CA" sz="1400" baseline="30000" dirty="0"/>
              <a:t>th</a:t>
            </a:r>
            <a:r>
              <a:rPr lang="en-CA" sz="1400" dirty="0"/>
              <a:t> instance (f) it becomes beneficial to form a cluster, joining f with e </a:t>
            </a:r>
          </a:p>
        </p:txBody>
      </p:sp>
      <p:sp>
        <p:nvSpPr>
          <p:cNvPr id="11" name="TextBox 10"/>
          <p:cNvSpPr txBox="1"/>
          <p:nvPr/>
        </p:nvSpPr>
        <p:spPr>
          <a:xfrm>
            <a:off x="3352801" y="1547027"/>
            <a:ext cx="1364777" cy="923330"/>
          </a:xfrm>
          <a:prstGeom prst="rect">
            <a:avLst/>
          </a:prstGeom>
          <a:noFill/>
        </p:spPr>
        <p:txBody>
          <a:bodyPr wrap="square" rtlCol="0">
            <a:spAutoFit/>
          </a:bodyPr>
          <a:lstStyle/>
          <a:p>
            <a:r>
              <a:rPr lang="en-CA" dirty="0"/>
              <a:t>Start adding instances to root node</a:t>
            </a:r>
          </a:p>
        </p:txBody>
      </p:sp>
      <p:sp>
        <p:nvSpPr>
          <p:cNvPr id="15" name="TextBox 14"/>
          <p:cNvSpPr txBox="1"/>
          <p:nvPr/>
        </p:nvSpPr>
        <p:spPr>
          <a:xfrm>
            <a:off x="3770888" y="3376101"/>
            <a:ext cx="2247933" cy="1384995"/>
          </a:xfrm>
          <a:prstGeom prst="rect">
            <a:avLst/>
          </a:prstGeom>
          <a:noFill/>
        </p:spPr>
        <p:txBody>
          <a:bodyPr wrap="square" rtlCol="0">
            <a:spAutoFit/>
          </a:bodyPr>
          <a:lstStyle/>
          <a:p>
            <a:r>
              <a:rPr lang="en-CA" sz="1400" dirty="0"/>
              <a:t>Next example (g) is placed in the same cluster (the clustering procedure is called twice here, once for the root, and once for the parent of e/f)</a:t>
            </a:r>
          </a:p>
        </p:txBody>
      </p:sp>
      <p:sp>
        <p:nvSpPr>
          <p:cNvPr id="16" name="TextBox 15"/>
          <p:cNvSpPr txBox="1"/>
          <p:nvPr/>
        </p:nvSpPr>
        <p:spPr>
          <a:xfrm>
            <a:off x="6793251" y="2008692"/>
            <a:ext cx="2236217" cy="1015663"/>
          </a:xfrm>
          <a:prstGeom prst="rect">
            <a:avLst/>
          </a:prstGeom>
          <a:noFill/>
        </p:spPr>
        <p:txBody>
          <a:bodyPr wrap="square" rtlCol="0">
            <a:spAutoFit/>
          </a:bodyPr>
          <a:lstStyle/>
          <a:p>
            <a:r>
              <a:rPr lang="en-CA" sz="1500" b="1" dirty="0">
                <a:solidFill>
                  <a:srgbClr val="FF0000"/>
                </a:solidFill>
              </a:rPr>
              <a:t>Problem: continuing in this way makes the final clustering dependent on the ordering of examples</a:t>
            </a:r>
          </a:p>
        </p:txBody>
      </p:sp>
      <p:sp>
        <p:nvSpPr>
          <p:cNvPr id="17" name="TextBox 16"/>
          <p:cNvSpPr txBox="1"/>
          <p:nvPr/>
        </p:nvSpPr>
        <p:spPr>
          <a:xfrm>
            <a:off x="8624277" y="3356610"/>
            <a:ext cx="3567723" cy="1015663"/>
          </a:xfrm>
          <a:prstGeom prst="rect">
            <a:avLst/>
          </a:prstGeom>
          <a:noFill/>
        </p:spPr>
        <p:txBody>
          <a:bodyPr wrap="square" rtlCol="0">
            <a:spAutoFit/>
          </a:bodyPr>
          <a:lstStyle/>
          <a:p>
            <a:r>
              <a:rPr lang="en-CA" sz="1200" dirty="0"/>
              <a:t>To avoid this problem, whenever nodes at a level are scanned for a suitable host, both the best matching node and the runner up are noted,  and consideration is given to merging the best matching and the runner up before merging new instance with host (a &amp; d here)</a:t>
            </a:r>
          </a:p>
        </p:txBody>
      </p:sp>
      <p:sp>
        <p:nvSpPr>
          <p:cNvPr id="12" name="TextBox 11"/>
          <p:cNvSpPr txBox="1"/>
          <p:nvPr/>
        </p:nvSpPr>
        <p:spPr>
          <a:xfrm>
            <a:off x="4657982" y="1075748"/>
            <a:ext cx="4212810" cy="1169551"/>
          </a:xfrm>
          <a:prstGeom prst="rect">
            <a:avLst/>
          </a:prstGeom>
          <a:noFill/>
        </p:spPr>
        <p:txBody>
          <a:bodyPr wrap="square" rtlCol="0">
            <a:spAutoFit/>
          </a:bodyPr>
          <a:lstStyle/>
          <a:p>
            <a:r>
              <a:rPr lang="en-CA" sz="1400" dirty="0"/>
              <a:t>Process each new instance by tentatively placing it into each of the existing leaves and evaluating category utility of resulting top level node’s children to see if leaf is a good ‘host’, for first 5 instances it is better to form a new leaf for each instance</a:t>
            </a:r>
          </a:p>
        </p:txBody>
      </p:sp>
      <p:sp>
        <p:nvSpPr>
          <p:cNvPr id="19" name="TextBox 18"/>
          <p:cNvSpPr txBox="1"/>
          <p:nvPr/>
        </p:nvSpPr>
        <p:spPr>
          <a:xfrm>
            <a:off x="5602861" y="4701834"/>
            <a:ext cx="2167693" cy="784830"/>
          </a:xfrm>
          <a:prstGeom prst="rect">
            <a:avLst/>
          </a:prstGeom>
          <a:noFill/>
        </p:spPr>
        <p:txBody>
          <a:bodyPr wrap="square" rtlCol="0">
            <a:spAutoFit/>
          </a:bodyPr>
          <a:lstStyle/>
          <a:p>
            <a:r>
              <a:rPr lang="en-CA" sz="1500" dirty="0"/>
              <a:t>Final hierarchy for all</a:t>
            </a:r>
          </a:p>
          <a:p>
            <a:r>
              <a:rPr lang="en-CA" sz="1500" dirty="0"/>
              <a:t>14 examples from the weather data</a:t>
            </a:r>
          </a:p>
        </p:txBody>
      </p:sp>
    </p:spTree>
    <p:extLst>
      <p:ext uri="{BB962C8B-B14F-4D97-AF65-F5344CB8AC3E}">
        <p14:creationId xmlns:p14="http://schemas.microsoft.com/office/powerpoint/2010/main" val="26327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1" grpId="0"/>
      <p:bldP spid="15" grpId="0"/>
      <p:bldP spid="16" grpId="0"/>
      <p:bldP spid="17" grpId="0"/>
      <p:bldP spid="12" grpId="0"/>
      <p:bldP spid="19"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3991"/>
          </a:xfrm>
        </p:spPr>
        <p:txBody>
          <a:bodyPr/>
          <a:lstStyle/>
          <a:p>
            <a:r>
              <a:rPr lang="en-CA" dirty="0"/>
              <a:t>Category Utility (nominal attributes)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53990"/>
                <a:ext cx="12191999" cy="6104009"/>
              </a:xfrm>
            </p:spPr>
            <p:txBody>
              <a:bodyPr>
                <a:normAutofit lnSpcReduction="10000"/>
              </a:bodyPr>
              <a:lstStyle/>
              <a:p>
                <a:r>
                  <a:rPr lang="en-CA" dirty="0"/>
                  <a:t>Category utility measures overall quality of a partition of instances into clusters</a:t>
                </a:r>
              </a:p>
              <a:p>
                <a:r>
                  <a:rPr lang="en-CA" dirty="0"/>
                  <a:t>Category utility (</a:t>
                </a:r>
                <a:r>
                  <a:rPr lang="en-CA" dirty="0">
                    <a:latin typeface="Cambria Math" panose="02040503050406030204" pitchFamily="18" charset="0"/>
                    <a:ea typeface="Cambria Math" panose="02040503050406030204" pitchFamily="18" charset="0"/>
                  </a:rPr>
                  <a:t>CU</a:t>
                </a:r>
                <a:r>
                  <a:rPr lang="en-CA" dirty="0"/>
                  <a:t>) resembles a quadratic loss function defined on conditional probabilities</a:t>
                </a:r>
              </a:p>
              <a:p>
                <a14:m>
                  <m:oMath xmlns:m="http://schemas.openxmlformats.org/officeDocument/2006/math">
                    <m:r>
                      <m:rPr>
                        <m:sty m:val="p"/>
                      </m:rPr>
                      <a:rPr lang="en-CA" sz="3800" b="0" i="0" smtClean="0">
                        <a:latin typeface="Cambria Math" panose="02040503050406030204" pitchFamily="18" charset="0"/>
                      </a:rPr>
                      <m:t>CU</m:t>
                    </m:r>
                    <m:d>
                      <m:dPr>
                        <m:ctrlPr>
                          <a:rPr lang="en-CA" sz="3800" b="0" i="1" smtClean="0">
                            <a:latin typeface="Cambria Math" panose="02040503050406030204" pitchFamily="18" charset="0"/>
                          </a:rPr>
                        </m:ctrlPr>
                      </m:dPr>
                      <m:e>
                        <m:r>
                          <m:rPr>
                            <m:sty m:val="p"/>
                          </m:rPr>
                          <a:rPr lang="en-CA" sz="3800" b="0" i="0" smtClean="0">
                            <a:latin typeface="Cambria Math" panose="02040503050406030204" pitchFamily="18" charset="0"/>
                          </a:rPr>
                          <m:t>C</m:t>
                        </m:r>
                        <m:r>
                          <a:rPr lang="en-CA" sz="3800" b="0" i="0" baseline="-25000" smtClean="0">
                            <a:latin typeface="Cambria Math" panose="02040503050406030204" pitchFamily="18" charset="0"/>
                          </a:rPr>
                          <m:t>1</m:t>
                        </m:r>
                        <m:r>
                          <a:rPr lang="en-CA" sz="3800" b="0" i="0" smtClean="0">
                            <a:latin typeface="Cambria Math" panose="02040503050406030204" pitchFamily="18" charset="0"/>
                          </a:rPr>
                          <m:t>,</m:t>
                        </m:r>
                        <m:r>
                          <m:rPr>
                            <m:sty m:val="p"/>
                          </m:rPr>
                          <a:rPr lang="en-CA" sz="3800" b="0" i="0" smtClean="0">
                            <a:latin typeface="Cambria Math" panose="02040503050406030204" pitchFamily="18" charset="0"/>
                          </a:rPr>
                          <m:t>C</m:t>
                        </m:r>
                        <m:r>
                          <a:rPr lang="en-CA" sz="3800" b="0" i="0" baseline="-25000" smtClean="0">
                            <a:latin typeface="Cambria Math" panose="02040503050406030204" pitchFamily="18" charset="0"/>
                          </a:rPr>
                          <m:t>2</m:t>
                        </m:r>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C</m:t>
                            </m:r>
                          </m:e>
                          <m:sub>
                            <m:r>
                              <m:rPr>
                                <m:sty m:val="p"/>
                              </m:rPr>
                              <a:rPr lang="en-CA" sz="3800" b="0" i="0" smtClean="0">
                                <a:latin typeface="Cambria Math" panose="02040503050406030204" pitchFamily="18" charset="0"/>
                              </a:rPr>
                              <m:t>k</m:t>
                            </m:r>
                          </m:sub>
                        </m:sSub>
                      </m:e>
                    </m:d>
                    <m:r>
                      <a:rPr lang="en-CA" sz="3800" b="0" i="0" smtClean="0">
                        <a:latin typeface="Cambria Math" panose="02040503050406030204" pitchFamily="18" charset="0"/>
                      </a:rPr>
                      <m:t>= </m:t>
                    </m:r>
                    <m:f>
                      <m:fPr>
                        <m:ctrlPr>
                          <a:rPr lang="en-CA" sz="3800" b="0" i="1" smtClean="0">
                            <a:latin typeface="Cambria Math" panose="02040503050406030204" pitchFamily="18" charset="0"/>
                          </a:rPr>
                        </m:ctrlPr>
                      </m:fPr>
                      <m:num>
                        <m:nary>
                          <m:naryPr>
                            <m:chr m:val="∑"/>
                            <m:supHide m:val="on"/>
                            <m:ctrlPr>
                              <a:rPr lang="en-CA" sz="3800" b="0" i="1" smtClean="0">
                                <a:latin typeface="Cambria Math" panose="02040503050406030204" pitchFamily="18" charset="0"/>
                              </a:rPr>
                            </m:ctrlPr>
                          </m:naryPr>
                          <m:sub>
                            <m:r>
                              <m:rPr>
                                <m:sty m:val="p"/>
                                <m:brk m:alnAt="7"/>
                              </m:rPr>
                              <a:rPr lang="en-CA" sz="3800" b="0" i="0" smtClean="0">
                                <a:latin typeface="Cambria Math" panose="02040503050406030204" pitchFamily="18" charset="0"/>
                              </a:rPr>
                              <m:t>t</m:t>
                            </m:r>
                          </m:sub>
                          <m:sup/>
                          <m:e>
                            <m:r>
                              <m:rPr>
                                <m:sty m:val="p"/>
                              </m:rPr>
                              <a:rPr lang="en-CA" sz="3800" b="0" i="0" smtClean="0">
                                <a:latin typeface="Cambria Math" panose="02040503050406030204" pitchFamily="18" charset="0"/>
                              </a:rPr>
                              <m:t>P</m:t>
                            </m:r>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C</m:t>
                                </m:r>
                              </m:e>
                              <m:sub>
                                <m:r>
                                  <m:rPr>
                                    <m:sty m:val="p"/>
                                  </m:rPr>
                                  <a:rPr lang="en-CA" sz="3800" b="0" i="0" smtClean="0">
                                    <a:latin typeface="Cambria Math" panose="02040503050406030204" pitchFamily="18" charset="0"/>
                                  </a:rPr>
                                  <m:t>t</m:t>
                                </m:r>
                              </m:sub>
                            </m:sSub>
                            <m:r>
                              <a:rPr lang="en-CA" sz="3800" b="0" i="0" smtClean="0">
                                <a:latin typeface="Cambria Math" panose="02040503050406030204" pitchFamily="18" charset="0"/>
                              </a:rPr>
                              <m:t>)</m:t>
                            </m:r>
                            <m:nary>
                              <m:naryPr>
                                <m:chr m:val="∑"/>
                                <m:supHide m:val="on"/>
                                <m:ctrlPr>
                                  <a:rPr lang="en-CA" sz="3800" b="0" i="1" smtClean="0">
                                    <a:latin typeface="Cambria Math" panose="02040503050406030204" pitchFamily="18" charset="0"/>
                                  </a:rPr>
                                </m:ctrlPr>
                              </m:naryPr>
                              <m:sub>
                                <m:r>
                                  <m:rPr>
                                    <m:sty m:val="p"/>
                                    <m:brk m:alnAt="7"/>
                                  </m:rPr>
                                  <a:rPr lang="en-CA" sz="3800" b="0" i="0" smtClean="0">
                                    <a:latin typeface="Cambria Math" panose="02040503050406030204" pitchFamily="18" charset="0"/>
                                  </a:rPr>
                                  <m:t>i</m:t>
                                </m:r>
                              </m:sub>
                              <m:sup/>
                              <m:e>
                                <m:nary>
                                  <m:naryPr>
                                    <m:chr m:val="∑"/>
                                    <m:supHide m:val="on"/>
                                    <m:ctrlPr>
                                      <a:rPr lang="en-CA" sz="3800" b="0" i="1" smtClean="0">
                                        <a:latin typeface="Cambria Math" panose="02040503050406030204" pitchFamily="18" charset="0"/>
                                      </a:rPr>
                                    </m:ctrlPr>
                                  </m:naryPr>
                                  <m:sub>
                                    <m:r>
                                      <m:rPr>
                                        <m:sty m:val="p"/>
                                        <m:brk m:alnAt="7"/>
                                      </m:rPr>
                                      <a:rPr lang="en-CA" sz="3800" b="0" i="0" smtClean="0">
                                        <a:latin typeface="Cambria Math" panose="02040503050406030204" pitchFamily="18" charset="0"/>
                                      </a:rPr>
                                      <m:t>j</m:t>
                                    </m:r>
                                  </m:sub>
                                  <m:sup/>
                                  <m:e>
                                    <m:r>
                                      <a:rPr lang="en-CA" sz="3800" b="0" i="0" smtClean="0">
                                        <a:latin typeface="Cambria Math" panose="02040503050406030204" pitchFamily="18" charset="0"/>
                                      </a:rPr>
                                      <m:t>(</m:t>
                                    </m:r>
                                    <m:r>
                                      <m:rPr>
                                        <m:sty m:val="p"/>
                                      </m:rPr>
                                      <a:rPr lang="en-CA" sz="3800" b="0" i="0" smtClean="0">
                                        <a:latin typeface="Cambria Math" panose="02040503050406030204" pitchFamily="18" charset="0"/>
                                      </a:rPr>
                                      <m:t>P</m:t>
                                    </m:r>
                                    <m:d>
                                      <m:dPr>
                                        <m:ctrlPr>
                                          <a:rPr lang="en-CA" sz="3800" b="0" i="1" smtClean="0">
                                            <a:latin typeface="Cambria Math" panose="02040503050406030204" pitchFamily="18" charset="0"/>
                                          </a:rPr>
                                        </m:ctrlPr>
                                      </m:dPr>
                                      <m:e>
                                        <m:r>
                                          <m:rPr>
                                            <m:sty m:val="p"/>
                                          </m:rPr>
                                          <a:rPr lang="en-CA" sz="3800" b="0" i="0" smtClean="0">
                                            <a:latin typeface="Cambria Math" panose="02040503050406030204" pitchFamily="18" charset="0"/>
                                          </a:rPr>
                                          <m:t>a</m:t>
                                        </m:r>
                                        <m:r>
                                          <m:rPr>
                                            <m:sty m:val="p"/>
                                          </m:rPr>
                                          <a:rPr lang="en-CA" sz="3800" b="0" i="0" baseline="-25000" smtClean="0">
                                            <a:latin typeface="Cambria Math" panose="02040503050406030204" pitchFamily="18" charset="0"/>
                                          </a:rPr>
                                          <m:t>i</m:t>
                                        </m:r>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v</m:t>
                                            </m:r>
                                          </m:e>
                                          <m:sub>
                                            <m:r>
                                              <m:rPr>
                                                <m:sty m:val="p"/>
                                              </m:rPr>
                                              <a:rPr lang="en-CA" sz="3800" b="0" i="0" smtClean="0">
                                                <a:latin typeface="Cambria Math" panose="02040503050406030204" pitchFamily="18" charset="0"/>
                                              </a:rPr>
                                              <m:t>ij</m:t>
                                            </m:r>
                                          </m:sub>
                                        </m:sSub>
                                        <m:r>
                                          <a:rPr lang="en-CA" sz="3800" b="0" i="0" smtClean="0">
                                            <a:latin typeface="Cambria Math" panose="02040503050406030204" pitchFamily="18" charset="0"/>
                                          </a:rPr>
                                          <m:t> </m:t>
                                        </m:r>
                                      </m:e>
                                      <m:e>
                                        <m:r>
                                          <m:rPr>
                                            <m:sty m:val="p"/>
                                          </m:rPr>
                                          <a:rPr lang="en-CA" sz="3800" b="0" i="0" smtClean="0">
                                            <a:latin typeface="Cambria Math" panose="02040503050406030204" pitchFamily="18" charset="0"/>
                                          </a:rPr>
                                          <m:t>C</m:t>
                                        </m:r>
                                        <m:r>
                                          <m:rPr>
                                            <m:sty m:val="p"/>
                                          </m:rPr>
                                          <a:rPr lang="en-CA" sz="3800" b="0" i="0" baseline="-25000" smtClean="0">
                                            <a:latin typeface="Cambria Math" panose="02040503050406030204" pitchFamily="18" charset="0"/>
                                          </a:rPr>
                                          <m:t>t</m:t>
                                        </m:r>
                                      </m:e>
                                    </m:d>
                                    <m:r>
                                      <a:rPr lang="en-CA" sz="3800" b="0" i="0" baseline="30000" smtClean="0">
                                        <a:latin typeface="Cambria Math" panose="02040503050406030204" pitchFamily="18" charset="0"/>
                                      </a:rPr>
                                      <m:t>2</m:t>
                                    </m:r>
                                    <m:r>
                                      <a:rPr lang="en-CA" sz="3800" b="0" i="0" smtClean="0">
                                        <a:latin typeface="Cambria Math" panose="02040503050406030204" pitchFamily="18" charset="0"/>
                                      </a:rPr>
                                      <m:t>−</m:t>
                                    </m:r>
                                    <m:r>
                                      <m:rPr>
                                        <m:sty m:val="p"/>
                                      </m:rPr>
                                      <a:rPr lang="en-CA" sz="3800" b="0" i="0" smtClean="0">
                                        <a:latin typeface="Cambria Math" panose="02040503050406030204" pitchFamily="18" charset="0"/>
                                      </a:rPr>
                                      <m:t>P</m:t>
                                    </m:r>
                                    <m:d>
                                      <m:dPr>
                                        <m:ctrlPr>
                                          <a:rPr lang="en-CA" sz="3800" b="0" i="1" smtClean="0">
                                            <a:latin typeface="Cambria Math" panose="02040503050406030204" pitchFamily="18" charset="0"/>
                                          </a:rPr>
                                        </m:ctrlPr>
                                      </m:dPr>
                                      <m:e>
                                        <m:r>
                                          <m:rPr>
                                            <m:sty m:val="p"/>
                                          </m:rPr>
                                          <a:rPr lang="en-CA" sz="3800" b="0" i="0" smtClean="0">
                                            <a:latin typeface="Cambria Math" panose="02040503050406030204" pitchFamily="18" charset="0"/>
                                          </a:rPr>
                                          <m:t>a</m:t>
                                        </m:r>
                                        <m:r>
                                          <m:rPr>
                                            <m:sty m:val="p"/>
                                          </m:rPr>
                                          <a:rPr lang="en-CA" sz="3800" b="0" i="0" baseline="-25000" smtClean="0">
                                            <a:latin typeface="Cambria Math" panose="02040503050406030204" pitchFamily="18" charset="0"/>
                                          </a:rPr>
                                          <m:t>i</m:t>
                                        </m:r>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v</m:t>
                                            </m:r>
                                          </m:e>
                                          <m:sub>
                                            <m:r>
                                              <m:rPr>
                                                <m:sty m:val="p"/>
                                              </m:rPr>
                                              <a:rPr lang="en-CA" sz="3800" b="0" i="0" smtClean="0">
                                                <a:latin typeface="Cambria Math" panose="02040503050406030204" pitchFamily="18" charset="0"/>
                                              </a:rPr>
                                              <m:t>ij</m:t>
                                            </m:r>
                                          </m:sub>
                                        </m:sSub>
                                      </m:e>
                                    </m:d>
                                    <m:r>
                                      <a:rPr lang="en-CA" sz="3800" b="0" i="0" baseline="30000" smtClean="0">
                                        <a:latin typeface="Cambria Math" panose="02040503050406030204" pitchFamily="18" charset="0"/>
                                      </a:rPr>
                                      <m:t>2</m:t>
                                    </m:r>
                                    <m:r>
                                      <a:rPr lang="en-CA" sz="3800" b="0" i="0" smtClean="0">
                                        <a:latin typeface="Cambria Math" panose="02040503050406030204" pitchFamily="18" charset="0"/>
                                      </a:rPr>
                                      <m:t>)</m:t>
                                    </m:r>
                                  </m:e>
                                </m:nary>
                              </m:e>
                            </m:nary>
                          </m:e>
                        </m:nary>
                      </m:num>
                      <m:den>
                        <m:r>
                          <m:rPr>
                            <m:sty m:val="p"/>
                          </m:rPr>
                          <a:rPr lang="en-CA" sz="3800" b="0" i="0" smtClean="0">
                            <a:latin typeface="Cambria Math" panose="02040503050406030204" pitchFamily="18" charset="0"/>
                          </a:rPr>
                          <m:t>k</m:t>
                        </m:r>
                      </m:den>
                    </m:f>
                  </m:oMath>
                </a14:m>
                <a:endParaRPr lang="en-CA" sz="3800" dirty="0"/>
              </a:p>
              <a:p>
                <a:r>
                  <a:rPr lang="en-CA" dirty="0"/>
                  <a:t>Where </a:t>
                </a:r>
                <a14:m>
                  <m:oMath xmlns:m="http://schemas.openxmlformats.org/officeDocument/2006/math">
                    <m:r>
                      <m:rPr>
                        <m:sty m:val="p"/>
                      </m:rPr>
                      <a:rPr lang="en-CA" i="0">
                        <a:latin typeface="Cambria Math" panose="02040503050406030204" pitchFamily="18" charset="0"/>
                      </a:rPr>
                      <m:t>C</m:t>
                    </m:r>
                    <m:r>
                      <a:rPr lang="en-CA" i="0" baseline="-25000">
                        <a:latin typeface="Cambria Math" panose="02040503050406030204" pitchFamily="18" charset="0"/>
                      </a:rPr>
                      <m:t>1</m:t>
                    </m:r>
                    <m:r>
                      <a:rPr lang="en-CA" i="0">
                        <a:latin typeface="Cambria Math" panose="02040503050406030204" pitchFamily="18" charset="0"/>
                      </a:rPr>
                      <m:t>,</m:t>
                    </m:r>
                    <m:r>
                      <m:rPr>
                        <m:sty m:val="p"/>
                      </m:rPr>
                      <a:rPr lang="en-CA" i="0">
                        <a:latin typeface="Cambria Math" panose="02040503050406030204" pitchFamily="18" charset="0"/>
                      </a:rPr>
                      <m:t>C</m:t>
                    </m:r>
                    <m:r>
                      <a:rPr lang="en-CA" i="0" baseline="-25000">
                        <a:latin typeface="Cambria Math" panose="02040503050406030204" pitchFamily="18" charset="0"/>
                      </a:rPr>
                      <m:t>2</m:t>
                    </m:r>
                    <m:r>
                      <a:rPr lang="en-CA" i="0">
                        <a:latin typeface="Cambria Math" panose="02040503050406030204" pitchFamily="18" charset="0"/>
                      </a:rPr>
                      <m:t>,…</m:t>
                    </m:r>
                    <m:sSub>
                      <m:sSubPr>
                        <m:ctrlPr>
                          <a:rPr lang="en-CA" i="1">
                            <a:latin typeface="Cambria Math" panose="02040503050406030204" pitchFamily="18" charset="0"/>
                          </a:rPr>
                        </m:ctrlPr>
                      </m:sSubPr>
                      <m:e>
                        <m:r>
                          <m:rPr>
                            <m:sty m:val="p"/>
                          </m:rPr>
                          <a:rPr lang="en-CA" i="0">
                            <a:latin typeface="Cambria Math" panose="02040503050406030204" pitchFamily="18" charset="0"/>
                          </a:rPr>
                          <m:t>C</m:t>
                        </m:r>
                      </m:e>
                      <m:sub>
                        <m:r>
                          <m:rPr>
                            <m:sty m:val="p"/>
                          </m:rPr>
                          <a:rPr lang="en-CA" i="0">
                            <a:latin typeface="Cambria Math" panose="02040503050406030204" pitchFamily="18" charset="0"/>
                          </a:rPr>
                          <m:t>k</m:t>
                        </m:r>
                      </m:sub>
                    </m:sSub>
                  </m:oMath>
                </a14:m>
                <a:r>
                  <a:rPr lang="en-CA" dirty="0"/>
                  <a:t> are the k clusters, the outer summation is over these clusters, the second sum (</a:t>
                </a:r>
                <a:r>
                  <a:rPr lang="en-CA" dirty="0" err="1"/>
                  <a:t>i</a:t>
                </a:r>
                <a:r>
                  <a:rPr lang="en-CA" dirty="0"/>
                  <a:t>) is over attributes and third sum (j) is over attribute values</a:t>
                </a:r>
              </a:p>
              <a:p>
                <a:r>
                  <a:rPr lang="en-CA" dirty="0"/>
                  <a:t>Understanding the formula: what is the point of having a cluster? The point of a cluster is to gain some advantage in predicting values of attributes of instances in the cluster, or </a:t>
                </a:r>
                <a14:m>
                  <m:oMath xmlns:m="http://schemas.openxmlformats.org/officeDocument/2006/math">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a</m:t>
                            </m:r>
                          </m:e>
                          <m:sub>
                            <m:r>
                              <m:rPr>
                                <m:sty m:val="p"/>
                              </m:rPr>
                              <a:rPr lang="en-CA" b="0" i="0" smtClean="0">
                                <a:latin typeface="Cambria Math" panose="02040503050406030204" pitchFamily="18" charset="0"/>
                              </a:rPr>
                              <m:t>i</m:t>
                            </m:r>
                          </m:sub>
                        </m:sSub>
                        <m:r>
                          <a:rPr lang="en-CA" b="0" i="0"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v</m:t>
                            </m:r>
                          </m:e>
                          <m:sub>
                            <m:r>
                              <m:rPr>
                                <m:sty m:val="p"/>
                              </m:rPr>
                              <a:rPr lang="en-CA" b="0" i="0" smtClean="0">
                                <a:latin typeface="Cambria Math" panose="02040503050406030204" pitchFamily="18" charset="0"/>
                              </a:rPr>
                              <m:t>ij</m:t>
                            </m:r>
                          </m:sub>
                        </m:sSub>
                      </m:e>
                      <m:e>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C</m:t>
                            </m:r>
                          </m:e>
                          <m:sub>
                            <m:r>
                              <m:rPr>
                                <m:sty m:val="p"/>
                              </m:rPr>
                              <a:rPr lang="en-CA" b="0" i="0" smtClean="0">
                                <a:latin typeface="Cambria Math" panose="02040503050406030204" pitchFamily="18" charset="0"/>
                              </a:rPr>
                              <m:t>t</m:t>
                            </m:r>
                          </m:sub>
                        </m:sSub>
                      </m:e>
                    </m:d>
                  </m:oMath>
                </a14:m>
                <a:r>
                  <a:rPr lang="en-CA" dirty="0"/>
                  <a:t> &gt; </a:t>
                </a:r>
                <a14:m>
                  <m:oMath xmlns:m="http://schemas.openxmlformats.org/officeDocument/2006/math">
                    <m:r>
                      <m:rPr>
                        <m:sty m:val="p"/>
                      </m:rPr>
                      <a:rPr lang="en-CA" i="0">
                        <a:latin typeface="Cambria Math" panose="02040503050406030204" pitchFamily="18" charset="0"/>
                      </a:rPr>
                      <m:t>P</m:t>
                    </m:r>
                    <m:r>
                      <a:rPr lang="en-CA" b="0" i="0"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a</m:t>
                        </m:r>
                      </m:e>
                      <m:sub>
                        <m:r>
                          <m:rPr>
                            <m:sty m:val="p"/>
                          </m:rPr>
                          <a:rPr lang="en-CA" b="0" i="0" smtClean="0">
                            <a:latin typeface="Cambria Math" panose="02040503050406030204" pitchFamily="18" charset="0"/>
                          </a:rPr>
                          <m:t>i</m:t>
                        </m:r>
                      </m:sub>
                    </m:sSub>
                    <m:r>
                      <a:rPr lang="en-CA" b="0" i="0"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v</m:t>
                        </m:r>
                      </m:e>
                      <m:sub>
                        <m:r>
                          <m:rPr>
                            <m:sty m:val="p"/>
                          </m:rPr>
                          <a:rPr lang="en-CA" b="0" i="0" smtClean="0">
                            <a:latin typeface="Cambria Math" panose="02040503050406030204" pitchFamily="18" charset="0"/>
                          </a:rPr>
                          <m:t>ij</m:t>
                        </m:r>
                      </m:sub>
                    </m:sSub>
                    <m:r>
                      <a:rPr lang="en-CA" b="0" i="0" smtClean="0">
                        <a:latin typeface="Cambria Math" panose="02040503050406030204" pitchFamily="18" charset="0"/>
                      </a:rPr>
                      <m:t>)</m:t>
                    </m:r>
                  </m:oMath>
                </a14:m>
                <a:r>
                  <a:rPr lang="en-CA" dirty="0"/>
                  <a:t>. If knowledge about which cluster an instance belongs to doesn’t help predict instance’s attributes, cluster is useless</a:t>
                </a:r>
              </a:p>
              <a:p>
                <a:r>
                  <a:rPr lang="en-CA" dirty="0"/>
                  <a:t>The difference between squared probabilities quantifies the amount by which knowledge of an instance’s cluster gives an advantage in predicting the instance’s attributes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53990"/>
                <a:ext cx="12191999" cy="6104009"/>
              </a:xfrm>
              <a:blipFill>
                <a:blip r:embed="rId2"/>
                <a:stretch>
                  <a:fillRect l="-900" t="-2298" r="-900"/>
                </a:stretch>
              </a:blipFill>
            </p:spPr>
            <p:txBody>
              <a:bodyPr/>
              <a:lstStyle/>
              <a:p>
                <a:r>
                  <a:rPr lang="en-CA">
                    <a:noFill/>
                  </a:rPr>
                  <a:t> </a:t>
                </a:r>
              </a:p>
            </p:txBody>
          </p:sp>
        </mc:Fallback>
      </mc:AlternateContent>
    </p:spTree>
    <p:extLst>
      <p:ext uri="{BB962C8B-B14F-4D97-AF65-F5344CB8AC3E}">
        <p14:creationId xmlns:p14="http://schemas.microsoft.com/office/powerpoint/2010/main" val="6289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8274"/>
          </a:xfrm>
        </p:spPr>
        <p:txBody>
          <a:bodyPr/>
          <a:lstStyle/>
          <a:p>
            <a:r>
              <a:rPr lang="en-CA" dirty="0"/>
              <a:t>Category utility (numerical attributes)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80597"/>
                <a:ext cx="12043954" cy="5881460"/>
              </a:xfrm>
            </p:spPr>
            <p:txBody>
              <a:bodyPr/>
              <a:lstStyle/>
              <a:p>
                <a:r>
                  <a:rPr lang="en-CA" dirty="0"/>
                  <a:t>Probability density function for an attribute </a:t>
                </a:r>
                <a:r>
                  <a:rPr lang="en-CA" dirty="0">
                    <a:latin typeface="Cambria Math" panose="02040503050406030204" pitchFamily="18" charset="0"/>
                    <a:ea typeface="Cambria Math" panose="02040503050406030204" pitchFamily="18" charset="0"/>
                  </a:rPr>
                  <a:t>a </a:t>
                </a:r>
                <a:r>
                  <a:rPr lang="en-CA" dirty="0"/>
                  <a:t>is:</a:t>
                </a:r>
              </a:p>
              <a:p>
                <a:pPr marL="0" indent="0">
                  <a:buNone/>
                </a:pPr>
                <a14:m>
                  <m:oMathPara xmlns:m="http://schemas.openxmlformats.org/officeDocument/2006/math">
                    <m:oMathParaPr>
                      <m:jc m:val="centerGroup"/>
                    </m:oMathParaPr>
                    <m:oMath xmlns:m="http://schemas.openxmlformats.org/officeDocument/2006/math">
                      <m:r>
                        <m:rPr>
                          <m:sty m:val="p"/>
                        </m:rPr>
                        <a:rPr lang="en-CA" sz="3800" b="0" i="0" smtClean="0">
                          <a:latin typeface="Cambria Math" panose="02040503050406030204" pitchFamily="18" charset="0"/>
                        </a:rPr>
                        <m:t>f</m:t>
                      </m:r>
                      <m:d>
                        <m:dPr>
                          <m:ctrlPr>
                            <a:rPr lang="en-CA" sz="3800" b="0" i="1" smtClean="0">
                              <a:latin typeface="Cambria Math" panose="02040503050406030204" pitchFamily="18" charset="0"/>
                            </a:rPr>
                          </m:ctrlPr>
                        </m:dPr>
                        <m:e>
                          <m:r>
                            <m:rPr>
                              <m:sty m:val="p"/>
                            </m:rPr>
                            <a:rPr lang="en-CA" sz="3800" b="0" i="0" smtClean="0">
                              <a:latin typeface="Cambria Math" panose="02040503050406030204" pitchFamily="18" charset="0"/>
                            </a:rPr>
                            <m:t>a</m:t>
                          </m:r>
                        </m:e>
                      </m:d>
                      <m:r>
                        <a:rPr lang="en-CA" sz="3800" b="0" i="0" smtClean="0">
                          <a:latin typeface="Cambria Math" panose="02040503050406030204" pitchFamily="18" charset="0"/>
                        </a:rPr>
                        <m:t>= </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rad>
                            <m:radPr>
                              <m:degHide m:val="on"/>
                              <m:ctrlPr>
                                <a:rPr lang="en-CA" sz="3800" b="0" i="1" smtClean="0">
                                  <a:latin typeface="Cambria Math" panose="02040503050406030204" pitchFamily="18" charset="0"/>
                                </a:rPr>
                              </m:ctrlPr>
                            </m:radPr>
                            <m:deg/>
                            <m:e>
                              <m:r>
                                <a:rPr lang="en-CA" sz="3800" b="0" i="0" smtClean="0">
                                  <a:latin typeface="Cambria Math" panose="02040503050406030204" pitchFamily="18" charset="0"/>
                                </a:rPr>
                                <m:t>2</m:t>
                              </m:r>
                              <m:r>
                                <m:rPr>
                                  <m:sty m:val="p"/>
                                </m:rPr>
                                <a:rPr lang="en-CA" sz="3800" b="0" i="0" smtClean="0">
                                  <a:latin typeface="Cambria Math" panose="02040503050406030204" pitchFamily="18" charset="0"/>
                                  <a:ea typeface="Cambria Math" panose="02040503050406030204" pitchFamily="18" charset="0"/>
                                </a:rPr>
                                <m:t>π</m:t>
                              </m:r>
                            </m:e>
                          </m:rad>
                          <m:r>
                            <m:rPr>
                              <m:sty m:val="p"/>
                            </m:rPr>
                            <a:rPr lang="en-CA" sz="3800" i="0">
                              <a:latin typeface="Cambria Math" panose="02040503050406030204" pitchFamily="18" charset="0"/>
                              <a:ea typeface="Cambria Math" panose="02040503050406030204" pitchFamily="18" charset="0"/>
                            </a:rPr>
                            <m:t>σ</m:t>
                          </m:r>
                        </m:den>
                      </m:f>
                      <m:r>
                        <m:rPr>
                          <m:sty m:val="p"/>
                        </m:rPr>
                        <a:rPr lang="en-CA" sz="3800" b="0" i="0" smtClean="0">
                          <a:latin typeface="Cambria Math" panose="02040503050406030204" pitchFamily="18" charset="0"/>
                        </a:rPr>
                        <m:t>exp</m:t>
                      </m:r>
                      <m:r>
                        <a:rPr lang="en-CA" sz="3800" b="0" i="0" smtClean="0">
                          <a:latin typeface="Cambria Math" panose="02040503050406030204" pitchFamily="18" charset="0"/>
                        </a:rPr>
                        <m:t>⁡(−</m:t>
                      </m:r>
                      <m:f>
                        <m:fPr>
                          <m:ctrlPr>
                            <a:rPr lang="en-CA" sz="3800" b="0" i="1" smtClean="0">
                              <a:latin typeface="Cambria Math" panose="02040503050406030204" pitchFamily="18" charset="0"/>
                            </a:rPr>
                          </m:ctrlPr>
                        </m:fPr>
                        <m:num>
                          <m:sSup>
                            <m:sSupPr>
                              <m:ctrlPr>
                                <a:rPr lang="en-CA" sz="3800" b="0" i="1" smtClean="0">
                                  <a:latin typeface="Cambria Math" panose="02040503050406030204" pitchFamily="18" charset="0"/>
                                </a:rPr>
                              </m:ctrlPr>
                            </m:sSupPr>
                            <m:e>
                              <m:r>
                                <a:rPr lang="en-CA" sz="3800" b="0" i="0" smtClean="0">
                                  <a:latin typeface="Cambria Math" panose="02040503050406030204" pitchFamily="18" charset="0"/>
                                </a:rPr>
                                <m:t>(</m:t>
                              </m:r>
                              <m:r>
                                <m:rPr>
                                  <m:sty m:val="p"/>
                                </m:rPr>
                                <a:rPr lang="en-CA" sz="3800" b="0" i="0" smtClean="0">
                                  <a:latin typeface="Cambria Math" panose="02040503050406030204" pitchFamily="18" charset="0"/>
                                </a:rPr>
                                <m:t>a</m:t>
                              </m:r>
                              <m:r>
                                <a:rPr lang="en-CA" sz="3800" b="0" i="0" smtClean="0">
                                  <a:latin typeface="Cambria Math" panose="02040503050406030204" pitchFamily="18" charset="0"/>
                                </a:rPr>
                                <m:t>−</m:t>
                              </m:r>
                              <m:r>
                                <m:rPr>
                                  <m:sty m:val="p"/>
                                </m:rPr>
                                <a:rPr lang="en-CA" sz="3800" b="0" i="0" smtClean="0">
                                  <a:latin typeface="Cambria Math" panose="02040503050406030204" pitchFamily="18" charset="0"/>
                                  <a:ea typeface="Cambria Math" panose="02040503050406030204" pitchFamily="18" charset="0"/>
                                </a:rPr>
                                <m:t>μ</m:t>
                              </m:r>
                              <m:r>
                                <a:rPr lang="en-CA" sz="3800" b="0" i="0" smtClean="0">
                                  <a:latin typeface="Cambria Math" panose="02040503050406030204" pitchFamily="18" charset="0"/>
                                </a:rPr>
                                <m:t>)</m:t>
                              </m:r>
                            </m:e>
                            <m:sup>
                              <m:r>
                                <a:rPr lang="en-CA" sz="3800" b="0" i="0" smtClean="0">
                                  <a:latin typeface="Cambria Math" panose="02040503050406030204" pitchFamily="18" charset="0"/>
                                </a:rPr>
                                <m:t>2</m:t>
                              </m:r>
                            </m:sup>
                          </m:sSup>
                        </m:num>
                        <m:den>
                          <m:r>
                            <a:rPr lang="en-CA" sz="3800" b="0" i="0" smtClean="0">
                              <a:latin typeface="Cambria Math" panose="02040503050406030204" pitchFamily="18" charset="0"/>
                            </a:rPr>
                            <m:t>2</m:t>
                          </m:r>
                          <m:sSup>
                            <m:sSupPr>
                              <m:ctrlPr>
                                <a:rPr lang="en-CA" sz="3800" b="0" i="1" smtClean="0">
                                  <a:latin typeface="Cambria Math" panose="02040503050406030204" pitchFamily="18" charset="0"/>
                                </a:rPr>
                              </m:ctrlPr>
                            </m:sSupPr>
                            <m:e>
                              <m:r>
                                <m:rPr>
                                  <m:sty m:val="p"/>
                                </m:rPr>
                                <a:rPr lang="en-CA" sz="3800" b="0" i="0" smtClean="0">
                                  <a:latin typeface="Cambria Math" panose="02040503050406030204" pitchFamily="18" charset="0"/>
                                  <a:ea typeface="Cambria Math" panose="02040503050406030204" pitchFamily="18" charset="0"/>
                                </a:rPr>
                                <m:t>σ</m:t>
                              </m:r>
                            </m:e>
                            <m:sup>
                              <m:r>
                                <a:rPr lang="en-CA" sz="3800" b="0" i="0" smtClean="0">
                                  <a:latin typeface="Cambria Math" panose="02040503050406030204" pitchFamily="18" charset="0"/>
                                </a:rPr>
                                <m:t>2</m:t>
                              </m:r>
                            </m:sup>
                          </m:sSup>
                        </m:den>
                      </m:f>
                      <m:r>
                        <a:rPr lang="en-CA" sz="3800" b="0" i="0" smtClean="0">
                          <a:latin typeface="Cambria Math" panose="02040503050406030204" pitchFamily="18" charset="0"/>
                        </a:rPr>
                        <m:t>)</m:t>
                      </m:r>
                    </m:oMath>
                  </m:oMathPara>
                </a14:m>
                <a:endParaRPr lang="en-CA" sz="3800" dirty="0"/>
              </a:p>
              <a:p>
                <a:r>
                  <a:rPr lang="en-CA" dirty="0"/>
                  <a:t>The analog of summing the squares of attribute-value probabilities is:</a:t>
                </a:r>
              </a:p>
              <a:p>
                <a:pPr marL="0" indent="0">
                  <a:buNone/>
                </a:pPr>
                <a:r>
                  <a:rPr lang="en-CA" sz="3800" dirty="0"/>
                  <a:t>		</a:t>
                </a:r>
                <a14:m>
                  <m:oMath xmlns:m="http://schemas.openxmlformats.org/officeDocument/2006/math">
                    <m:nary>
                      <m:naryPr>
                        <m:chr m:val="∑"/>
                        <m:limLoc m:val="subSup"/>
                        <m:supHide m:val="on"/>
                        <m:ctrlPr>
                          <a:rPr lang="en-CA" sz="3800" i="1" smtClean="0">
                            <a:latin typeface="Cambria Math" panose="02040503050406030204" pitchFamily="18" charset="0"/>
                          </a:rPr>
                        </m:ctrlPr>
                      </m:naryPr>
                      <m:sub>
                        <m:r>
                          <m:rPr>
                            <m:sty m:val="p"/>
                            <m:brk m:alnAt="9"/>
                          </m:rPr>
                          <a:rPr lang="en-CA" sz="3800" b="0" i="0" smtClean="0">
                            <a:latin typeface="Cambria Math" panose="02040503050406030204" pitchFamily="18" charset="0"/>
                          </a:rPr>
                          <m:t>j</m:t>
                        </m:r>
                      </m:sub>
                      <m:sup/>
                      <m:e>
                        <m:r>
                          <m:rPr>
                            <m:sty m:val="p"/>
                          </m:rPr>
                          <a:rPr lang="en-CA" sz="3800" b="0" i="0" smtClean="0">
                            <a:latin typeface="Cambria Math" panose="02040503050406030204" pitchFamily="18" charset="0"/>
                          </a:rPr>
                          <m:t>P</m:t>
                        </m:r>
                        <m:d>
                          <m:dPr>
                            <m:ctrlPr>
                              <a:rPr lang="en-CA" sz="3800" b="0" i="1" smtClean="0">
                                <a:latin typeface="Cambria Math" panose="02040503050406030204" pitchFamily="18" charset="0"/>
                              </a:rPr>
                            </m:ctrlPr>
                          </m:dPr>
                          <m:e>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a</m:t>
                                </m:r>
                              </m:e>
                              <m:sub>
                                <m:r>
                                  <m:rPr>
                                    <m:sty m:val="p"/>
                                  </m:rPr>
                                  <a:rPr lang="en-CA" sz="3800" b="0" i="0" smtClean="0">
                                    <a:latin typeface="Cambria Math" panose="02040503050406030204" pitchFamily="18" charset="0"/>
                                  </a:rPr>
                                  <m:t>i</m:t>
                                </m:r>
                              </m:sub>
                            </m:sSub>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v</m:t>
                                </m:r>
                              </m:e>
                              <m:sub>
                                <m:r>
                                  <m:rPr>
                                    <m:sty m:val="p"/>
                                  </m:rPr>
                                  <a:rPr lang="en-CA" sz="3800" b="0" i="0" smtClean="0">
                                    <a:latin typeface="Cambria Math" panose="02040503050406030204" pitchFamily="18" charset="0"/>
                                  </a:rPr>
                                  <m:t>ij</m:t>
                                </m:r>
                              </m:sub>
                            </m:sSub>
                          </m:e>
                        </m:d>
                        <m:r>
                          <a:rPr lang="en-CA" sz="3800" b="0" i="0" baseline="30000" smtClean="0">
                            <a:latin typeface="Cambria Math" panose="02040503050406030204" pitchFamily="18" charset="0"/>
                          </a:rPr>
                          <m:t>2</m:t>
                        </m:r>
                        <m:r>
                          <a:rPr lang="en-CA" sz="3800" b="0" i="0" smtClean="0">
                            <a:latin typeface="Cambria Math" panose="02040503050406030204" pitchFamily="18" charset="0"/>
                          </a:rPr>
                          <m:t> </m:t>
                        </m:r>
                        <m:groupChr>
                          <m:groupChrPr>
                            <m:chr m:val="⇔"/>
                            <m:pos m:val="top"/>
                            <m:ctrlPr>
                              <a:rPr lang="en-CA" sz="3800" b="0" i="1" smtClean="0">
                                <a:latin typeface="Cambria Math" panose="02040503050406030204" pitchFamily="18" charset="0"/>
                              </a:rPr>
                            </m:ctrlPr>
                          </m:groupChrPr>
                          <m:e>
                            <m:r>
                              <m:rPr>
                                <m:brk m:alnAt="1"/>
                              </m:rPr>
                              <a:rPr lang="en-CA" sz="3800" b="0" i="0" smtClean="0">
                                <a:latin typeface="Cambria Math" panose="02040503050406030204" pitchFamily="18" charset="0"/>
                              </a:rPr>
                              <m:t> </m:t>
                            </m:r>
                          </m:e>
                        </m:groupChr>
                      </m:e>
                    </m:nary>
                    <m:r>
                      <a:rPr lang="en-CA" sz="3800" b="0" i="0" smtClean="0">
                        <a:latin typeface="Cambria Math" panose="02040503050406030204" pitchFamily="18" charset="0"/>
                      </a:rPr>
                      <m:t> </m:t>
                    </m:r>
                    <m:nary>
                      <m:naryPr>
                        <m:limLoc m:val="undOvr"/>
                        <m:subHide m:val="on"/>
                        <m:supHide m:val="on"/>
                        <m:ctrlPr>
                          <a:rPr lang="en-CA" sz="3800" b="0" i="1" smtClean="0">
                            <a:latin typeface="Cambria Math" panose="02040503050406030204" pitchFamily="18" charset="0"/>
                          </a:rPr>
                        </m:ctrlPr>
                      </m:naryPr>
                      <m:sub/>
                      <m:sup/>
                      <m:e>
                        <m:sSup>
                          <m:sSupPr>
                            <m:ctrlPr>
                              <a:rPr lang="en-CA" sz="3800" b="0" i="1" smtClean="0">
                                <a:latin typeface="Cambria Math" panose="02040503050406030204" pitchFamily="18" charset="0"/>
                              </a:rPr>
                            </m:ctrlPr>
                          </m:sSupPr>
                          <m:e>
                            <m:r>
                              <m:rPr>
                                <m:sty m:val="p"/>
                              </m:rPr>
                              <a:rPr lang="en-CA" sz="3800" b="0" i="0" smtClean="0">
                                <a:latin typeface="Cambria Math" panose="02040503050406030204" pitchFamily="18" charset="0"/>
                              </a:rPr>
                              <m:t>f</m:t>
                            </m:r>
                            <m:r>
                              <a:rPr lang="en-CA" sz="3800" b="0" i="0" smtClean="0">
                                <a:latin typeface="Cambria Math" panose="02040503050406030204" pitchFamily="18" charset="0"/>
                              </a:rPr>
                              <m:t>(</m:t>
                            </m:r>
                            <m:sSubSup>
                              <m:sSubSupPr>
                                <m:ctrlPr>
                                  <a:rPr lang="en-CA" sz="3800" b="0" i="1" smtClean="0">
                                    <a:latin typeface="Cambria Math" panose="02040503050406030204" pitchFamily="18" charset="0"/>
                                  </a:rPr>
                                </m:ctrlPr>
                              </m:sSubSupPr>
                              <m:e>
                                <m:r>
                                  <m:rPr>
                                    <m:sty m:val="p"/>
                                  </m:rPr>
                                  <a:rPr lang="en-CA" sz="3800" b="0" i="0" smtClean="0">
                                    <a:latin typeface="Cambria Math" panose="02040503050406030204" pitchFamily="18" charset="0"/>
                                  </a:rPr>
                                  <m:t>a</m:t>
                                </m:r>
                              </m:e>
                              <m:sub>
                                <m:r>
                                  <m:rPr>
                                    <m:sty m:val="p"/>
                                  </m:rPr>
                                  <a:rPr lang="en-CA" sz="3800" b="0" i="0" smtClean="0">
                                    <a:latin typeface="Cambria Math" panose="02040503050406030204" pitchFamily="18" charset="0"/>
                                  </a:rPr>
                                  <m:t>i</m:t>
                                </m:r>
                              </m:sub>
                              <m:sup>
                                <m:r>
                                  <a:rPr lang="en-CA" sz="3800" b="0" i="0" smtClean="0">
                                    <a:latin typeface="Cambria Math" panose="02040503050406030204" pitchFamily="18" charset="0"/>
                                  </a:rPr>
                                  <m:t> </m:t>
                                </m:r>
                              </m:sup>
                            </m:sSubSup>
                            <m:r>
                              <a:rPr lang="en-CA" sz="3800" b="0" i="0" smtClean="0">
                                <a:latin typeface="Cambria Math" panose="02040503050406030204" pitchFamily="18" charset="0"/>
                              </a:rPr>
                              <m:t>)</m:t>
                            </m:r>
                          </m:e>
                          <m:sup>
                            <m:r>
                              <a:rPr lang="en-CA" sz="3800" b="0" i="0" smtClean="0">
                                <a:latin typeface="Cambria Math" panose="02040503050406030204" pitchFamily="18" charset="0"/>
                              </a:rPr>
                              <m:t>2</m:t>
                            </m:r>
                          </m:sup>
                        </m:sSup>
                        <m:r>
                          <m:rPr>
                            <m:sty m:val="p"/>
                          </m:rPr>
                          <a:rPr lang="en-CA" sz="3800" b="0" i="0" smtClean="0">
                            <a:latin typeface="Cambria Math" panose="02040503050406030204" pitchFamily="18" charset="0"/>
                          </a:rPr>
                          <m:t>d</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a</m:t>
                            </m:r>
                          </m:e>
                          <m:sub>
                            <m:r>
                              <m:rPr>
                                <m:sty m:val="p"/>
                              </m:rPr>
                              <a:rPr lang="en-CA" sz="3800" b="0" i="0" smtClean="0">
                                <a:latin typeface="Cambria Math" panose="02040503050406030204" pitchFamily="18" charset="0"/>
                              </a:rPr>
                              <m:t>i</m:t>
                            </m:r>
                          </m:sub>
                        </m:sSub>
                        <m:r>
                          <a:rPr lang="en-CA" sz="3800" b="0" i="0" smtClean="0">
                            <a:latin typeface="Cambria Math" panose="02040503050406030204" pitchFamily="18" charset="0"/>
                          </a:rPr>
                          <m:t>= </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r>
                              <a:rPr lang="en-CA" sz="3800" b="0" i="0" smtClean="0">
                                <a:latin typeface="Cambria Math" panose="02040503050406030204" pitchFamily="18" charset="0"/>
                              </a:rPr>
                              <m:t>2</m:t>
                            </m:r>
                            <m:rad>
                              <m:radPr>
                                <m:degHide m:val="on"/>
                                <m:ctrlPr>
                                  <a:rPr lang="en-CA" sz="3800" b="0" i="1" smtClean="0">
                                    <a:latin typeface="Cambria Math" panose="02040503050406030204" pitchFamily="18" charset="0"/>
                                  </a:rPr>
                                </m:ctrlPr>
                              </m:radPr>
                              <m:deg/>
                              <m:e>
                                <m:r>
                                  <m:rPr>
                                    <m:sty m:val="p"/>
                                  </m:rPr>
                                  <a:rPr lang="en-CA" sz="3800" b="0" i="0" smtClean="0">
                                    <a:latin typeface="Cambria Math" panose="02040503050406030204" pitchFamily="18" charset="0"/>
                                    <a:ea typeface="Cambria Math" panose="02040503050406030204" pitchFamily="18" charset="0"/>
                                  </a:rPr>
                                  <m:t>π</m:t>
                                </m:r>
                              </m:e>
                            </m:rad>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ea typeface="Cambria Math" panose="02040503050406030204" pitchFamily="18" charset="0"/>
                                  </a:rPr>
                                  <m:t>σ</m:t>
                                </m:r>
                              </m:e>
                              <m:sub>
                                <m:r>
                                  <m:rPr>
                                    <m:sty m:val="p"/>
                                  </m:rPr>
                                  <a:rPr lang="en-CA" sz="3800" b="0" i="0" smtClean="0">
                                    <a:latin typeface="Cambria Math" panose="02040503050406030204" pitchFamily="18" charset="0"/>
                                  </a:rPr>
                                  <m:t>i</m:t>
                                </m:r>
                              </m:sub>
                            </m:sSub>
                          </m:den>
                        </m:f>
                      </m:e>
                    </m:nary>
                  </m:oMath>
                </a14:m>
                <a:r>
                  <a:rPr lang="en-CA" sz="3800" dirty="0"/>
                  <a:t> </a:t>
                </a:r>
              </a:p>
              <a:p>
                <a:r>
                  <a:rPr lang="en-CA" dirty="0"/>
                  <a:t>Where </a:t>
                </a:r>
                <a14:m>
                  <m:oMath xmlns:m="http://schemas.openxmlformats.org/officeDocument/2006/math">
                    <m:sSub>
                      <m:sSubPr>
                        <m:ctrlPr>
                          <a:rPr lang="en-CA" i="1">
                            <a:latin typeface="Cambria Math" panose="02040503050406030204" pitchFamily="18" charset="0"/>
                          </a:rPr>
                        </m:ctrlPr>
                      </m:sSubPr>
                      <m:e>
                        <m:r>
                          <m:rPr>
                            <m:sty m:val="p"/>
                          </m:rPr>
                          <a:rPr lang="en-CA" i="0">
                            <a:latin typeface="Cambria Math" panose="02040503050406030204" pitchFamily="18" charset="0"/>
                            <a:ea typeface="Cambria Math" panose="02040503050406030204" pitchFamily="18" charset="0"/>
                          </a:rPr>
                          <m:t>σ</m:t>
                        </m:r>
                      </m:e>
                      <m:sub>
                        <m:r>
                          <m:rPr>
                            <m:sty m:val="p"/>
                          </m:rPr>
                          <a:rPr lang="en-CA" i="0">
                            <a:latin typeface="Cambria Math" panose="02040503050406030204" pitchFamily="18" charset="0"/>
                          </a:rPr>
                          <m:t>i</m:t>
                        </m:r>
                      </m:sub>
                    </m:sSub>
                  </m:oMath>
                </a14:m>
                <a:r>
                  <a:rPr lang="en-CA" dirty="0"/>
                  <a:t> is the standard deviation of attribute </a:t>
                </a:r>
                <a14:m>
                  <m:oMath xmlns:m="http://schemas.openxmlformats.org/officeDocument/2006/math">
                    <m:sSubSup>
                      <m:sSubSupPr>
                        <m:ctrlPr>
                          <a:rPr lang="en-CA" i="1">
                            <a:latin typeface="Cambria Math" panose="02040503050406030204" pitchFamily="18" charset="0"/>
                          </a:rPr>
                        </m:ctrlPr>
                      </m:sSubSupPr>
                      <m:e>
                        <m:r>
                          <m:rPr>
                            <m:sty m:val="p"/>
                          </m:rPr>
                          <a:rPr lang="en-CA" i="0">
                            <a:latin typeface="Cambria Math" panose="02040503050406030204" pitchFamily="18" charset="0"/>
                          </a:rPr>
                          <m:t>a</m:t>
                        </m:r>
                      </m:e>
                      <m:sub>
                        <m:r>
                          <m:rPr>
                            <m:sty m:val="p"/>
                          </m:rPr>
                          <a:rPr lang="en-CA" i="0">
                            <a:latin typeface="Cambria Math" panose="02040503050406030204" pitchFamily="18" charset="0"/>
                          </a:rPr>
                          <m:t>i</m:t>
                        </m:r>
                      </m:sub>
                      <m:sup>
                        <m:r>
                          <a:rPr lang="en-CA" i="0">
                            <a:latin typeface="Cambria Math" panose="02040503050406030204" pitchFamily="18" charset="0"/>
                          </a:rPr>
                          <m:t> </m:t>
                        </m:r>
                      </m:sup>
                    </m:sSubSup>
                  </m:oMath>
                </a14:m>
                <a:r>
                  <a:rPr lang="en-CA" dirty="0"/>
                  <a:t>. Thus, for numerical attributes we estimate the standard deviation from the data, both within the cluster (</a:t>
                </a:r>
                <a14:m>
                  <m:oMath xmlns:m="http://schemas.openxmlformats.org/officeDocument/2006/math">
                    <m:sSubSup>
                      <m:sSubSupPr>
                        <m:ctrlPr>
                          <a:rPr lang="en-CA" i="1" smtClean="0">
                            <a:latin typeface="Cambria Math" panose="02040503050406030204" pitchFamily="18" charset="0"/>
                          </a:rPr>
                        </m:ctrlPr>
                      </m:sSubSupPr>
                      <m:e>
                        <m:r>
                          <m:rPr>
                            <m:sty m:val="p"/>
                          </m:rPr>
                          <a:rPr lang="en-CA" i="0" smtClean="0">
                            <a:latin typeface="Cambria Math" panose="02040503050406030204" pitchFamily="18" charset="0"/>
                            <a:ea typeface="Cambria Math" panose="02040503050406030204" pitchFamily="18" charset="0"/>
                          </a:rPr>
                          <m:t>σ</m:t>
                        </m:r>
                      </m:e>
                      <m:sub>
                        <m:r>
                          <m:rPr>
                            <m:sty m:val="p"/>
                          </m:rPr>
                          <a:rPr lang="en-CA" b="0" i="0" smtClean="0">
                            <a:latin typeface="Cambria Math" panose="02040503050406030204" pitchFamily="18" charset="0"/>
                          </a:rPr>
                          <m:t>i</m:t>
                        </m:r>
                      </m:sub>
                      <m:sup>
                        <m:r>
                          <a:rPr lang="en-CA" b="0" i="0" smtClean="0">
                            <a:latin typeface="Cambria Math" panose="02040503050406030204" pitchFamily="18" charset="0"/>
                          </a:rPr>
                          <m:t>′</m:t>
                        </m:r>
                      </m:sup>
                    </m:sSubSup>
                  </m:oMath>
                </a14:m>
                <a:r>
                  <a:rPr lang="en-CA" dirty="0"/>
                  <a:t>) and over all clusters (</a:t>
                </a:r>
                <a14:m>
                  <m:oMath xmlns:m="http://schemas.openxmlformats.org/officeDocument/2006/math">
                    <m:sSub>
                      <m:sSubPr>
                        <m:ctrlPr>
                          <a:rPr lang="en-CA" i="1">
                            <a:latin typeface="Cambria Math" panose="02040503050406030204" pitchFamily="18" charset="0"/>
                          </a:rPr>
                        </m:ctrlPr>
                      </m:sSubPr>
                      <m:e>
                        <m:r>
                          <m:rPr>
                            <m:sty m:val="p"/>
                          </m:rPr>
                          <a:rPr lang="en-CA" i="0">
                            <a:latin typeface="Cambria Math" panose="02040503050406030204" pitchFamily="18" charset="0"/>
                            <a:ea typeface="Cambria Math" panose="02040503050406030204" pitchFamily="18" charset="0"/>
                          </a:rPr>
                          <m:t>σ</m:t>
                        </m:r>
                      </m:e>
                      <m:sub>
                        <m:r>
                          <m:rPr>
                            <m:sty m:val="p"/>
                          </m:rPr>
                          <a:rPr lang="en-CA" i="0">
                            <a:latin typeface="Cambria Math" panose="02040503050406030204" pitchFamily="18" charset="0"/>
                          </a:rPr>
                          <m:t>i</m:t>
                        </m:r>
                      </m:sub>
                    </m:sSub>
                  </m:oMath>
                </a14:m>
                <a:r>
                  <a:rPr lang="en-CA" dirty="0"/>
                  <a:t>), and use these in the categorical utility formula:</a:t>
                </a:r>
              </a:p>
              <a:p>
                <a14:m>
                  <m:oMath xmlns:m="http://schemas.openxmlformats.org/officeDocument/2006/math">
                    <m:r>
                      <m:rPr>
                        <m:sty m:val="p"/>
                      </m:rPr>
                      <a:rPr lang="en-CA" sz="3800" b="0" i="0" smtClean="0">
                        <a:latin typeface="Cambria Math" panose="02040503050406030204" pitchFamily="18" charset="0"/>
                      </a:rPr>
                      <m:t>CU</m:t>
                    </m:r>
                    <m:d>
                      <m:dPr>
                        <m:ctrlPr>
                          <a:rPr lang="en-CA" sz="3800" b="0" i="1" smtClean="0">
                            <a:latin typeface="Cambria Math" panose="02040503050406030204" pitchFamily="18" charset="0"/>
                          </a:rPr>
                        </m:ctrlPr>
                      </m:dPr>
                      <m:e>
                        <m:r>
                          <m:rPr>
                            <m:sty m:val="p"/>
                          </m:rPr>
                          <a:rPr lang="en-CA" sz="3800" b="0" i="0" smtClean="0">
                            <a:latin typeface="Cambria Math" panose="02040503050406030204" pitchFamily="18" charset="0"/>
                          </a:rPr>
                          <m:t>C</m:t>
                        </m:r>
                        <m:r>
                          <a:rPr lang="en-CA" sz="3800" b="0" i="0" baseline="-25000" smtClean="0">
                            <a:latin typeface="Cambria Math" panose="02040503050406030204" pitchFamily="18" charset="0"/>
                          </a:rPr>
                          <m:t>1</m:t>
                        </m:r>
                        <m:r>
                          <a:rPr lang="en-CA" sz="3800" b="0" i="0" smtClean="0">
                            <a:latin typeface="Cambria Math" panose="02040503050406030204" pitchFamily="18" charset="0"/>
                          </a:rPr>
                          <m:t>,</m:t>
                        </m:r>
                        <m:r>
                          <m:rPr>
                            <m:sty m:val="p"/>
                          </m:rPr>
                          <a:rPr lang="en-CA" sz="3800" b="0" i="0" smtClean="0">
                            <a:latin typeface="Cambria Math" panose="02040503050406030204" pitchFamily="18" charset="0"/>
                          </a:rPr>
                          <m:t>C</m:t>
                        </m:r>
                        <m:r>
                          <a:rPr lang="en-CA" sz="3800" b="0" i="0" baseline="-25000" smtClean="0">
                            <a:latin typeface="Cambria Math" panose="02040503050406030204" pitchFamily="18" charset="0"/>
                          </a:rPr>
                          <m:t>2</m:t>
                        </m:r>
                        <m:r>
                          <a:rPr lang="en-CA" sz="3800" b="0" i="0" smtClean="0">
                            <a:latin typeface="Cambria Math" panose="02040503050406030204" pitchFamily="18" charset="0"/>
                          </a:rPr>
                          <m:t>,…</m:t>
                        </m:r>
                        <m:r>
                          <m:rPr>
                            <m:sty m:val="p"/>
                          </m:rPr>
                          <a:rPr lang="en-CA" sz="3800" b="0" i="0" smtClean="0">
                            <a:latin typeface="Cambria Math" panose="02040503050406030204" pitchFamily="18" charset="0"/>
                          </a:rPr>
                          <m:t>Ck</m:t>
                        </m:r>
                      </m:e>
                    </m:d>
                    <m:r>
                      <a:rPr lang="en-CA" sz="3800" b="0" i="0"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r>
                          <m:rPr>
                            <m:sty m:val="p"/>
                          </m:rPr>
                          <a:rPr lang="en-CA" sz="3800" b="0" i="0" smtClean="0">
                            <a:latin typeface="Cambria Math" panose="02040503050406030204" pitchFamily="18" charset="0"/>
                          </a:rPr>
                          <m:t>k</m:t>
                        </m:r>
                      </m:den>
                    </m:f>
                    <m:nary>
                      <m:naryPr>
                        <m:chr m:val="∑"/>
                        <m:supHide m:val="on"/>
                        <m:ctrlPr>
                          <a:rPr lang="en-CA" sz="3800" b="0" i="1" smtClean="0">
                            <a:latin typeface="Cambria Math" panose="02040503050406030204" pitchFamily="18" charset="0"/>
                          </a:rPr>
                        </m:ctrlPr>
                      </m:naryPr>
                      <m:sub>
                        <m:r>
                          <m:rPr>
                            <m:sty m:val="p"/>
                            <m:brk m:alnAt="7"/>
                          </m:rPr>
                          <a:rPr lang="en-CA" sz="3800" b="0" i="0" smtClean="0">
                            <a:latin typeface="Cambria Math" panose="02040503050406030204" pitchFamily="18" charset="0"/>
                          </a:rPr>
                          <m:t>t</m:t>
                        </m:r>
                      </m:sub>
                      <m:sup/>
                      <m:e>
                        <m:r>
                          <m:rPr>
                            <m:sty m:val="p"/>
                          </m:rPr>
                          <a:rPr lang="en-CA" sz="3800" b="0" i="0" smtClean="0">
                            <a:latin typeface="Cambria Math" panose="02040503050406030204" pitchFamily="18" charset="0"/>
                          </a:rPr>
                          <m:t>P</m:t>
                        </m:r>
                        <m:r>
                          <a:rPr lang="en-CA" sz="3800" b="0" i="0" smtClean="0">
                            <a:latin typeface="Cambria Math" panose="02040503050406030204" pitchFamily="18" charset="0"/>
                          </a:rPr>
                          <m:t>(</m:t>
                        </m:r>
                        <m:sSub>
                          <m:sSubPr>
                            <m:ctrlPr>
                              <a:rPr lang="en-CA" sz="3800" b="0" i="1" smtClean="0">
                                <a:latin typeface="Cambria Math" panose="02040503050406030204" pitchFamily="18" charset="0"/>
                              </a:rPr>
                            </m:ctrlPr>
                          </m:sSubPr>
                          <m:e>
                            <m:r>
                              <m:rPr>
                                <m:sty m:val="p"/>
                              </m:rPr>
                              <a:rPr lang="en-CA" sz="3800" b="0" i="0" smtClean="0">
                                <a:latin typeface="Cambria Math" panose="02040503050406030204" pitchFamily="18" charset="0"/>
                              </a:rPr>
                              <m:t>C</m:t>
                            </m:r>
                          </m:e>
                          <m:sub>
                            <m:r>
                              <m:rPr>
                                <m:sty m:val="p"/>
                              </m:rPr>
                              <a:rPr lang="en-CA" sz="3800" b="0" i="0" smtClean="0">
                                <a:latin typeface="Cambria Math" panose="02040503050406030204" pitchFamily="18" charset="0"/>
                              </a:rPr>
                              <m:t>t</m:t>
                            </m:r>
                          </m:sub>
                        </m:sSub>
                        <m:r>
                          <a:rPr lang="en-CA" sz="3800" b="0" i="0"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r>
                              <a:rPr lang="en-CA" sz="3800" b="0" i="0" smtClean="0">
                                <a:latin typeface="Cambria Math" panose="02040503050406030204" pitchFamily="18" charset="0"/>
                              </a:rPr>
                              <m:t>2</m:t>
                            </m:r>
                            <m:rad>
                              <m:radPr>
                                <m:degHide m:val="on"/>
                                <m:ctrlPr>
                                  <a:rPr lang="en-CA" sz="3800" b="0" i="1" smtClean="0">
                                    <a:latin typeface="Cambria Math" panose="02040503050406030204" pitchFamily="18" charset="0"/>
                                  </a:rPr>
                                </m:ctrlPr>
                              </m:radPr>
                              <m:deg/>
                              <m:e>
                                <m:r>
                                  <m:rPr>
                                    <m:sty m:val="p"/>
                                  </m:rPr>
                                  <a:rPr lang="en-CA" sz="3800" b="0" i="0" smtClean="0">
                                    <a:latin typeface="Cambria Math" panose="02040503050406030204" pitchFamily="18" charset="0"/>
                                    <a:ea typeface="Cambria Math" panose="02040503050406030204" pitchFamily="18" charset="0"/>
                                  </a:rPr>
                                  <m:t>π</m:t>
                                </m:r>
                              </m:e>
                            </m:rad>
                          </m:den>
                        </m:f>
                        <m:nary>
                          <m:naryPr>
                            <m:chr m:val="∑"/>
                            <m:supHide m:val="on"/>
                            <m:ctrlPr>
                              <a:rPr lang="en-CA" sz="3800" b="0" i="1" smtClean="0">
                                <a:latin typeface="Cambria Math" panose="02040503050406030204" pitchFamily="18" charset="0"/>
                              </a:rPr>
                            </m:ctrlPr>
                          </m:naryPr>
                          <m:sub>
                            <m:r>
                              <m:rPr>
                                <m:sty m:val="p"/>
                                <m:brk m:alnAt="7"/>
                              </m:rPr>
                              <a:rPr lang="en-CA" sz="3800" b="0" i="0" smtClean="0">
                                <a:latin typeface="Cambria Math" panose="02040503050406030204" pitchFamily="18" charset="0"/>
                              </a:rPr>
                              <m:t>i</m:t>
                            </m:r>
                          </m:sub>
                          <m:sup/>
                          <m:e>
                            <m:r>
                              <a:rPr lang="en-CA" sz="3800" b="0" i="0"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sSubSup>
                                  <m:sSubSupPr>
                                    <m:ctrlPr>
                                      <a:rPr lang="en-CA" sz="3800" i="1">
                                        <a:latin typeface="Cambria Math" panose="02040503050406030204" pitchFamily="18" charset="0"/>
                                      </a:rPr>
                                    </m:ctrlPr>
                                  </m:sSubSupPr>
                                  <m:e>
                                    <m:r>
                                      <m:rPr>
                                        <m:sty m:val="p"/>
                                      </m:rPr>
                                      <a:rPr lang="en-CA" sz="3800">
                                        <a:latin typeface="Cambria Math" panose="02040503050406030204" pitchFamily="18" charset="0"/>
                                        <a:ea typeface="Cambria Math" panose="02040503050406030204" pitchFamily="18" charset="0"/>
                                      </a:rPr>
                                      <m:t>σ</m:t>
                                    </m:r>
                                  </m:e>
                                  <m:sub>
                                    <m:r>
                                      <m:rPr>
                                        <m:sty m:val="p"/>
                                      </m:rPr>
                                      <a:rPr lang="en-CA" sz="3800">
                                        <a:latin typeface="Cambria Math" panose="02040503050406030204" pitchFamily="18" charset="0"/>
                                      </a:rPr>
                                      <m:t>i</m:t>
                                    </m:r>
                                  </m:sub>
                                  <m:sup>
                                    <m:r>
                                      <a:rPr lang="en-CA" sz="3800">
                                        <a:latin typeface="Cambria Math" panose="02040503050406030204" pitchFamily="18" charset="0"/>
                                      </a:rPr>
                                      <m:t>′</m:t>
                                    </m:r>
                                  </m:sup>
                                </m:sSubSup>
                              </m:den>
                            </m:f>
                            <m:r>
                              <a:rPr lang="en-CA" sz="3800" b="0" i="0"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0" smtClean="0">
                                    <a:latin typeface="Cambria Math" panose="02040503050406030204" pitchFamily="18" charset="0"/>
                                  </a:rPr>
                                  <m:t>1</m:t>
                                </m:r>
                              </m:num>
                              <m:den>
                                <m:sSubSup>
                                  <m:sSubSupPr>
                                    <m:ctrlPr>
                                      <a:rPr lang="en-CA" sz="3800" i="1">
                                        <a:latin typeface="Cambria Math" panose="02040503050406030204" pitchFamily="18" charset="0"/>
                                      </a:rPr>
                                    </m:ctrlPr>
                                  </m:sSubSupPr>
                                  <m:e>
                                    <m:r>
                                      <m:rPr>
                                        <m:sty m:val="p"/>
                                      </m:rPr>
                                      <a:rPr lang="en-CA" sz="3800">
                                        <a:latin typeface="Cambria Math" panose="02040503050406030204" pitchFamily="18" charset="0"/>
                                        <a:ea typeface="Cambria Math" panose="02040503050406030204" pitchFamily="18" charset="0"/>
                                      </a:rPr>
                                      <m:t>σ</m:t>
                                    </m:r>
                                  </m:e>
                                  <m:sub>
                                    <m:r>
                                      <m:rPr>
                                        <m:sty m:val="p"/>
                                      </m:rPr>
                                      <a:rPr lang="en-CA" sz="3800">
                                        <a:latin typeface="Cambria Math" panose="02040503050406030204" pitchFamily="18" charset="0"/>
                                      </a:rPr>
                                      <m:t>i</m:t>
                                    </m:r>
                                  </m:sub>
                                  <m:sup>
                                    <m:r>
                                      <a:rPr lang="en-CA" sz="3800" b="0" i="0" smtClean="0">
                                        <a:latin typeface="Cambria Math" panose="02040503050406030204" pitchFamily="18" charset="0"/>
                                      </a:rPr>
                                      <m:t> </m:t>
                                    </m:r>
                                  </m:sup>
                                </m:sSubSup>
                              </m:den>
                            </m:f>
                            <m:r>
                              <a:rPr lang="en-CA" sz="3800" b="0" i="0" smtClean="0">
                                <a:latin typeface="Cambria Math" panose="02040503050406030204" pitchFamily="18" charset="0"/>
                              </a:rPr>
                              <m:t>)</m:t>
                            </m:r>
                          </m:e>
                        </m:nary>
                      </m:e>
                    </m:nary>
                  </m:oMath>
                </a14:m>
                <a:endParaRPr lang="en-CA" sz="38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80597"/>
                <a:ext cx="12043954" cy="5881460"/>
              </a:xfrm>
              <a:blipFill>
                <a:blip r:embed="rId2"/>
                <a:stretch>
                  <a:fillRect l="-911" t="-1969" r="-962"/>
                </a:stretch>
              </a:blipFill>
            </p:spPr>
            <p:txBody>
              <a:bodyPr/>
              <a:lstStyle/>
              <a:p>
                <a:r>
                  <a:rPr lang="en-CA">
                    <a:noFill/>
                  </a:rPr>
                  <a:t> </a:t>
                </a:r>
              </a:p>
            </p:txBody>
          </p:sp>
        </mc:Fallback>
      </mc:AlternateContent>
    </p:spTree>
    <p:extLst>
      <p:ext uri="{BB962C8B-B14F-4D97-AF65-F5344CB8AC3E}">
        <p14:creationId xmlns:p14="http://schemas.microsoft.com/office/powerpoint/2010/main" val="177098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846127" cy="1325563"/>
          </a:xfrm>
        </p:spPr>
        <p:txBody>
          <a:bodyPr/>
          <a:lstStyle/>
          <a:p>
            <a:r>
              <a:rPr lang="en-CA" dirty="0"/>
              <a:t>CPU performance dataset</a:t>
            </a:r>
          </a:p>
        </p:txBody>
      </p:sp>
      <p:graphicFrame>
        <p:nvGraphicFramePr>
          <p:cNvPr id="4" name="Content Placeholder 3"/>
          <p:cNvGraphicFramePr>
            <a:graphicFrameLocks noGrp="1"/>
          </p:cNvGraphicFramePr>
          <p:nvPr>
            <p:ph idx="1"/>
          </p:nvPr>
        </p:nvGraphicFramePr>
        <p:xfrm>
          <a:off x="838203" y="3152771"/>
          <a:ext cx="11239496" cy="3657602"/>
        </p:xfrm>
        <a:graphic>
          <a:graphicData uri="http://schemas.openxmlformats.org/drawingml/2006/table">
            <a:tbl>
              <a:tblPr firstRow="1" firstCol="1" bandRow="1">
                <a:tableStyleId>{5C22544A-7EE6-4342-B048-85BDC9FD1C3A}</a:tableStyleId>
              </a:tblPr>
              <a:tblGrid>
                <a:gridCol w="1404937">
                  <a:extLst>
                    <a:ext uri="{9D8B030D-6E8A-4147-A177-3AD203B41FA5}">
                      <a16:colId xmlns:a16="http://schemas.microsoft.com/office/drawing/2014/main" val="2643852003"/>
                    </a:ext>
                  </a:extLst>
                </a:gridCol>
                <a:gridCol w="1404937">
                  <a:extLst>
                    <a:ext uri="{9D8B030D-6E8A-4147-A177-3AD203B41FA5}">
                      <a16:colId xmlns:a16="http://schemas.microsoft.com/office/drawing/2014/main" val="1993711963"/>
                    </a:ext>
                  </a:extLst>
                </a:gridCol>
                <a:gridCol w="1404937">
                  <a:extLst>
                    <a:ext uri="{9D8B030D-6E8A-4147-A177-3AD203B41FA5}">
                      <a16:colId xmlns:a16="http://schemas.microsoft.com/office/drawing/2014/main" val="2137711302"/>
                    </a:ext>
                  </a:extLst>
                </a:gridCol>
                <a:gridCol w="1404937">
                  <a:extLst>
                    <a:ext uri="{9D8B030D-6E8A-4147-A177-3AD203B41FA5}">
                      <a16:colId xmlns:a16="http://schemas.microsoft.com/office/drawing/2014/main" val="2649042779"/>
                    </a:ext>
                  </a:extLst>
                </a:gridCol>
                <a:gridCol w="1404937">
                  <a:extLst>
                    <a:ext uri="{9D8B030D-6E8A-4147-A177-3AD203B41FA5}">
                      <a16:colId xmlns:a16="http://schemas.microsoft.com/office/drawing/2014/main" val="192198792"/>
                    </a:ext>
                  </a:extLst>
                </a:gridCol>
                <a:gridCol w="1404937">
                  <a:extLst>
                    <a:ext uri="{9D8B030D-6E8A-4147-A177-3AD203B41FA5}">
                      <a16:colId xmlns:a16="http://schemas.microsoft.com/office/drawing/2014/main" val="433094795"/>
                    </a:ext>
                  </a:extLst>
                </a:gridCol>
                <a:gridCol w="1404937">
                  <a:extLst>
                    <a:ext uri="{9D8B030D-6E8A-4147-A177-3AD203B41FA5}">
                      <a16:colId xmlns:a16="http://schemas.microsoft.com/office/drawing/2014/main" val="3918753097"/>
                    </a:ext>
                  </a:extLst>
                </a:gridCol>
                <a:gridCol w="1404937">
                  <a:extLst>
                    <a:ext uri="{9D8B030D-6E8A-4147-A177-3AD203B41FA5}">
                      <a16:colId xmlns:a16="http://schemas.microsoft.com/office/drawing/2014/main" val="3543500050"/>
                    </a:ext>
                  </a:extLst>
                </a:gridCol>
              </a:tblGrid>
              <a:tr h="431390">
                <a:tc rowSpan="3">
                  <a:txBody>
                    <a:bodyPr/>
                    <a:lstStyle/>
                    <a:p>
                      <a:pPr indent="-128270">
                        <a:lnSpc>
                          <a:spcPts val="1515"/>
                        </a:lnSpc>
                        <a:spcAft>
                          <a:spcPts val="0"/>
                        </a:spcAft>
                      </a:pPr>
                      <a:r>
                        <a:rPr lang="en-CA" sz="1600" b="1">
                          <a:solidFill>
                            <a:schemeClr val="tx1"/>
                          </a:solidFill>
                          <a:effectLst/>
                        </a:rPr>
                        <a:t> </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rowSpan="2">
                  <a:txBody>
                    <a:bodyPr/>
                    <a:lstStyle/>
                    <a:p>
                      <a:pPr indent="-128270">
                        <a:lnSpc>
                          <a:spcPts val="1515"/>
                        </a:lnSpc>
                        <a:spcAft>
                          <a:spcPts val="0"/>
                        </a:spcAft>
                      </a:pPr>
                      <a:r>
                        <a:rPr lang="en-CA" sz="1600" b="1">
                          <a:solidFill>
                            <a:schemeClr val="tx1"/>
                          </a:solidFill>
                          <a:effectLst/>
                        </a:rPr>
                        <a:t>Cycle Time (ns)</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gridSpan="2">
                  <a:txBody>
                    <a:bodyPr/>
                    <a:lstStyle/>
                    <a:p>
                      <a:pPr indent="-128270">
                        <a:lnSpc>
                          <a:spcPts val="1515"/>
                        </a:lnSpc>
                        <a:spcAft>
                          <a:spcPts val="0"/>
                        </a:spcAft>
                      </a:pPr>
                      <a:r>
                        <a:rPr lang="en-CA" sz="1600" b="1">
                          <a:solidFill>
                            <a:schemeClr val="tx1"/>
                          </a:solidFill>
                          <a:effectLst/>
                        </a:rPr>
                        <a:t>Main Memory (Kb)</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hMerge="1">
                  <a:txBody>
                    <a:bodyPr/>
                    <a:lstStyle/>
                    <a:p>
                      <a:endParaRPr lang="en-CA"/>
                    </a:p>
                  </a:txBody>
                  <a:tcPr/>
                </a:tc>
                <a:tc rowSpan="2">
                  <a:txBody>
                    <a:bodyPr/>
                    <a:lstStyle/>
                    <a:p>
                      <a:pPr indent="-128270">
                        <a:lnSpc>
                          <a:spcPts val="1515"/>
                        </a:lnSpc>
                        <a:spcAft>
                          <a:spcPts val="0"/>
                        </a:spcAft>
                      </a:pPr>
                      <a:r>
                        <a:rPr lang="en-CA" sz="1600" b="1" dirty="0">
                          <a:solidFill>
                            <a:schemeClr val="tx1"/>
                          </a:solidFill>
                          <a:effectLst/>
                        </a:rPr>
                        <a:t>Cache(KB)</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gridSpan="2">
                  <a:txBody>
                    <a:bodyPr/>
                    <a:lstStyle/>
                    <a:p>
                      <a:pPr indent="-128270">
                        <a:lnSpc>
                          <a:spcPts val="1515"/>
                        </a:lnSpc>
                        <a:spcAft>
                          <a:spcPts val="0"/>
                        </a:spcAft>
                      </a:pPr>
                      <a:r>
                        <a:rPr lang="en-CA" sz="1600" b="1">
                          <a:solidFill>
                            <a:schemeClr val="tx1"/>
                          </a:solidFill>
                          <a:effectLst/>
                        </a:rPr>
                        <a:t>Channels</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hMerge="1">
                  <a:txBody>
                    <a:bodyPr/>
                    <a:lstStyle/>
                    <a:p>
                      <a:endParaRPr lang="en-CA"/>
                    </a:p>
                  </a:txBody>
                  <a:tcPr/>
                </a:tc>
                <a:tc rowSpan="2">
                  <a:txBody>
                    <a:bodyPr/>
                    <a:lstStyle/>
                    <a:p>
                      <a:pPr indent="-128270">
                        <a:lnSpc>
                          <a:spcPts val="1515"/>
                        </a:lnSpc>
                        <a:spcAft>
                          <a:spcPts val="0"/>
                        </a:spcAft>
                      </a:pPr>
                      <a:r>
                        <a:rPr lang="en-CA" sz="1600" b="1" dirty="0">
                          <a:solidFill>
                            <a:schemeClr val="tx1"/>
                          </a:solidFill>
                          <a:effectLst/>
                        </a:rPr>
                        <a:t>Performance</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extLst>
                  <a:ext uri="{0D108BD9-81ED-4DB2-BD59-A6C34878D82A}">
                    <a16:rowId xmlns:a16="http://schemas.microsoft.com/office/drawing/2014/main" val="3201471647"/>
                  </a:ext>
                </a:extLst>
              </a:tr>
              <a:tr h="310968">
                <a:tc vMerge="1">
                  <a:txBody>
                    <a:bodyPr/>
                    <a:lstStyle/>
                    <a:p>
                      <a:endParaRPr lang="en-CA"/>
                    </a:p>
                  </a:txBody>
                  <a:tcPr/>
                </a:tc>
                <a:tc vMerge="1">
                  <a:txBody>
                    <a:bodyPr/>
                    <a:lstStyle/>
                    <a:p>
                      <a:endParaRPr lang="en-CA"/>
                    </a:p>
                  </a:txBody>
                  <a:tcPr/>
                </a:tc>
                <a:tc>
                  <a:txBody>
                    <a:bodyPr/>
                    <a:lstStyle/>
                    <a:p>
                      <a:pPr indent="-128270">
                        <a:lnSpc>
                          <a:spcPts val="1515"/>
                        </a:lnSpc>
                        <a:spcAft>
                          <a:spcPts val="0"/>
                        </a:spcAft>
                      </a:pPr>
                      <a:r>
                        <a:rPr lang="en-CA" sz="1600" b="1">
                          <a:solidFill>
                            <a:schemeClr val="tx1"/>
                          </a:solidFill>
                          <a:effectLst/>
                        </a:rPr>
                        <a:t>Min</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Max</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vMerge="1">
                  <a:txBody>
                    <a:bodyPr/>
                    <a:lstStyle/>
                    <a:p>
                      <a:endParaRPr lang="en-CA"/>
                    </a:p>
                  </a:txBody>
                  <a:tcPr/>
                </a:tc>
                <a:tc>
                  <a:txBody>
                    <a:bodyPr/>
                    <a:lstStyle/>
                    <a:p>
                      <a:pPr indent="-128270">
                        <a:lnSpc>
                          <a:spcPts val="1515"/>
                        </a:lnSpc>
                        <a:spcAft>
                          <a:spcPts val="0"/>
                        </a:spcAft>
                      </a:pPr>
                      <a:r>
                        <a:rPr lang="en-CA" sz="1600" b="1">
                          <a:solidFill>
                            <a:schemeClr val="tx1"/>
                          </a:solidFill>
                          <a:effectLst/>
                        </a:rPr>
                        <a:t>Min</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Max</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vMerge="1">
                  <a:txBody>
                    <a:bodyPr/>
                    <a:lstStyle/>
                    <a:p>
                      <a:endParaRPr lang="en-CA"/>
                    </a:p>
                  </a:txBody>
                  <a:tcPr/>
                </a:tc>
                <a:extLst>
                  <a:ext uri="{0D108BD9-81ED-4DB2-BD59-A6C34878D82A}">
                    <a16:rowId xmlns:a16="http://schemas.microsoft.com/office/drawing/2014/main" val="2420036132"/>
                  </a:ext>
                </a:extLst>
              </a:tr>
              <a:tr h="310968">
                <a:tc vMerge="1">
                  <a:txBody>
                    <a:bodyPr/>
                    <a:lstStyle/>
                    <a:p>
                      <a:endParaRPr lang="en-CA"/>
                    </a:p>
                  </a:txBody>
                  <a:tcPr/>
                </a:tc>
                <a:tc>
                  <a:txBody>
                    <a:bodyPr/>
                    <a:lstStyle/>
                    <a:p>
                      <a:pPr indent="-128270">
                        <a:lnSpc>
                          <a:spcPts val="1515"/>
                        </a:lnSpc>
                        <a:spcAft>
                          <a:spcPts val="0"/>
                        </a:spcAft>
                      </a:pPr>
                      <a:r>
                        <a:rPr lang="en-CA" sz="1600" b="1">
                          <a:solidFill>
                            <a:schemeClr val="tx1"/>
                          </a:solidFill>
                          <a:effectLst/>
                        </a:rPr>
                        <a:t>MYCT</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MMIN</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MMAX</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CACH</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CHMIN</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CHMAX</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PRP</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16" marR="15908" marT="15908" marB="15908" anchor="ctr">
                    <a:solidFill>
                      <a:schemeClr val="bg1">
                        <a:lumMod val="85000"/>
                      </a:schemeClr>
                    </a:solidFill>
                  </a:tcPr>
                </a:tc>
                <a:extLst>
                  <a:ext uri="{0D108BD9-81ED-4DB2-BD59-A6C34878D82A}">
                    <a16:rowId xmlns:a16="http://schemas.microsoft.com/office/drawing/2014/main" val="4283722237"/>
                  </a:ext>
                </a:extLst>
              </a:tr>
              <a:tr h="289364">
                <a:tc>
                  <a:txBody>
                    <a:bodyPr/>
                    <a:lstStyle/>
                    <a:p>
                      <a:pPr indent="-192405">
                        <a:lnSpc>
                          <a:spcPts val="1515"/>
                        </a:lnSpc>
                        <a:spcAft>
                          <a:spcPts val="0"/>
                        </a:spcAft>
                      </a:pPr>
                      <a:r>
                        <a:rPr lang="en-CA" sz="1600" b="0">
                          <a:solidFill>
                            <a:schemeClr val="tx1"/>
                          </a:solidFill>
                          <a:effectLst/>
                        </a:rPr>
                        <a:t>1</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125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256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256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128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198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3878628867"/>
                  </a:ext>
                </a:extLst>
              </a:tr>
              <a:tr h="289364">
                <a:tc>
                  <a:txBody>
                    <a:bodyPr/>
                    <a:lstStyle/>
                    <a:p>
                      <a:pPr indent="-192405">
                        <a:lnSpc>
                          <a:spcPts val="1515"/>
                        </a:lnSpc>
                        <a:spcAft>
                          <a:spcPts val="0"/>
                        </a:spcAft>
                      </a:pPr>
                      <a:r>
                        <a:rPr lang="en-CA" sz="1600" b="0">
                          <a:solidFill>
                            <a:schemeClr val="tx1"/>
                          </a:solidFill>
                          <a:effectLst/>
                        </a:rPr>
                        <a:t>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269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3129426214"/>
                  </a:ext>
                </a:extLst>
              </a:tr>
              <a:tr h="289364">
                <a:tc>
                  <a:txBody>
                    <a:bodyPr/>
                    <a:lstStyle/>
                    <a:p>
                      <a:pPr indent="-192405">
                        <a:lnSpc>
                          <a:spcPts val="1515"/>
                        </a:lnSpc>
                        <a:spcAft>
                          <a:spcPts val="0"/>
                        </a:spcAft>
                      </a:pPr>
                      <a:r>
                        <a:rPr lang="en-CA" sz="1600" b="0" dirty="0">
                          <a:solidFill>
                            <a:schemeClr val="tx1"/>
                          </a:solidFill>
                          <a:effectLst/>
                        </a:rPr>
                        <a:t>3</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220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1946887864"/>
                  </a:ext>
                </a:extLst>
              </a:tr>
              <a:tr h="289364">
                <a:tc>
                  <a:txBody>
                    <a:bodyPr/>
                    <a:lstStyle/>
                    <a:p>
                      <a:pPr indent="-192405">
                        <a:lnSpc>
                          <a:spcPts val="1515"/>
                        </a:lnSpc>
                        <a:spcAft>
                          <a:spcPts val="0"/>
                        </a:spcAft>
                      </a:pPr>
                      <a:r>
                        <a:rPr lang="en-CA" sz="1600" b="0">
                          <a:solidFill>
                            <a:schemeClr val="tx1"/>
                          </a:solidFill>
                          <a:effectLst/>
                        </a:rPr>
                        <a:t>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172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276613312"/>
                  </a:ext>
                </a:extLst>
              </a:tr>
              <a:tr h="289364">
                <a:tc>
                  <a:txBody>
                    <a:bodyPr/>
                    <a:lstStyle/>
                    <a:p>
                      <a:pPr indent="-192405">
                        <a:lnSpc>
                          <a:spcPts val="1515"/>
                        </a:lnSpc>
                        <a:spcAft>
                          <a:spcPts val="0"/>
                        </a:spcAft>
                      </a:pPr>
                      <a:r>
                        <a:rPr lang="en-CA" sz="1600" b="0">
                          <a:solidFill>
                            <a:schemeClr val="tx1"/>
                          </a:solidFill>
                          <a:effectLst/>
                        </a:rPr>
                        <a:t>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16,000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16</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2286575746"/>
                  </a:ext>
                </a:extLst>
              </a:tr>
              <a:tr h="289364">
                <a:tc>
                  <a:txBody>
                    <a:bodyPr/>
                    <a:lstStyle/>
                    <a:p>
                      <a:pPr indent="-192405">
                        <a:lnSpc>
                          <a:spcPts val="1515"/>
                        </a:lnSpc>
                        <a:spcAft>
                          <a:spcPts val="0"/>
                        </a:spcAft>
                      </a:pPr>
                      <a:r>
                        <a:rPr lang="en-CA" sz="1600" b="0">
                          <a:solidFill>
                            <a:schemeClr val="tx1"/>
                          </a:solidFill>
                          <a:effectLst/>
                        </a:rPr>
                        <a: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 </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3066275648"/>
                  </a:ext>
                </a:extLst>
              </a:tr>
              <a:tr h="289364">
                <a:tc>
                  <a:txBody>
                    <a:bodyPr/>
                    <a:lstStyle/>
                    <a:p>
                      <a:pPr indent="-192405">
                        <a:lnSpc>
                          <a:spcPts val="1515"/>
                        </a:lnSpc>
                        <a:spcAft>
                          <a:spcPts val="0"/>
                        </a:spcAft>
                      </a:pPr>
                      <a:r>
                        <a:rPr lang="en-CA" sz="1600" b="0">
                          <a:solidFill>
                            <a:schemeClr val="tx1"/>
                          </a:solidFill>
                          <a:effectLst/>
                        </a:rPr>
                        <a:t>207</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125</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14</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1965061927"/>
                  </a:ext>
                </a:extLst>
              </a:tr>
              <a:tr h="289364">
                <a:tc>
                  <a:txBody>
                    <a:bodyPr/>
                    <a:lstStyle/>
                    <a:p>
                      <a:pPr indent="-192405">
                        <a:lnSpc>
                          <a:spcPts val="1515"/>
                        </a:lnSpc>
                        <a:spcAft>
                          <a:spcPts val="0"/>
                        </a:spcAft>
                      </a:pPr>
                      <a:r>
                        <a:rPr lang="en-CA" sz="1600" b="0">
                          <a:solidFill>
                            <a:schemeClr val="tx1"/>
                          </a:solidFill>
                          <a:effectLst/>
                        </a:rPr>
                        <a:t>208</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480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512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8000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32</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67</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3212024321"/>
                  </a:ext>
                </a:extLst>
              </a:tr>
              <a:tr h="289364">
                <a:tc>
                  <a:txBody>
                    <a:bodyPr/>
                    <a:lstStyle/>
                    <a:p>
                      <a:pPr indent="-192405">
                        <a:lnSpc>
                          <a:spcPts val="1515"/>
                        </a:lnSpc>
                        <a:spcAft>
                          <a:spcPts val="0"/>
                        </a:spcAft>
                      </a:pPr>
                      <a:r>
                        <a:rPr lang="en-CA" sz="1600" b="0">
                          <a:solidFill>
                            <a:schemeClr val="tx1"/>
                          </a:solidFill>
                          <a:effectLst/>
                        </a:rPr>
                        <a:t>209</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480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1000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4000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a:solidFill>
                            <a:schemeClr val="tx1"/>
                          </a:solidFill>
                          <a:effectLst/>
                        </a:rPr>
                        <a:t>0</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0</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45</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632" marR="9608" marT="9608" marB="9608">
                    <a:solidFill>
                      <a:schemeClr val="bg1">
                        <a:lumMod val="85000"/>
                      </a:schemeClr>
                    </a:solidFill>
                  </a:tcPr>
                </a:tc>
                <a:extLst>
                  <a:ext uri="{0D108BD9-81ED-4DB2-BD59-A6C34878D82A}">
                    <a16:rowId xmlns:a16="http://schemas.microsoft.com/office/drawing/2014/main" val="1993151892"/>
                  </a:ext>
                </a:extLst>
              </a:tr>
            </a:tbl>
          </a:graphicData>
        </a:graphic>
      </p:graphicFrame>
      <p:sp>
        <p:nvSpPr>
          <p:cNvPr id="5" name="Content Placeholder 2"/>
          <p:cNvSpPr txBox="1">
            <a:spLocks/>
          </p:cNvSpPr>
          <p:nvPr/>
        </p:nvSpPr>
        <p:spPr>
          <a:xfrm>
            <a:off x="944272" y="1500033"/>
            <a:ext cx="9668308" cy="1528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500" dirty="0">
                <a:cs typeface="Courier New" panose="02070309020205020404" pitchFamily="49" charset="0"/>
              </a:rPr>
              <a:t>Numeric prediction (both outcome and attributes are numeric)</a:t>
            </a:r>
          </a:p>
          <a:p>
            <a:r>
              <a:rPr lang="en-CA" sz="2500" dirty="0">
                <a:cs typeface="Courier New" panose="02070309020205020404" pitchFamily="49" charset="0"/>
              </a:rPr>
              <a:t>Write the outcome as a linear sum of weighted attribute values</a:t>
            </a:r>
            <a:endParaRPr lang="en-CA" sz="2000" dirty="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660381" y="2475198"/>
            <a:ext cx="7438630" cy="615225"/>
          </a:xfrm>
          <a:prstGeom prst="rect">
            <a:avLst/>
          </a:prstGeom>
        </p:spPr>
      </p:pic>
    </p:spTree>
    <p:extLst>
      <p:ext uri="{BB962C8B-B14F-4D97-AF65-F5344CB8AC3E}">
        <p14:creationId xmlns:p14="http://schemas.microsoft.com/office/powerpoint/2010/main" val="41462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of k-means in python</a:t>
            </a:r>
          </a:p>
        </p:txBody>
      </p:sp>
      <p:sp>
        <p:nvSpPr>
          <p:cNvPr id="3" name="Content Placeholder 2"/>
          <p:cNvSpPr>
            <a:spLocks noGrp="1"/>
          </p:cNvSpPr>
          <p:nvPr>
            <p:ph idx="1"/>
          </p:nvPr>
        </p:nvSpPr>
        <p:spPr>
          <a:xfrm>
            <a:off x="838198" y="1825625"/>
            <a:ext cx="10291355" cy="4351338"/>
          </a:xfrm>
        </p:spPr>
        <p:txBody>
          <a:bodyPr/>
          <a:lstStyle/>
          <a:p>
            <a:r>
              <a:rPr lang="en-CA" dirty="0"/>
              <a:t>Cluster the pixels using k-means</a:t>
            </a:r>
          </a:p>
          <a:p>
            <a:r>
              <a:rPr lang="en-CA" dirty="0"/>
              <a:t>Build a decision tree based on classes assigned by k-means </a:t>
            </a:r>
          </a:p>
        </p:txBody>
      </p:sp>
      <p:pic>
        <p:nvPicPr>
          <p:cNvPr id="4" name="Picture 3"/>
          <p:cNvPicPr>
            <a:picLocks noChangeAspect="1"/>
          </p:cNvPicPr>
          <p:nvPr/>
        </p:nvPicPr>
        <p:blipFill>
          <a:blip r:embed="rId2"/>
          <a:stretch>
            <a:fillRect/>
          </a:stretch>
        </p:blipFill>
        <p:spPr>
          <a:xfrm>
            <a:off x="1934508" y="3129510"/>
            <a:ext cx="7010577" cy="2760070"/>
          </a:xfrm>
          <a:prstGeom prst="rect">
            <a:avLst/>
          </a:prstGeom>
          <a:effectLst/>
        </p:spPr>
      </p:pic>
    </p:spTree>
    <p:extLst>
      <p:ext uri="{BB962C8B-B14F-4D97-AF65-F5344CB8AC3E}">
        <p14:creationId xmlns:p14="http://schemas.microsoft.com/office/powerpoint/2010/main" val="17181849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 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11</a:t>
            </a:r>
          </a:p>
        </p:txBody>
      </p:sp>
    </p:spTree>
    <p:extLst>
      <p:ext uri="{BB962C8B-B14F-4D97-AF65-F5344CB8AC3E}">
        <p14:creationId xmlns:p14="http://schemas.microsoft.com/office/powerpoint/2010/main" val="2701054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Administration</a:t>
            </a:r>
          </a:p>
        </p:txBody>
      </p:sp>
      <p:sp>
        <p:nvSpPr>
          <p:cNvPr id="3" name="Content Placeholder 2"/>
          <p:cNvSpPr>
            <a:spLocks noGrp="1"/>
          </p:cNvSpPr>
          <p:nvPr>
            <p:ph idx="1"/>
          </p:nvPr>
        </p:nvSpPr>
        <p:spPr/>
        <p:txBody>
          <a:bodyPr/>
          <a:lstStyle/>
          <a:p>
            <a:r>
              <a:rPr lang="en-CA" dirty="0"/>
              <a:t>Exam = Assignment 1 	(1R, Naïve Bayes, Decision tree)</a:t>
            </a:r>
          </a:p>
          <a:p>
            <a:r>
              <a:rPr lang="en-CA" dirty="0"/>
              <a:t>Similar dataset, similar questions</a:t>
            </a:r>
          </a:p>
          <a:p>
            <a:r>
              <a:rPr lang="en-CA" dirty="0"/>
              <a:t>Practice exam </a:t>
            </a:r>
          </a:p>
          <a:p>
            <a:r>
              <a:rPr lang="en-CA" dirty="0"/>
              <a:t>Marking assignment should be done by Monday before exam</a:t>
            </a:r>
          </a:p>
        </p:txBody>
      </p:sp>
    </p:spTree>
    <p:extLst>
      <p:ext uri="{BB962C8B-B14F-4D97-AF65-F5344CB8AC3E}">
        <p14:creationId xmlns:p14="http://schemas.microsoft.com/office/powerpoint/2010/main" val="1242642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Chapter 5: Credibility</a:t>
            </a:r>
          </a:p>
        </p:txBody>
      </p:sp>
      <p:sp>
        <p:nvSpPr>
          <p:cNvPr id="3" name="Content Placeholder 2"/>
          <p:cNvSpPr>
            <a:spLocks noGrp="1"/>
          </p:cNvSpPr>
          <p:nvPr>
            <p:ph idx="1"/>
          </p:nvPr>
        </p:nvSpPr>
        <p:spPr>
          <a:xfrm>
            <a:off x="0" y="1825625"/>
            <a:ext cx="12192000" cy="4351338"/>
          </a:xfrm>
        </p:spPr>
        <p:txBody>
          <a:bodyPr>
            <a:normAutofit/>
          </a:bodyPr>
          <a:lstStyle/>
          <a:p>
            <a:r>
              <a:rPr lang="en-CA" dirty="0"/>
              <a:t>The success of machine learning in practical applications depends on proper evaluation </a:t>
            </a:r>
          </a:p>
          <a:p>
            <a:r>
              <a:rPr lang="en-CA" dirty="0"/>
              <a:t>We will discuss how the quality of predictions can be measured reliably</a:t>
            </a:r>
          </a:p>
          <a:p>
            <a:r>
              <a:rPr lang="en-CA" dirty="0"/>
              <a:t>Today:</a:t>
            </a:r>
          </a:p>
          <a:p>
            <a:r>
              <a:rPr lang="en-CA" dirty="0"/>
              <a:t>Basic train-test setup</a:t>
            </a:r>
          </a:p>
          <a:p>
            <a:r>
              <a:rPr lang="en-CA" dirty="0"/>
              <a:t>Cross validation and bootstrap</a:t>
            </a:r>
          </a:p>
          <a:p>
            <a:r>
              <a:rPr lang="en-CA" dirty="0"/>
              <a:t>Statistical significance tests for comparing performance of two algorithms</a:t>
            </a:r>
          </a:p>
        </p:txBody>
      </p:sp>
    </p:spTree>
    <p:extLst>
      <p:ext uri="{BB962C8B-B14F-4D97-AF65-F5344CB8AC3E}">
        <p14:creationId xmlns:p14="http://schemas.microsoft.com/office/powerpoint/2010/main" val="15929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a:t>
            </a:r>
          </a:p>
        </p:txBody>
      </p:sp>
      <p:sp>
        <p:nvSpPr>
          <p:cNvPr id="3" name="Content Placeholder 2"/>
          <p:cNvSpPr>
            <a:spLocks noGrp="1"/>
          </p:cNvSpPr>
          <p:nvPr>
            <p:ph idx="1"/>
          </p:nvPr>
        </p:nvSpPr>
        <p:spPr>
          <a:xfrm>
            <a:off x="0" y="1825625"/>
            <a:ext cx="12192000" cy="4351338"/>
          </a:xfrm>
        </p:spPr>
        <p:txBody>
          <a:bodyPr/>
          <a:lstStyle/>
          <a:p>
            <a:r>
              <a:rPr lang="en-CA" dirty="0"/>
              <a:t>Evaluation is the key to making real progress in data mining</a:t>
            </a:r>
          </a:p>
          <a:p>
            <a:r>
              <a:rPr lang="en-CA" dirty="0"/>
              <a:t>Performance on training set rarely predicts performance on real-world test set</a:t>
            </a:r>
          </a:p>
          <a:p>
            <a:r>
              <a:rPr lang="en-CA" dirty="0"/>
              <a:t>Quality, labeled data is often scarce (example: tumor segmentations)</a:t>
            </a:r>
          </a:p>
          <a:p>
            <a:r>
              <a:rPr lang="en-CA" dirty="0"/>
              <a:t>We want to predict performance based on limited data</a:t>
            </a:r>
          </a:p>
        </p:txBody>
      </p:sp>
    </p:spTree>
    <p:extLst>
      <p:ext uri="{BB962C8B-B14F-4D97-AF65-F5344CB8AC3E}">
        <p14:creationId xmlns:p14="http://schemas.microsoft.com/office/powerpoint/2010/main" val="30287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5.1 Training and testing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25625"/>
                <a:ext cx="12053455" cy="4351338"/>
              </a:xfrm>
            </p:spPr>
            <p:txBody>
              <a:bodyPr/>
              <a:lstStyle/>
              <a:p>
                <a:r>
                  <a:rPr lang="en-CA" dirty="0"/>
                  <a:t>For classification problems, it is natural to measure a classifier’s performance in terms of the </a:t>
                </a:r>
                <a:r>
                  <a:rPr lang="en-CA" i="1" dirty="0"/>
                  <a:t>error rate</a:t>
                </a:r>
              </a:p>
              <a:p>
                <a:r>
                  <a:rPr lang="en-CA" dirty="0"/>
                  <a:t>Error rate is the proportion of errors made over all instances </a:t>
                </a:r>
              </a:p>
              <a:p>
                <a14:m>
                  <m:oMath xmlns:m="http://schemas.openxmlformats.org/officeDocument/2006/math">
                    <m:r>
                      <a:rPr lang="en-CA" b="0" i="1" smtClean="0">
                        <a:latin typeface="Cambria Math" panose="02040503050406030204" pitchFamily="18" charset="0"/>
                      </a:rPr>
                      <m:t>𝑒𝑟𝑟𝑜𝑟</m:t>
                    </m:r>
                    <m:r>
                      <a:rPr lang="en-CA" b="0" i="1" smtClean="0">
                        <a:latin typeface="Cambria Math" panose="02040503050406030204" pitchFamily="18" charset="0"/>
                      </a:rPr>
                      <m:t> </m:t>
                    </m:r>
                    <m:r>
                      <a:rPr lang="en-CA" b="0" i="1" smtClean="0">
                        <a:latin typeface="Cambria Math" panose="02040503050406030204" pitchFamily="18" charset="0"/>
                      </a:rPr>
                      <m:t>𝑟𝑎𝑡𝑒</m:t>
                    </m:r>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𝑖𝑛𝑐𝑜𝑟𝑟𝑒𝑐𝑡</m:t>
                        </m:r>
                        <m:r>
                          <a:rPr lang="en-CA" b="0" i="1" smtClean="0">
                            <a:latin typeface="Cambria Math" panose="02040503050406030204" pitchFamily="18" charset="0"/>
                          </a:rPr>
                          <m:t> </m:t>
                        </m:r>
                        <m:r>
                          <a:rPr lang="en-CA" b="0" i="1" smtClean="0">
                            <a:latin typeface="Cambria Math" panose="02040503050406030204" pitchFamily="18" charset="0"/>
                          </a:rPr>
                          <m:t>𝑝𝑟𝑒𝑑𝑖𝑐𝑡𝑖𝑜𝑛𝑠</m:t>
                        </m:r>
                      </m:num>
                      <m:den>
                        <m:r>
                          <a:rPr lang="en-CA" b="0" i="1" smtClean="0">
                            <a:latin typeface="Cambria Math" panose="02040503050406030204" pitchFamily="18" charset="0"/>
                          </a:rPr>
                          <m:t>𝑡𝑜𝑡𝑎𝑙</m:t>
                        </m:r>
                        <m:r>
                          <a:rPr lang="en-CA" b="0" i="1" smtClean="0">
                            <a:latin typeface="Cambria Math" panose="02040503050406030204" pitchFamily="18" charset="0"/>
                          </a:rPr>
                          <m:t> </m:t>
                        </m:r>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𝑝𝑟𝑒𝑑𝑖𝑐𝑡𝑖𝑜𝑛𝑠</m:t>
                        </m:r>
                        <m:r>
                          <a:rPr lang="en-CA" b="0" i="1" smtClean="0">
                            <a:latin typeface="Cambria Math" panose="02040503050406030204" pitchFamily="18" charset="0"/>
                          </a:rPr>
                          <m:t> </m:t>
                        </m:r>
                      </m:den>
                    </m:f>
                  </m:oMath>
                </a14:m>
                <a:endParaRPr lang="en-CA" dirty="0"/>
              </a:p>
              <a:p>
                <a:r>
                  <a:rPr lang="en-CA" dirty="0"/>
                  <a:t>Example: 10 predictions, 2 incorrect. Error rate =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10</m:t>
                        </m:r>
                      </m:den>
                    </m:f>
                    <m:r>
                      <a:rPr lang="en-CA" b="0" i="1" smtClean="0">
                        <a:latin typeface="Cambria Math" panose="02040503050406030204" pitchFamily="18" charset="0"/>
                      </a:rPr>
                      <m:t>=20%</m:t>
                    </m:r>
                  </m:oMath>
                </a14:m>
                <a:endParaRPr lang="en-CA" dirty="0"/>
              </a:p>
              <a:p>
                <a:r>
                  <a:rPr lang="en-CA" dirty="0"/>
                  <a:t>Is the error rate on old data likely to be the same on new data? </a:t>
                </a:r>
              </a:p>
              <a:p>
                <a:r>
                  <a:rPr lang="en-CA" dirty="0"/>
                  <a:t>No, not if old data was used in learning process to train classifier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25625"/>
                <a:ext cx="12053455" cy="4351338"/>
              </a:xfrm>
              <a:blipFill>
                <a:blip r:embed="rId2"/>
                <a:stretch>
                  <a:fillRect l="-910" t="-2241"/>
                </a:stretch>
              </a:blipFill>
            </p:spPr>
            <p:txBody>
              <a:bodyPr/>
              <a:lstStyle/>
              <a:p>
                <a:r>
                  <a:rPr lang="en-CA">
                    <a:noFill/>
                  </a:rPr>
                  <a:t> </a:t>
                </a:r>
              </a:p>
            </p:txBody>
          </p:sp>
        </mc:Fallback>
      </mc:AlternateContent>
    </p:spTree>
    <p:extLst>
      <p:ext uri="{BB962C8B-B14F-4D97-AF65-F5344CB8AC3E}">
        <p14:creationId xmlns:p14="http://schemas.microsoft.com/office/powerpoint/2010/main" val="7424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4802"/>
          </a:xfrm>
        </p:spPr>
        <p:txBody>
          <a:bodyPr/>
          <a:lstStyle/>
          <a:p>
            <a:r>
              <a:rPr lang="en-CA" dirty="0"/>
              <a:t>Predicting future stock market from historical data?</a:t>
            </a:r>
          </a:p>
        </p:txBody>
      </p:sp>
      <p:sp>
        <p:nvSpPr>
          <p:cNvPr id="3" name="Content Placeholder 2"/>
          <p:cNvSpPr>
            <a:spLocks noGrp="1"/>
          </p:cNvSpPr>
          <p:nvPr>
            <p:ph idx="1"/>
          </p:nvPr>
        </p:nvSpPr>
        <p:spPr>
          <a:xfrm>
            <a:off x="216046" y="1003049"/>
            <a:ext cx="11755582" cy="1775477"/>
          </a:xfrm>
        </p:spPr>
        <p:txBody>
          <a:bodyPr/>
          <a:lstStyle/>
          <a:p>
            <a:r>
              <a:rPr lang="en-CA" dirty="0"/>
              <a:t>Error rate on training set </a:t>
            </a:r>
            <a:r>
              <a:rPr lang="en-CA" b="1" dirty="0"/>
              <a:t>not</a:t>
            </a:r>
            <a:r>
              <a:rPr lang="en-CA" dirty="0"/>
              <a:t> likely to be a good indicator of performance on future data</a:t>
            </a:r>
          </a:p>
          <a:p>
            <a:r>
              <a:rPr lang="en-CA" dirty="0"/>
              <a:t>This is why most trading algorithms fail miserably</a:t>
            </a:r>
          </a:p>
        </p:txBody>
      </p:sp>
      <p:pic>
        <p:nvPicPr>
          <p:cNvPr id="5" name="Picture 4"/>
          <p:cNvPicPr>
            <a:picLocks noChangeAspect="1"/>
          </p:cNvPicPr>
          <p:nvPr/>
        </p:nvPicPr>
        <p:blipFill>
          <a:blip r:embed="rId2"/>
          <a:stretch>
            <a:fillRect/>
          </a:stretch>
        </p:blipFill>
        <p:spPr>
          <a:xfrm>
            <a:off x="923060" y="3131126"/>
            <a:ext cx="9909810" cy="3562350"/>
          </a:xfrm>
          <a:prstGeom prst="rect">
            <a:avLst/>
          </a:prstGeom>
        </p:spPr>
      </p:pic>
      <p:sp>
        <p:nvSpPr>
          <p:cNvPr id="14" name="Left Brace 13"/>
          <p:cNvSpPr/>
          <p:nvPr/>
        </p:nvSpPr>
        <p:spPr>
          <a:xfrm rot="5400000">
            <a:off x="3197753" y="3728603"/>
            <a:ext cx="387494" cy="33393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TextBox 14"/>
          <p:cNvSpPr txBox="1"/>
          <p:nvPr/>
        </p:nvSpPr>
        <p:spPr>
          <a:xfrm>
            <a:off x="2656732" y="4835213"/>
            <a:ext cx="2528456" cy="369332"/>
          </a:xfrm>
          <a:prstGeom prst="rect">
            <a:avLst/>
          </a:prstGeom>
          <a:noFill/>
        </p:spPr>
        <p:txBody>
          <a:bodyPr wrap="square" rtlCol="0">
            <a:spAutoFit/>
          </a:bodyPr>
          <a:lstStyle/>
          <a:p>
            <a:r>
              <a:rPr lang="en-CA" dirty="0"/>
              <a:t>Training data?</a:t>
            </a:r>
          </a:p>
        </p:txBody>
      </p:sp>
    </p:spTree>
    <p:extLst>
      <p:ext uri="{BB962C8B-B14F-4D97-AF65-F5344CB8AC3E}">
        <p14:creationId xmlns:p14="http://schemas.microsoft.com/office/powerpoint/2010/main" val="41607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406"/>
            <a:ext cx="10515600" cy="789017"/>
          </a:xfrm>
        </p:spPr>
        <p:txBody>
          <a:bodyPr/>
          <a:lstStyle/>
          <a:p>
            <a:r>
              <a:rPr lang="en-CA" dirty="0"/>
              <a:t>Mars bar example</a:t>
            </a:r>
          </a:p>
        </p:txBody>
      </p:sp>
      <p:pic>
        <p:nvPicPr>
          <p:cNvPr id="4" name="Picture 3"/>
          <p:cNvPicPr>
            <a:picLocks noChangeAspect="1"/>
          </p:cNvPicPr>
          <p:nvPr/>
        </p:nvPicPr>
        <p:blipFill>
          <a:blip r:embed="rId2"/>
          <a:stretch>
            <a:fillRect/>
          </a:stretch>
        </p:blipFill>
        <p:spPr>
          <a:xfrm>
            <a:off x="263235" y="4250873"/>
            <a:ext cx="4628658" cy="1443345"/>
          </a:xfrm>
          <a:prstGeom prst="rect">
            <a:avLst/>
          </a:prstGeom>
        </p:spPr>
      </p:pic>
      <p:pic>
        <p:nvPicPr>
          <p:cNvPr id="5" name="Picture 4"/>
          <p:cNvPicPr>
            <a:picLocks noChangeAspect="1"/>
          </p:cNvPicPr>
          <p:nvPr/>
        </p:nvPicPr>
        <p:blipFill>
          <a:blip r:embed="rId3"/>
          <a:stretch>
            <a:fillRect/>
          </a:stretch>
        </p:blipFill>
        <p:spPr>
          <a:xfrm>
            <a:off x="263235" y="1689104"/>
            <a:ext cx="4733303" cy="1863505"/>
          </a:xfrm>
          <a:prstGeom prst="rect">
            <a:avLst/>
          </a:prstGeom>
          <a:effectLst/>
        </p:spPr>
      </p:pic>
      <p:sp>
        <p:nvSpPr>
          <p:cNvPr id="6" name="TextBox 5"/>
          <p:cNvSpPr txBox="1"/>
          <p:nvPr/>
        </p:nvSpPr>
        <p:spPr>
          <a:xfrm>
            <a:off x="603291" y="1536996"/>
            <a:ext cx="3948546" cy="369332"/>
          </a:xfrm>
          <a:prstGeom prst="rect">
            <a:avLst/>
          </a:prstGeom>
          <a:noFill/>
        </p:spPr>
        <p:txBody>
          <a:bodyPr wrap="square" rtlCol="0">
            <a:spAutoFit/>
          </a:bodyPr>
          <a:lstStyle/>
          <a:p>
            <a:r>
              <a:rPr lang="en-CA" dirty="0"/>
              <a:t>Mars bar in lighting condition 1</a:t>
            </a:r>
          </a:p>
        </p:txBody>
      </p:sp>
      <p:sp>
        <p:nvSpPr>
          <p:cNvPr id="7" name="TextBox 6"/>
          <p:cNvSpPr txBox="1"/>
          <p:nvPr/>
        </p:nvSpPr>
        <p:spPr>
          <a:xfrm>
            <a:off x="581890" y="3895829"/>
            <a:ext cx="3948546" cy="369332"/>
          </a:xfrm>
          <a:prstGeom prst="rect">
            <a:avLst/>
          </a:prstGeom>
          <a:noFill/>
        </p:spPr>
        <p:txBody>
          <a:bodyPr wrap="square" rtlCol="0">
            <a:spAutoFit/>
          </a:bodyPr>
          <a:lstStyle/>
          <a:p>
            <a:r>
              <a:rPr lang="en-CA" dirty="0"/>
              <a:t>Mars bar in lighting condition 2</a:t>
            </a:r>
          </a:p>
        </p:txBody>
      </p:sp>
      <p:sp>
        <p:nvSpPr>
          <p:cNvPr id="9" name="TextBox 8"/>
          <p:cNvSpPr txBox="1"/>
          <p:nvPr/>
        </p:nvSpPr>
        <p:spPr>
          <a:xfrm>
            <a:off x="6858000" y="4185852"/>
            <a:ext cx="4447309" cy="923330"/>
          </a:xfrm>
          <a:prstGeom prst="rect">
            <a:avLst/>
          </a:prstGeom>
          <a:noFill/>
        </p:spPr>
        <p:txBody>
          <a:bodyPr wrap="square" rtlCol="0">
            <a:spAutoFit/>
          </a:bodyPr>
          <a:lstStyle/>
          <a:p>
            <a:r>
              <a:rPr lang="en-CA" dirty="0"/>
              <a:t>These rules (learned on mars bar 1) would fail miserably on the same mars bar in slightly different lighting conditions</a:t>
            </a:r>
          </a:p>
        </p:txBody>
      </p:sp>
      <p:pic>
        <p:nvPicPr>
          <p:cNvPr id="10" name="Picture 9"/>
          <p:cNvPicPr>
            <a:picLocks noChangeAspect="1"/>
          </p:cNvPicPr>
          <p:nvPr/>
        </p:nvPicPr>
        <p:blipFill>
          <a:blip r:embed="rId4"/>
          <a:stretch>
            <a:fillRect/>
          </a:stretch>
        </p:blipFill>
        <p:spPr>
          <a:xfrm>
            <a:off x="5153024" y="804423"/>
            <a:ext cx="7004389" cy="3381429"/>
          </a:xfrm>
          <a:prstGeom prst="rect">
            <a:avLst/>
          </a:prstGeom>
        </p:spPr>
      </p:pic>
    </p:spTree>
    <p:extLst>
      <p:ext uri="{BB962C8B-B14F-4D97-AF65-F5344CB8AC3E}">
        <p14:creationId xmlns:p14="http://schemas.microsoft.com/office/powerpoint/2010/main" val="23058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81" y="240435"/>
            <a:ext cx="10515600" cy="937202"/>
          </a:xfrm>
        </p:spPr>
        <p:txBody>
          <a:bodyPr/>
          <a:lstStyle/>
          <a:p>
            <a:r>
              <a:rPr lang="en-CA" dirty="0"/>
              <a:t>Training dataset and Test dataset</a:t>
            </a:r>
          </a:p>
        </p:txBody>
      </p:sp>
      <p:sp>
        <p:nvSpPr>
          <p:cNvPr id="3" name="Content Placeholder 2"/>
          <p:cNvSpPr>
            <a:spLocks noGrp="1"/>
          </p:cNvSpPr>
          <p:nvPr>
            <p:ph idx="1"/>
          </p:nvPr>
        </p:nvSpPr>
        <p:spPr>
          <a:xfrm>
            <a:off x="0" y="1423843"/>
            <a:ext cx="12192000" cy="4963102"/>
          </a:xfrm>
        </p:spPr>
        <p:txBody>
          <a:bodyPr>
            <a:normAutofit/>
          </a:bodyPr>
          <a:lstStyle/>
          <a:p>
            <a:r>
              <a:rPr lang="en-CA" dirty="0"/>
              <a:t>Error rate on training data called the </a:t>
            </a:r>
            <a:r>
              <a:rPr lang="en-CA" i="1" dirty="0" err="1"/>
              <a:t>resubstitution</a:t>
            </a:r>
            <a:r>
              <a:rPr lang="en-CA" i="1" dirty="0"/>
              <a:t> error </a:t>
            </a:r>
          </a:p>
          <a:p>
            <a:pPr lvl="1"/>
            <a:r>
              <a:rPr lang="en-CA" dirty="0"/>
              <a:t>Calculated by resubstituting training instances into classifier constructed from them</a:t>
            </a:r>
          </a:p>
          <a:p>
            <a:r>
              <a:rPr lang="en-CA" dirty="0"/>
              <a:t>To predict performance of classifier on new data, need to assess its error rate on a dataset that played no role in formation of classifier</a:t>
            </a:r>
          </a:p>
          <a:p>
            <a:pPr lvl="1"/>
            <a:r>
              <a:rPr lang="en-CA" dirty="0"/>
              <a:t>Instance based learning is a different situation (why?)</a:t>
            </a:r>
          </a:p>
          <a:p>
            <a:r>
              <a:rPr lang="en-CA" dirty="0"/>
              <a:t>Test data must not be used in any way to create the classifier </a:t>
            </a:r>
          </a:p>
          <a:p>
            <a:r>
              <a:rPr lang="en-CA" dirty="0"/>
              <a:t>Training data, validation data, test data:</a:t>
            </a:r>
          </a:p>
          <a:p>
            <a:r>
              <a:rPr lang="en-CA" b="1" dirty="0"/>
              <a:t>Training data </a:t>
            </a:r>
            <a:r>
              <a:rPr lang="en-CA" dirty="0"/>
              <a:t>used to learn a classifier</a:t>
            </a:r>
          </a:p>
          <a:p>
            <a:r>
              <a:rPr lang="en-CA" b="1" dirty="0"/>
              <a:t>Test data </a:t>
            </a:r>
            <a:r>
              <a:rPr lang="en-CA" dirty="0"/>
              <a:t>used to calculate error rate of final, optimized method</a:t>
            </a:r>
          </a:p>
          <a:p>
            <a:r>
              <a:rPr lang="en-CA" b="1" dirty="0"/>
              <a:t>Holdout method</a:t>
            </a:r>
            <a:r>
              <a:rPr lang="en-CA" dirty="0"/>
              <a:t>: training on 2/3 of data, holding 1/3 of data for testing </a:t>
            </a:r>
          </a:p>
        </p:txBody>
      </p:sp>
    </p:spTree>
    <p:extLst>
      <p:ext uri="{BB962C8B-B14F-4D97-AF65-F5344CB8AC3E}">
        <p14:creationId xmlns:p14="http://schemas.microsoft.com/office/powerpoint/2010/main" val="44485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97469"/>
          </a:xfrm>
        </p:spPr>
        <p:txBody>
          <a:bodyPr/>
          <a:lstStyle/>
          <a:p>
            <a:r>
              <a:rPr lang="en-CA" dirty="0"/>
              <a:t>5.2 Predicting Performance</a:t>
            </a:r>
          </a:p>
        </p:txBody>
      </p:sp>
      <p:sp>
        <p:nvSpPr>
          <p:cNvPr id="3" name="Content Placeholder 2"/>
          <p:cNvSpPr>
            <a:spLocks noGrp="1"/>
          </p:cNvSpPr>
          <p:nvPr>
            <p:ph idx="1"/>
          </p:nvPr>
        </p:nvSpPr>
        <p:spPr>
          <a:xfrm>
            <a:off x="0" y="797469"/>
            <a:ext cx="12095018" cy="5786211"/>
          </a:xfrm>
        </p:spPr>
        <p:txBody>
          <a:bodyPr/>
          <a:lstStyle/>
          <a:p>
            <a:r>
              <a:rPr lang="en-CA" dirty="0"/>
              <a:t>Suppose we measure error rate of classifier on a test set, get 75% success rate.</a:t>
            </a:r>
          </a:p>
          <a:p>
            <a:pPr lvl="1"/>
            <a:r>
              <a:rPr lang="en-CA" dirty="0"/>
              <a:t>Success rate = 1-error rate</a:t>
            </a:r>
          </a:p>
          <a:p>
            <a:r>
              <a:rPr lang="en-CA" dirty="0"/>
              <a:t> Is 75% the true success rate? </a:t>
            </a:r>
          </a:p>
          <a:p>
            <a:r>
              <a:rPr lang="en-CA" dirty="0"/>
              <a:t>How confident are we? </a:t>
            </a:r>
          </a:p>
          <a:p>
            <a:r>
              <a:rPr lang="en-CA" dirty="0"/>
              <a:t>Is the true success rate within 5% of our number? 10%?</a:t>
            </a:r>
          </a:p>
          <a:p>
            <a:r>
              <a:rPr lang="en-CA" dirty="0"/>
              <a:t>Our confidence depends on size of test set (more instances = more confidence)</a:t>
            </a:r>
          </a:p>
          <a:p>
            <a:r>
              <a:rPr lang="en-CA" dirty="0"/>
              <a:t>Test set of 10,000 instances vs test set of 100 instances, how much more confident when we have 10,000 vs 100 instances?</a:t>
            </a:r>
          </a:p>
          <a:p>
            <a:r>
              <a:rPr lang="en-CA" i="1" dirty="0"/>
              <a:t>Example 1</a:t>
            </a:r>
            <a:r>
              <a:rPr lang="en-CA" dirty="0"/>
              <a:t>: with 750 successes in 1000 trials, we are 80% confident the true success rate lies between 73.2% and 76.7%</a:t>
            </a:r>
          </a:p>
          <a:p>
            <a:r>
              <a:rPr lang="en-CA" i="1" dirty="0"/>
              <a:t>Example 2</a:t>
            </a:r>
            <a:r>
              <a:rPr lang="en-CA" dirty="0"/>
              <a:t>: with 75 successes in 100 trials, we are 80% confident the true success rate lies between 69.1% and 80.1%</a:t>
            </a:r>
          </a:p>
        </p:txBody>
      </p:sp>
    </p:spTree>
    <p:extLst>
      <p:ext uri="{BB962C8B-B14F-4D97-AF65-F5344CB8AC3E}">
        <p14:creationId xmlns:p14="http://schemas.microsoft.com/office/powerpoint/2010/main" val="401719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Data Mining</a:t>
            </a:r>
            <a:br>
              <a:rPr lang="en-CA" dirty="0"/>
            </a:br>
            <a:r>
              <a:rPr lang="en-CA" dirty="0"/>
              <a:t>CS 405/505</a:t>
            </a:r>
          </a:p>
        </p:txBody>
      </p:sp>
      <p:sp>
        <p:nvSpPr>
          <p:cNvPr id="3" name="Subtitle 2"/>
          <p:cNvSpPr>
            <a:spLocks noGrp="1"/>
          </p:cNvSpPr>
          <p:nvPr>
            <p:ph type="subTitle" idx="1"/>
          </p:nvPr>
        </p:nvSpPr>
        <p:spPr/>
        <p:txBody>
          <a:bodyPr/>
          <a:lstStyle/>
          <a:p>
            <a:r>
              <a:rPr lang="en-CA" dirty="0"/>
              <a:t>Professor: Russell Butler, Ph.D. </a:t>
            </a:r>
          </a:p>
          <a:p>
            <a:r>
              <a:rPr lang="en-CA" dirty="0"/>
              <a:t>Fall 2019</a:t>
            </a:r>
          </a:p>
        </p:txBody>
      </p:sp>
    </p:spTree>
    <p:extLst>
      <p:ext uri="{BB962C8B-B14F-4D97-AF65-F5344CB8AC3E}">
        <p14:creationId xmlns:p14="http://schemas.microsoft.com/office/powerpoint/2010/main" val="1449950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Fielded applications </a:t>
            </a:r>
          </a:p>
        </p:txBody>
      </p:sp>
      <p:sp>
        <p:nvSpPr>
          <p:cNvPr id="3" name="Content Placeholder 2"/>
          <p:cNvSpPr>
            <a:spLocks noGrp="1"/>
          </p:cNvSpPr>
          <p:nvPr>
            <p:ph idx="1"/>
          </p:nvPr>
        </p:nvSpPr>
        <p:spPr>
          <a:xfrm>
            <a:off x="838199" y="1825625"/>
            <a:ext cx="7917873" cy="4351338"/>
          </a:xfrm>
        </p:spPr>
        <p:txBody>
          <a:bodyPr>
            <a:normAutofit/>
          </a:bodyPr>
          <a:lstStyle/>
          <a:p>
            <a:r>
              <a:rPr lang="en-CA" dirty="0"/>
              <a:t>So far we have only seen toy problems, deliberately chosen to be small</a:t>
            </a:r>
          </a:p>
          <a:p>
            <a:r>
              <a:rPr lang="en-CA" dirty="0"/>
              <a:t>What about machine learning applications that have actually been put to use?</a:t>
            </a:r>
          </a:p>
          <a:p>
            <a:r>
              <a:rPr lang="en-CA" dirty="0"/>
              <a:t>Loan qualification</a:t>
            </a:r>
          </a:p>
          <a:p>
            <a:r>
              <a:rPr lang="en-CA" dirty="0"/>
              <a:t>Machine fault diagnosis</a:t>
            </a:r>
          </a:p>
          <a:p>
            <a:r>
              <a:rPr lang="en-CA" dirty="0"/>
              <a:t>Market basket analysis</a:t>
            </a:r>
          </a:p>
          <a:p>
            <a:r>
              <a:rPr lang="en-CA" dirty="0"/>
              <a:t>Brain activity denoising</a:t>
            </a:r>
          </a:p>
          <a:p>
            <a:endParaRPr lang="en-CA" dirty="0"/>
          </a:p>
          <a:p>
            <a:endParaRPr lang="en-CA" dirty="0"/>
          </a:p>
        </p:txBody>
      </p:sp>
    </p:spTree>
    <p:extLst>
      <p:ext uri="{BB962C8B-B14F-4D97-AF65-F5344CB8AC3E}">
        <p14:creationId xmlns:p14="http://schemas.microsoft.com/office/powerpoint/2010/main" val="35457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9493"/>
          </a:xfrm>
        </p:spPr>
        <p:txBody>
          <a:bodyPr/>
          <a:lstStyle/>
          <a:p>
            <a:r>
              <a:rPr lang="en-CA" dirty="0"/>
              <a:t>Confidence intervals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09492"/>
                <a:ext cx="12192000" cy="5948507"/>
              </a:xfrm>
            </p:spPr>
            <p:txBody>
              <a:bodyPr>
                <a:normAutofit/>
              </a:bodyPr>
              <a:lstStyle/>
              <a:p>
                <a:r>
                  <a:rPr lang="en-CA" dirty="0"/>
                  <a:t>How to derive confidence intervals from example 1&amp;2 on previous slide?</a:t>
                </a:r>
              </a:p>
              <a:p>
                <a:r>
                  <a:rPr lang="en-CA" dirty="0"/>
                  <a:t>Can model this situation as a Bernoulli process (succession of independent events with binary succeed/fail outcomes)</a:t>
                </a:r>
              </a:p>
              <a:p>
                <a:r>
                  <a:rPr lang="en-CA" dirty="0"/>
                  <a:t>Reason as follows: we toss a biased coin (75% heads) and predict heads every time, our success rate is then 75%</a:t>
                </a:r>
              </a:p>
              <a:p>
                <a:r>
                  <a:rPr lang="en-CA" dirty="0"/>
                  <a:t>Single Bernoulli trial: </a:t>
                </a:r>
                <a14:m>
                  <m:oMath xmlns:m="http://schemas.openxmlformats.org/officeDocument/2006/math">
                    <m:r>
                      <m:rPr>
                        <m:sty m:val="p"/>
                      </m:rPr>
                      <a:rPr lang="en-CA" b="0" i="0" smtClean="0">
                        <a:latin typeface="Cambria Math" panose="02040503050406030204" pitchFamily="18" charset="0"/>
                      </a:rPr>
                      <m:t>mean</m:t>
                    </m:r>
                    <m:r>
                      <a:rPr lang="en-CA" b="0" i="0" smtClean="0">
                        <a:latin typeface="Cambria Math" panose="02040503050406030204" pitchFamily="18" charset="0"/>
                      </a:rPr>
                      <m:t>=</m:t>
                    </m:r>
                    <m:r>
                      <m:rPr>
                        <m:sty m:val="p"/>
                      </m:rPr>
                      <a:rPr lang="en-CA" b="0" i="0" smtClean="0">
                        <a:latin typeface="Cambria Math" panose="02040503050406030204" pitchFamily="18" charset="0"/>
                      </a:rPr>
                      <m:t>p</m:t>
                    </m:r>
                    <m:r>
                      <a:rPr lang="en-CA" b="0" i="0" smtClean="0">
                        <a:latin typeface="Cambria Math" panose="02040503050406030204" pitchFamily="18" charset="0"/>
                      </a:rPr>
                      <m:t>, </m:t>
                    </m:r>
                    <m:r>
                      <m:rPr>
                        <m:sty m:val="p"/>
                      </m:rPr>
                      <a:rPr lang="en-CA" b="0" i="0" smtClean="0">
                        <a:latin typeface="Cambria Math" panose="02040503050406030204" pitchFamily="18" charset="0"/>
                      </a:rPr>
                      <m:t>variance</m:t>
                    </m:r>
                    <m:r>
                      <a:rPr lang="en-CA" b="0" i="0" smtClean="0">
                        <a:latin typeface="Cambria Math" panose="02040503050406030204" pitchFamily="18" charset="0"/>
                      </a:rPr>
                      <m:t>=</m:t>
                    </m:r>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r>
                          <m:rPr>
                            <m:sty m:val="p"/>
                          </m:rPr>
                          <a:rPr lang="en-CA" b="0" i="0" smtClean="0">
                            <a:latin typeface="Cambria Math" panose="02040503050406030204" pitchFamily="18" charset="0"/>
                          </a:rPr>
                          <m:t>p</m:t>
                        </m:r>
                      </m:e>
                    </m:d>
                  </m:oMath>
                </a14:m>
                <a:endParaRPr lang="en-CA" b="0" dirty="0"/>
              </a:p>
              <a:p>
                <a:r>
                  <a:rPr lang="en-CA" dirty="0"/>
                  <a:t>If N trials taken from Bernoulli process, expected success rate </a:t>
                </a:r>
                <a:r>
                  <a:rPr lang="en-CA" dirty="0">
                    <a:latin typeface="Cambria Math" panose="02040503050406030204" pitchFamily="18" charset="0"/>
                    <a:ea typeface="Cambria Math" panose="02040503050406030204" pitchFamily="18" charset="0"/>
                  </a:rPr>
                  <a:t>f=S/N </a:t>
                </a:r>
                <a:r>
                  <a:rPr lang="en-CA" dirty="0"/>
                  <a:t>is a random variable with mean </a:t>
                </a:r>
                <a:r>
                  <a:rPr lang="en-CA" dirty="0">
                    <a:latin typeface="Cambria Math" panose="02040503050406030204" pitchFamily="18" charset="0"/>
                    <a:ea typeface="Cambria Math" panose="02040503050406030204" pitchFamily="18" charset="0"/>
                  </a:rPr>
                  <a:t>p</a:t>
                </a:r>
                <a:r>
                  <a:rPr lang="en-CA" dirty="0"/>
                  <a:t>, and variance reduced by factor of </a:t>
                </a:r>
                <a:r>
                  <a:rPr lang="en-CA" dirty="0">
                    <a:latin typeface="Cambria Math" panose="02040503050406030204" pitchFamily="18" charset="0"/>
                    <a:ea typeface="Cambria Math" panose="02040503050406030204" pitchFamily="18" charset="0"/>
                  </a:rPr>
                  <a:t>N</a:t>
                </a:r>
                <a:r>
                  <a:rPr lang="en-CA" dirty="0"/>
                  <a:t> to </a:t>
                </a:r>
                <a14:m>
                  <m:oMath xmlns:m="http://schemas.openxmlformats.org/officeDocument/2006/math">
                    <m:f>
                      <m:fPr>
                        <m:ctrlPr>
                          <a:rPr lang="en-CA" i="1" smtClean="0">
                            <a:latin typeface="Cambria Math" panose="02040503050406030204" pitchFamily="18" charset="0"/>
                          </a:rPr>
                        </m:ctrlPr>
                      </m:fPr>
                      <m:num>
                        <m:r>
                          <m:rPr>
                            <m:sty m:val="p"/>
                          </m:rPr>
                          <a:rPr lang="en-CA" b="0" i="0" smtClean="0">
                            <a:latin typeface="Cambria Math" panose="02040503050406030204" pitchFamily="18" charset="0"/>
                          </a:rPr>
                          <m:t>p</m:t>
                        </m:r>
                        <m:r>
                          <a:rPr lang="en-CA" b="0" i="0" smtClean="0">
                            <a:latin typeface="Cambria Math" panose="02040503050406030204" pitchFamily="18" charset="0"/>
                          </a:rPr>
                          <m:t>(1−</m:t>
                        </m:r>
                        <m:r>
                          <m:rPr>
                            <m:sty m:val="p"/>
                          </m:rPr>
                          <a:rPr lang="en-CA" b="0" i="0" smtClean="0">
                            <a:latin typeface="Cambria Math" panose="02040503050406030204" pitchFamily="18" charset="0"/>
                          </a:rPr>
                          <m:t>p</m:t>
                        </m:r>
                        <m:r>
                          <a:rPr lang="en-CA" b="0" i="0" smtClean="0">
                            <a:latin typeface="Cambria Math" panose="02040503050406030204" pitchFamily="18" charset="0"/>
                          </a:rPr>
                          <m:t>)</m:t>
                        </m:r>
                      </m:num>
                      <m:den>
                        <m:r>
                          <m:rPr>
                            <m:sty m:val="p"/>
                          </m:rPr>
                          <a:rPr lang="en-CA" b="0" i="0" smtClean="0">
                            <a:latin typeface="Cambria Math" panose="02040503050406030204" pitchFamily="18" charset="0"/>
                          </a:rPr>
                          <m:t>N</m:t>
                        </m:r>
                      </m:den>
                    </m:f>
                  </m:oMath>
                </a14:m>
                <a:endParaRPr lang="en-CA" dirty="0"/>
              </a:p>
              <a:p>
                <a:pPr lvl="1"/>
                <a:r>
                  <a:rPr lang="en-CA" dirty="0"/>
                  <a:t>Divide by N because as sample size increases, sample means cluster more closely around population mean</a:t>
                </a:r>
              </a:p>
              <a:p>
                <a:r>
                  <a:rPr lang="en-CA" dirty="0"/>
                  <a:t>For large </a:t>
                </a:r>
                <a:r>
                  <a:rPr lang="en-CA" dirty="0">
                    <a:latin typeface="Cambria Math" panose="02040503050406030204" pitchFamily="18" charset="0"/>
                    <a:ea typeface="Cambria Math" panose="02040503050406030204" pitchFamily="18" charset="0"/>
                  </a:rPr>
                  <a:t>N</a:t>
                </a:r>
                <a:r>
                  <a:rPr lang="en-CA" dirty="0"/>
                  <a:t>, distribution of </a:t>
                </a:r>
                <a:r>
                  <a:rPr lang="en-CA" dirty="0">
                    <a:latin typeface="Cambria Math" panose="02040503050406030204" pitchFamily="18" charset="0"/>
                    <a:ea typeface="Cambria Math" panose="02040503050406030204" pitchFamily="18" charset="0"/>
                  </a:rPr>
                  <a:t>f=S/N </a:t>
                </a:r>
                <a:r>
                  <a:rPr lang="en-CA" dirty="0">
                    <a:ea typeface="Cambria Math" panose="02040503050406030204" pitchFamily="18" charset="0"/>
                  </a:rPr>
                  <a:t>approaches the normal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09492"/>
                <a:ext cx="12192000" cy="5948507"/>
              </a:xfrm>
              <a:blipFill>
                <a:blip r:embed="rId2"/>
                <a:stretch>
                  <a:fillRect l="-900" t="-1639" r="-1600"/>
                </a:stretch>
              </a:blipFill>
            </p:spPr>
            <p:txBody>
              <a:bodyPr/>
              <a:lstStyle/>
              <a:p>
                <a:r>
                  <a:rPr lang="en-CA">
                    <a:noFill/>
                  </a:rPr>
                  <a:t> </a:t>
                </a:r>
              </a:p>
            </p:txBody>
          </p:sp>
        </mc:Fallback>
      </mc:AlternateContent>
    </p:spTree>
    <p:extLst>
      <p:ext uri="{BB962C8B-B14F-4D97-AF65-F5344CB8AC3E}">
        <p14:creationId xmlns:p14="http://schemas.microsoft.com/office/powerpoint/2010/main" val="198776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469"/>
          </a:xfrm>
        </p:spPr>
        <p:txBody>
          <a:bodyPr/>
          <a:lstStyle/>
          <a:p>
            <a:r>
              <a:rPr lang="en-CA" dirty="0"/>
              <a:t>Confidence intervals</a:t>
            </a:r>
          </a:p>
        </p:txBody>
      </p:sp>
      <p:pic>
        <p:nvPicPr>
          <p:cNvPr id="4" name="Picture 3"/>
          <p:cNvPicPr>
            <a:picLocks noChangeAspect="1"/>
          </p:cNvPicPr>
          <p:nvPr/>
        </p:nvPicPr>
        <p:blipFill>
          <a:blip r:embed="rId2"/>
          <a:stretch>
            <a:fillRect/>
          </a:stretch>
        </p:blipFill>
        <p:spPr>
          <a:xfrm>
            <a:off x="9976088" y="1522233"/>
            <a:ext cx="2189018" cy="4127863"/>
          </a:xfrm>
          <a:prstGeom prst="rect">
            <a:avLst/>
          </a:prstGeom>
        </p:spPr>
      </p:pic>
      <p:pic>
        <p:nvPicPr>
          <p:cNvPr id="103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390" y="1162594"/>
            <a:ext cx="5860093" cy="51275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79" y="1522232"/>
                <a:ext cx="4321629" cy="4447493"/>
              </a:xfrm>
            </p:spPr>
            <p:txBody>
              <a:bodyPr/>
              <a:lstStyle/>
              <a:p>
                <a:r>
                  <a:rPr lang="en-CA" dirty="0">
                    <a:ea typeface="Cambria Math" panose="02040503050406030204" pitchFamily="18" charset="0"/>
                  </a:rPr>
                  <a:t>The probability that a random variable</a:t>
                </a:r>
                <a:r>
                  <a:rPr lang="en-CA" dirty="0">
                    <a:latin typeface="Cambria Math" panose="02040503050406030204" pitchFamily="18" charset="0"/>
                    <a:ea typeface="Cambria Math" panose="02040503050406030204" pitchFamily="18" charset="0"/>
                  </a:rPr>
                  <a:t> X </a:t>
                </a:r>
                <a:r>
                  <a:rPr lang="en-CA" dirty="0">
                    <a:ea typeface="Cambria Math" panose="02040503050406030204" pitchFamily="18" charset="0"/>
                  </a:rPr>
                  <a:t>with zero mean lies within a certain confidence range of width </a:t>
                </a:r>
                <a:r>
                  <a:rPr lang="en-CA" dirty="0">
                    <a:latin typeface="Cambria Math" panose="02040503050406030204" pitchFamily="18" charset="0"/>
                    <a:ea typeface="Cambria Math" panose="02040503050406030204" pitchFamily="18" charset="0"/>
                  </a:rPr>
                  <a:t>2z</a:t>
                </a:r>
                <a:r>
                  <a:rPr lang="en-CA" dirty="0">
                    <a:ea typeface="Cambria Math" panose="02040503050406030204" pitchFamily="18" charset="0"/>
                  </a:rPr>
                  <a:t> is: </a:t>
                </a:r>
                <a:endParaRPr lang="en-CA"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n-CA">
                        <a:latin typeface="Cambria Math" panose="02040503050406030204" pitchFamily="18" charset="0"/>
                        <a:ea typeface="Cambria Math" panose="02040503050406030204" pitchFamily="18" charset="0"/>
                      </a:rPr>
                      <m:t>P</m:t>
                    </m:r>
                    <m:d>
                      <m:dPr>
                        <m:ctrlPr>
                          <a:rPr lang="en-CA" i="1">
                            <a:latin typeface="Cambria Math" panose="02040503050406030204" pitchFamily="18" charset="0"/>
                            <a:ea typeface="Cambria Math" panose="02040503050406030204" pitchFamily="18" charset="0"/>
                          </a:rPr>
                        </m:ctrlPr>
                      </m:dPr>
                      <m:e>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z</m:t>
                        </m:r>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X</m:t>
                        </m:r>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z</m:t>
                        </m:r>
                      </m:e>
                    </m:d>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c</m:t>
                    </m:r>
                    <m:r>
                      <a:rPr lang="en-CA">
                        <a:latin typeface="Cambria Math" panose="02040503050406030204" pitchFamily="18" charset="0"/>
                        <a:ea typeface="Cambria Math" panose="02040503050406030204" pitchFamily="18" charset="0"/>
                      </a:rPr>
                      <m:t>, </m:t>
                    </m:r>
                  </m:oMath>
                </a14:m>
                <a:endParaRPr lang="en-CA" dirty="0"/>
              </a:p>
              <a:p>
                <a:pPr marL="0" indent="0">
                  <a:buNone/>
                </a:pPr>
                <a:r>
                  <a:rPr lang="en-CA" dirty="0"/>
                  <a:t>where </a:t>
                </a:r>
                <a:r>
                  <a:rPr lang="en-CA" dirty="0">
                    <a:latin typeface="Cambria Math" panose="02040503050406030204" pitchFamily="18" charset="0"/>
                    <a:ea typeface="Cambria Math" panose="02040503050406030204" pitchFamily="18" charset="0"/>
                  </a:rPr>
                  <a:t>X</a:t>
                </a:r>
                <a:r>
                  <a:rPr lang="en-CA" dirty="0"/>
                  <a:t> is a random variable, z measured in units of standard deviation from mean</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79" y="1522232"/>
                <a:ext cx="4321629" cy="4447493"/>
              </a:xfrm>
              <a:blipFill>
                <a:blip r:embed="rId4"/>
                <a:stretch>
                  <a:fillRect l="-2821" t="-2332" r="-4372"/>
                </a:stretch>
              </a:blipFill>
            </p:spPr>
            <p:txBody>
              <a:bodyPr/>
              <a:lstStyle/>
              <a:p>
                <a:r>
                  <a:rPr lang="en-CA">
                    <a:noFill/>
                  </a:rPr>
                  <a:t> </a:t>
                </a:r>
              </a:p>
            </p:txBody>
          </p:sp>
        </mc:Fallback>
      </mc:AlternateContent>
      <p:sp>
        <p:nvSpPr>
          <p:cNvPr id="5" name="TextBox 4"/>
          <p:cNvSpPr txBox="1"/>
          <p:nvPr/>
        </p:nvSpPr>
        <p:spPr>
          <a:xfrm>
            <a:off x="9444447" y="938833"/>
            <a:ext cx="2747554" cy="369332"/>
          </a:xfrm>
          <a:prstGeom prst="rect">
            <a:avLst/>
          </a:prstGeom>
          <a:noFill/>
        </p:spPr>
        <p:txBody>
          <a:bodyPr wrap="square" rtlCol="0">
            <a:spAutoFit/>
          </a:bodyPr>
          <a:lstStyle/>
          <a:p>
            <a:r>
              <a:rPr lang="en-CA" dirty="0"/>
              <a:t>one-tailed probability table</a:t>
            </a:r>
          </a:p>
        </p:txBody>
      </p:sp>
    </p:spTree>
    <p:extLst>
      <p:ext uri="{BB962C8B-B14F-4D97-AF65-F5344CB8AC3E}">
        <p14:creationId xmlns:p14="http://schemas.microsoft.com/office/powerpoint/2010/main" val="6307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471055"/>
                <a:ext cx="10002982" cy="6386944"/>
              </a:xfrm>
            </p:spPr>
            <p:txBody>
              <a:bodyPr>
                <a:normAutofit fontScale="92500" lnSpcReduction="20000"/>
              </a:bodyPr>
              <a:lstStyle/>
              <a:p>
                <a:r>
                  <a:rPr lang="en-CA" dirty="0">
                    <a:ea typeface="Cambria Math" panose="02040503050406030204" pitchFamily="18" charset="0"/>
                  </a:rPr>
                  <a:t>To use the probability table:</a:t>
                </a:r>
                <a:endParaRPr lang="en-CA" dirty="0"/>
              </a:p>
              <a:p>
                <a:r>
                  <a:rPr lang="en-CA" dirty="0"/>
                  <a:t>Normalize random variable </a:t>
                </a:r>
                <a14:m>
                  <m:oMath xmlns:m="http://schemas.openxmlformats.org/officeDocument/2006/math">
                    <m:r>
                      <m:rPr>
                        <m:sty m:val="p"/>
                      </m:rPr>
                      <a:rPr lang="en-CA" b="0" i="0" smtClean="0">
                        <a:latin typeface="Cambria Math" panose="02040503050406030204" pitchFamily="18" charset="0"/>
                      </a:rPr>
                      <m:t>f</m:t>
                    </m:r>
                    <m:r>
                      <a:rPr lang="en-CA" b="0" i="0" smtClean="0">
                        <a:latin typeface="Cambria Math" panose="02040503050406030204" pitchFamily="18" charset="0"/>
                      </a:rPr>
                      <m:t>=</m:t>
                    </m:r>
                    <m:r>
                      <a:rPr lang="en-CA" b="0" i="1" smtClean="0">
                        <a:latin typeface="Cambria Math" panose="02040503050406030204" pitchFamily="18" charset="0"/>
                      </a:rPr>
                      <m:t>𝑆</m:t>
                    </m:r>
                    <m:r>
                      <a:rPr lang="en-CA" b="0" i="1" smtClean="0">
                        <a:latin typeface="Cambria Math" panose="02040503050406030204" pitchFamily="18" charset="0"/>
                      </a:rPr>
                      <m:t>/</m:t>
                    </m:r>
                    <m:r>
                      <a:rPr lang="en-CA" b="0" i="1" smtClean="0">
                        <a:latin typeface="Cambria Math" panose="02040503050406030204" pitchFamily="18" charset="0"/>
                      </a:rPr>
                      <m:t>𝑁</m:t>
                    </m:r>
                  </m:oMath>
                </a14:m>
                <a:r>
                  <a:rPr lang="en-CA" dirty="0"/>
                  <a:t> by subtracting mean and dividing by standard deviation, so instead of </a:t>
                </a:r>
                <a14:m>
                  <m:oMath xmlns:m="http://schemas.openxmlformats.org/officeDocument/2006/math">
                    <m:r>
                      <m:rPr>
                        <m:sty m:val="p"/>
                      </m:rPr>
                      <a:rPr lang="en-CA">
                        <a:latin typeface="Cambria Math" panose="02040503050406030204" pitchFamily="18" charset="0"/>
                        <a:ea typeface="Cambria Math" panose="02040503050406030204" pitchFamily="18" charset="0"/>
                      </a:rPr>
                      <m:t>P</m:t>
                    </m:r>
                    <m:d>
                      <m:dPr>
                        <m:ctrlPr>
                          <a:rPr lang="en-CA" i="1">
                            <a:latin typeface="Cambria Math" panose="02040503050406030204" pitchFamily="18" charset="0"/>
                            <a:ea typeface="Cambria Math" panose="02040503050406030204" pitchFamily="18" charset="0"/>
                          </a:rPr>
                        </m:ctrlPr>
                      </m:dPr>
                      <m:e>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z</m:t>
                        </m:r>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X</m:t>
                        </m:r>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z</m:t>
                        </m:r>
                      </m:e>
                    </m:d>
                    <m:r>
                      <a:rPr lang="en-CA">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c</m:t>
                    </m:r>
                  </m:oMath>
                </a14:m>
                <a:r>
                  <a:rPr lang="en-CA" dirty="0"/>
                  <a:t>, we have:</a:t>
                </a:r>
              </a:p>
              <a:p>
                <a14:m>
                  <m:oMath xmlns:m="http://schemas.openxmlformats.org/officeDocument/2006/math">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m:t>
                        </m:r>
                        <m:r>
                          <m:rPr>
                            <m:sty m:val="p"/>
                          </m:rPr>
                          <a:rPr lang="en-CA" b="0" i="0" smtClean="0">
                            <a:latin typeface="Cambria Math" panose="02040503050406030204" pitchFamily="18" charset="0"/>
                          </a:rPr>
                          <m:t>z</m:t>
                        </m:r>
                        <m:r>
                          <a:rPr lang="en-CA" b="0" i="0" smtClean="0">
                            <a:latin typeface="Cambria Math" panose="02040503050406030204" pitchFamily="18" charset="0"/>
                          </a:rPr>
                          <m:t>&lt;</m:t>
                        </m:r>
                        <m:f>
                          <m:fPr>
                            <m:ctrlPr>
                              <a:rPr lang="en-CA" b="0" i="1" smtClean="0">
                                <a:latin typeface="Cambria Math" panose="02040503050406030204" pitchFamily="18" charset="0"/>
                              </a:rPr>
                            </m:ctrlPr>
                          </m:fPr>
                          <m:num>
                            <m:r>
                              <m:rPr>
                                <m:sty m:val="p"/>
                              </m:rPr>
                              <a:rPr lang="en-CA" b="0" i="0" smtClean="0">
                                <a:latin typeface="Cambria Math" panose="02040503050406030204" pitchFamily="18" charset="0"/>
                              </a:rPr>
                              <m:t>f</m:t>
                            </m:r>
                            <m:r>
                              <a:rPr lang="en-CA" b="0" i="0" smtClean="0">
                                <a:latin typeface="Cambria Math" panose="02040503050406030204" pitchFamily="18" charset="0"/>
                              </a:rPr>
                              <m:t>−</m:t>
                            </m:r>
                            <m:r>
                              <m:rPr>
                                <m:sty m:val="p"/>
                              </m:rPr>
                              <a:rPr lang="en-CA" b="0" i="0" smtClean="0">
                                <a:latin typeface="Cambria Math" panose="02040503050406030204" pitchFamily="18" charset="0"/>
                              </a:rPr>
                              <m:t>p</m:t>
                            </m:r>
                          </m:num>
                          <m:den>
                            <m:rad>
                              <m:radPr>
                                <m:degHide m:val="on"/>
                                <m:ctrlPr>
                                  <a:rPr lang="en-CA" b="0" i="1" smtClean="0">
                                    <a:latin typeface="Cambria Math" panose="02040503050406030204" pitchFamily="18" charset="0"/>
                                  </a:rPr>
                                </m:ctrlPr>
                              </m:radPr>
                              <m:deg/>
                              <m:e>
                                <m:f>
                                  <m:fPr>
                                    <m:type m:val="lin"/>
                                    <m:ctrlPr>
                                      <a:rPr lang="en-CA" b="0" i="1" smtClean="0">
                                        <a:latin typeface="Cambria Math" panose="02040503050406030204" pitchFamily="18" charset="0"/>
                                      </a:rPr>
                                    </m:ctrlPr>
                                  </m:fPr>
                                  <m:num>
                                    <m:r>
                                      <m:rPr>
                                        <m:sty m:val="p"/>
                                      </m:rPr>
                                      <a:rPr lang="en-CA" b="0" i="0" smtClean="0">
                                        <a:latin typeface="Cambria Math" panose="02040503050406030204" pitchFamily="18" charset="0"/>
                                      </a:rPr>
                                      <m:t>p</m:t>
                                    </m:r>
                                    <m:d>
                                      <m:dPr>
                                        <m:ctrlPr>
                                          <a:rPr lang="en-CA" b="0" i="1" smtClean="0">
                                            <a:latin typeface="Cambria Math" panose="02040503050406030204" pitchFamily="18" charset="0"/>
                                          </a:rPr>
                                        </m:ctrlPr>
                                      </m:dPr>
                                      <m:e>
                                        <m:r>
                                          <a:rPr lang="en-CA" b="0" i="0" smtClean="0">
                                            <a:latin typeface="Cambria Math" panose="02040503050406030204" pitchFamily="18" charset="0"/>
                                          </a:rPr>
                                          <m:t>1−</m:t>
                                        </m:r>
                                        <m:r>
                                          <m:rPr>
                                            <m:sty m:val="p"/>
                                          </m:rPr>
                                          <a:rPr lang="en-CA" b="0" i="0" smtClean="0">
                                            <a:latin typeface="Cambria Math" panose="02040503050406030204" pitchFamily="18" charset="0"/>
                                          </a:rPr>
                                          <m:t>p</m:t>
                                        </m:r>
                                      </m:e>
                                    </m:d>
                                  </m:num>
                                  <m:den>
                                    <m:r>
                                      <m:rPr>
                                        <m:sty m:val="p"/>
                                      </m:rPr>
                                      <a:rPr lang="en-CA" b="0" i="0" smtClean="0">
                                        <a:latin typeface="Cambria Math" panose="02040503050406030204" pitchFamily="18" charset="0"/>
                                      </a:rPr>
                                      <m:t>N</m:t>
                                    </m:r>
                                  </m:den>
                                </m:f>
                              </m:e>
                            </m:rad>
                          </m:den>
                        </m:f>
                        <m:r>
                          <a:rPr lang="en-CA" b="0" i="0" smtClean="0">
                            <a:latin typeface="Cambria Math" panose="02040503050406030204" pitchFamily="18" charset="0"/>
                          </a:rPr>
                          <m:t>&lt;</m:t>
                        </m:r>
                        <m:r>
                          <m:rPr>
                            <m:sty m:val="p"/>
                          </m:rPr>
                          <a:rPr lang="en-CA" b="0" i="0" smtClean="0">
                            <a:latin typeface="Cambria Math" panose="02040503050406030204" pitchFamily="18" charset="0"/>
                          </a:rPr>
                          <m:t>z</m:t>
                        </m:r>
                      </m:e>
                    </m:d>
                    <m:r>
                      <a:rPr lang="en-CA" b="0" i="0" smtClean="0">
                        <a:latin typeface="Cambria Math" panose="02040503050406030204" pitchFamily="18" charset="0"/>
                      </a:rPr>
                      <m:t>=</m:t>
                    </m:r>
                    <m:r>
                      <m:rPr>
                        <m:sty m:val="p"/>
                      </m:rPr>
                      <a:rPr lang="en-CA" b="0" i="0" smtClean="0">
                        <a:latin typeface="Cambria Math" panose="02040503050406030204" pitchFamily="18" charset="0"/>
                      </a:rPr>
                      <m:t>c</m:t>
                    </m:r>
                  </m:oMath>
                </a14:m>
                <a:endParaRPr lang="en-CA" dirty="0"/>
              </a:p>
              <a:p>
                <a:r>
                  <a:rPr lang="en-CA" dirty="0"/>
                  <a:t>Now, the procedure for finding confidence limits: given a particular confidence figure c, consult the table for corresponding z value, then write the inequality in above expression as an equality and invert to find p (involves solving quadratic equation):</a:t>
                </a:r>
              </a:p>
              <a:p>
                <a14:m>
                  <m:oMath xmlns:m="http://schemas.openxmlformats.org/officeDocument/2006/math">
                    <m:r>
                      <m:rPr>
                        <m:sty m:val="p"/>
                      </m:rPr>
                      <a:rPr lang="en-CA" sz="3700" b="0" i="0" smtClean="0">
                        <a:latin typeface="Cambria Math" panose="02040503050406030204" pitchFamily="18" charset="0"/>
                      </a:rPr>
                      <m:t>p</m:t>
                    </m:r>
                    <m:r>
                      <a:rPr lang="en-CA" sz="3700" b="0" i="0" smtClean="0">
                        <a:latin typeface="Cambria Math" panose="02040503050406030204" pitchFamily="18" charset="0"/>
                      </a:rPr>
                      <m:t>=</m:t>
                    </m:r>
                    <m:f>
                      <m:fPr>
                        <m:ctrlPr>
                          <a:rPr lang="en-CA" sz="3700" b="0" i="1" smtClean="0">
                            <a:latin typeface="Cambria Math" panose="02040503050406030204" pitchFamily="18" charset="0"/>
                          </a:rPr>
                        </m:ctrlPr>
                      </m:fPr>
                      <m:num>
                        <m:r>
                          <m:rPr>
                            <m:sty m:val="p"/>
                          </m:rPr>
                          <a:rPr lang="en-CA" sz="3700" b="0" i="0" smtClean="0">
                            <a:latin typeface="Cambria Math" panose="02040503050406030204" pitchFamily="18" charset="0"/>
                          </a:rPr>
                          <m:t>f</m:t>
                        </m:r>
                        <m:r>
                          <a:rPr lang="en-CA" sz="3700" b="0" i="0" smtClean="0">
                            <a:latin typeface="Cambria Math" panose="02040503050406030204" pitchFamily="18" charset="0"/>
                          </a:rPr>
                          <m:t>+</m:t>
                        </m:r>
                        <m:f>
                          <m:fPr>
                            <m:ctrlPr>
                              <a:rPr lang="en-CA" sz="3700" b="0" i="1" smtClean="0">
                                <a:latin typeface="Cambria Math" panose="02040503050406030204" pitchFamily="18" charset="0"/>
                              </a:rPr>
                            </m:ctrlPr>
                          </m:fPr>
                          <m:num>
                            <m:sSup>
                              <m:sSupPr>
                                <m:ctrlPr>
                                  <a:rPr lang="en-CA" sz="3700" b="0" i="1" smtClean="0">
                                    <a:latin typeface="Cambria Math" panose="02040503050406030204" pitchFamily="18" charset="0"/>
                                  </a:rPr>
                                </m:ctrlPr>
                              </m:sSupPr>
                              <m:e>
                                <m:r>
                                  <m:rPr>
                                    <m:sty m:val="p"/>
                                  </m:rPr>
                                  <a:rPr lang="en-CA" sz="3700" b="0" i="0" smtClean="0">
                                    <a:latin typeface="Cambria Math" panose="02040503050406030204" pitchFamily="18" charset="0"/>
                                  </a:rPr>
                                  <m:t>z</m:t>
                                </m:r>
                              </m:e>
                              <m:sup>
                                <m:r>
                                  <a:rPr lang="en-CA" sz="3700" b="0" i="0" smtClean="0">
                                    <a:latin typeface="Cambria Math" panose="02040503050406030204" pitchFamily="18" charset="0"/>
                                  </a:rPr>
                                  <m:t>2</m:t>
                                </m:r>
                              </m:sup>
                            </m:sSup>
                          </m:num>
                          <m:den>
                            <m:r>
                              <a:rPr lang="en-CA" sz="3700" b="0" i="0" smtClean="0">
                                <a:latin typeface="Cambria Math" panose="02040503050406030204" pitchFamily="18" charset="0"/>
                              </a:rPr>
                              <m:t>2</m:t>
                            </m:r>
                            <m:r>
                              <m:rPr>
                                <m:sty m:val="p"/>
                              </m:rPr>
                              <a:rPr lang="en-CA" sz="3700" b="0" i="0" smtClean="0">
                                <a:latin typeface="Cambria Math" panose="02040503050406030204" pitchFamily="18" charset="0"/>
                              </a:rPr>
                              <m:t>N</m:t>
                            </m:r>
                          </m:den>
                        </m:f>
                        <m:r>
                          <a:rPr lang="en-CA" sz="3700" b="0" i="0" smtClean="0">
                            <a:latin typeface="Cambria Math" panose="02040503050406030204" pitchFamily="18" charset="0"/>
                          </a:rPr>
                          <m:t> </m:t>
                        </m:r>
                        <m:r>
                          <a:rPr lang="en-CA" sz="3700" b="0" i="0" smtClean="0">
                            <a:latin typeface="Cambria Math" panose="02040503050406030204" pitchFamily="18" charset="0"/>
                            <a:ea typeface="Cambria Math" panose="02040503050406030204" pitchFamily="18" charset="0"/>
                          </a:rPr>
                          <m:t>± </m:t>
                        </m:r>
                        <m:rad>
                          <m:radPr>
                            <m:degHide m:val="on"/>
                            <m:ctrlPr>
                              <a:rPr lang="en-CA" sz="3700" b="0" i="1" smtClean="0">
                                <a:latin typeface="Cambria Math" panose="02040503050406030204" pitchFamily="18" charset="0"/>
                                <a:ea typeface="Cambria Math" panose="02040503050406030204" pitchFamily="18" charset="0"/>
                              </a:rPr>
                            </m:ctrlPr>
                          </m:radPr>
                          <m:deg/>
                          <m:e>
                            <m:f>
                              <m:fPr>
                                <m:ctrlPr>
                                  <a:rPr lang="en-CA" sz="3700" b="0" i="1" smtClean="0">
                                    <a:latin typeface="Cambria Math" panose="02040503050406030204" pitchFamily="18" charset="0"/>
                                    <a:ea typeface="Cambria Math" panose="02040503050406030204" pitchFamily="18" charset="0"/>
                                  </a:rPr>
                                </m:ctrlPr>
                              </m:fPr>
                              <m:num>
                                <m:r>
                                  <m:rPr>
                                    <m:sty m:val="p"/>
                                  </m:rPr>
                                  <a:rPr lang="en-CA" sz="3700" b="0" i="0" smtClean="0">
                                    <a:latin typeface="Cambria Math" panose="02040503050406030204" pitchFamily="18" charset="0"/>
                                    <a:ea typeface="Cambria Math" panose="02040503050406030204" pitchFamily="18" charset="0"/>
                                  </a:rPr>
                                  <m:t>f</m:t>
                                </m:r>
                              </m:num>
                              <m:den>
                                <m:r>
                                  <m:rPr>
                                    <m:sty m:val="p"/>
                                  </m:rPr>
                                  <a:rPr lang="en-CA" sz="3700" b="0" i="0" smtClean="0">
                                    <a:latin typeface="Cambria Math" panose="02040503050406030204" pitchFamily="18" charset="0"/>
                                    <a:ea typeface="Cambria Math" panose="02040503050406030204" pitchFamily="18" charset="0"/>
                                  </a:rPr>
                                  <m:t>N</m:t>
                                </m:r>
                              </m:den>
                            </m:f>
                            <m:r>
                              <a:rPr lang="en-CA" sz="3700" b="0" i="0" smtClean="0">
                                <a:latin typeface="Cambria Math" panose="02040503050406030204" pitchFamily="18" charset="0"/>
                                <a:ea typeface="Cambria Math" panose="02040503050406030204" pitchFamily="18" charset="0"/>
                              </a:rPr>
                              <m:t> − </m:t>
                            </m:r>
                            <m:f>
                              <m:fPr>
                                <m:ctrlPr>
                                  <a:rPr lang="en-CA" sz="3700" b="0" i="1" smtClean="0">
                                    <a:latin typeface="Cambria Math" panose="02040503050406030204" pitchFamily="18" charset="0"/>
                                    <a:ea typeface="Cambria Math" panose="02040503050406030204" pitchFamily="18" charset="0"/>
                                  </a:rPr>
                                </m:ctrlPr>
                              </m:fPr>
                              <m:num>
                                <m:sSup>
                                  <m:sSupPr>
                                    <m:ctrlPr>
                                      <a:rPr lang="en-CA" sz="3700" b="0" i="1" smtClean="0">
                                        <a:latin typeface="Cambria Math" panose="02040503050406030204" pitchFamily="18" charset="0"/>
                                        <a:ea typeface="Cambria Math" panose="02040503050406030204" pitchFamily="18" charset="0"/>
                                      </a:rPr>
                                    </m:ctrlPr>
                                  </m:sSupPr>
                                  <m:e>
                                    <m:r>
                                      <m:rPr>
                                        <m:sty m:val="p"/>
                                      </m:rPr>
                                      <a:rPr lang="en-CA" sz="3700" b="0" i="0" smtClean="0">
                                        <a:latin typeface="Cambria Math" panose="02040503050406030204" pitchFamily="18" charset="0"/>
                                        <a:ea typeface="Cambria Math" panose="02040503050406030204" pitchFamily="18" charset="0"/>
                                      </a:rPr>
                                      <m:t>f</m:t>
                                    </m:r>
                                  </m:e>
                                  <m:sup>
                                    <m:r>
                                      <a:rPr lang="en-CA" sz="3700" b="0" i="0" smtClean="0">
                                        <a:latin typeface="Cambria Math" panose="02040503050406030204" pitchFamily="18" charset="0"/>
                                        <a:ea typeface="Cambria Math" panose="02040503050406030204" pitchFamily="18" charset="0"/>
                                      </a:rPr>
                                      <m:t>2</m:t>
                                    </m:r>
                                  </m:sup>
                                </m:sSup>
                              </m:num>
                              <m:den>
                                <m:r>
                                  <m:rPr>
                                    <m:sty m:val="p"/>
                                  </m:rPr>
                                  <a:rPr lang="en-CA" sz="3700" b="0" i="0" smtClean="0">
                                    <a:latin typeface="Cambria Math" panose="02040503050406030204" pitchFamily="18" charset="0"/>
                                    <a:ea typeface="Cambria Math" panose="02040503050406030204" pitchFamily="18" charset="0"/>
                                  </a:rPr>
                                  <m:t>N</m:t>
                                </m:r>
                              </m:den>
                            </m:f>
                            <m:r>
                              <a:rPr lang="en-CA" sz="3700" b="0" i="0" smtClean="0">
                                <a:latin typeface="Cambria Math" panose="02040503050406030204" pitchFamily="18" charset="0"/>
                                <a:ea typeface="Cambria Math" panose="02040503050406030204" pitchFamily="18" charset="0"/>
                              </a:rPr>
                              <m:t> + </m:t>
                            </m:r>
                            <m:f>
                              <m:fPr>
                                <m:ctrlPr>
                                  <a:rPr lang="en-CA" sz="3700" b="0" i="1" smtClean="0">
                                    <a:latin typeface="Cambria Math" panose="02040503050406030204" pitchFamily="18" charset="0"/>
                                    <a:ea typeface="Cambria Math" panose="02040503050406030204" pitchFamily="18" charset="0"/>
                                  </a:rPr>
                                </m:ctrlPr>
                              </m:fPr>
                              <m:num>
                                <m:sSup>
                                  <m:sSupPr>
                                    <m:ctrlPr>
                                      <a:rPr lang="en-CA" sz="3700" b="0" i="1" smtClean="0">
                                        <a:latin typeface="Cambria Math" panose="02040503050406030204" pitchFamily="18" charset="0"/>
                                        <a:ea typeface="Cambria Math" panose="02040503050406030204" pitchFamily="18" charset="0"/>
                                      </a:rPr>
                                    </m:ctrlPr>
                                  </m:sSupPr>
                                  <m:e>
                                    <m:r>
                                      <m:rPr>
                                        <m:sty m:val="p"/>
                                      </m:rPr>
                                      <a:rPr lang="en-CA" sz="3700" b="0" i="0" smtClean="0">
                                        <a:latin typeface="Cambria Math" panose="02040503050406030204" pitchFamily="18" charset="0"/>
                                        <a:ea typeface="Cambria Math" panose="02040503050406030204" pitchFamily="18" charset="0"/>
                                      </a:rPr>
                                      <m:t>f</m:t>
                                    </m:r>
                                  </m:e>
                                  <m:sup>
                                    <m:r>
                                      <a:rPr lang="en-CA" sz="3700" b="0" i="0" smtClean="0">
                                        <a:latin typeface="Cambria Math" panose="02040503050406030204" pitchFamily="18" charset="0"/>
                                        <a:ea typeface="Cambria Math" panose="02040503050406030204" pitchFamily="18" charset="0"/>
                                      </a:rPr>
                                      <m:t>2</m:t>
                                    </m:r>
                                  </m:sup>
                                </m:sSup>
                              </m:num>
                              <m:den>
                                <m:r>
                                  <a:rPr lang="en-CA" sz="3700" b="0" i="0" smtClean="0">
                                    <a:latin typeface="Cambria Math" panose="02040503050406030204" pitchFamily="18" charset="0"/>
                                    <a:ea typeface="Cambria Math" panose="02040503050406030204" pitchFamily="18" charset="0"/>
                                  </a:rPr>
                                  <m:t>4</m:t>
                                </m:r>
                                <m:sSup>
                                  <m:sSupPr>
                                    <m:ctrlPr>
                                      <a:rPr lang="en-CA" sz="3700" b="0" i="1" smtClean="0">
                                        <a:latin typeface="Cambria Math" panose="02040503050406030204" pitchFamily="18" charset="0"/>
                                        <a:ea typeface="Cambria Math" panose="02040503050406030204" pitchFamily="18" charset="0"/>
                                      </a:rPr>
                                    </m:ctrlPr>
                                  </m:sSupPr>
                                  <m:e>
                                    <m:r>
                                      <m:rPr>
                                        <m:sty m:val="p"/>
                                      </m:rPr>
                                      <a:rPr lang="en-CA" sz="3700" b="0" i="0" smtClean="0">
                                        <a:latin typeface="Cambria Math" panose="02040503050406030204" pitchFamily="18" charset="0"/>
                                        <a:ea typeface="Cambria Math" panose="02040503050406030204" pitchFamily="18" charset="0"/>
                                      </a:rPr>
                                      <m:t>N</m:t>
                                    </m:r>
                                  </m:e>
                                  <m:sup>
                                    <m:r>
                                      <a:rPr lang="en-CA" sz="3700" b="0" i="0" smtClean="0">
                                        <a:latin typeface="Cambria Math" panose="02040503050406030204" pitchFamily="18" charset="0"/>
                                        <a:ea typeface="Cambria Math" panose="02040503050406030204" pitchFamily="18" charset="0"/>
                                      </a:rPr>
                                      <m:t>2</m:t>
                                    </m:r>
                                  </m:sup>
                                </m:sSup>
                              </m:den>
                            </m:f>
                          </m:e>
                        </m:rad>
                      </m:num>
                      <m:den>
                        <m:r>
                          <a:rPr lang="en-CA" sz="3700" b="0" i="0" smtClean="0">
                            <a:latin typeface="Cambria Math" panose="02040503050406030204" pitchFamily="18" charset="0"/>
                          </a:rPr>
                          <m:t>1+</m:t>
                        </m:r>
                        <m:f>
                          <m:fPr>
                            <m:ctrlPr>
                              <a:rPr lang="en-CA" sz="3700" b="0" i="1" smtClean="0">
                                <a:latin typeface="Cambria Math" panose="02040503050406030204" pitchFamily="18" charset="0"/>
                              </a:rPr>
                            </m:ctrlPr>
                          </m:fPr>
                          <m:num>
                            <m:sSup>
                              <m:sSupPr>
                                <m:ctrlPr>
                                  <a:rPr lang="en-CA" sz="3700" b="0" i="1" smtClean="0">
                                    <a:latin typeface="Cambria Math" panose="02040503050406030204" pitchFamily="18" charset="0"/>
                                  </a:rPr>
                                </m:ctrlPr>
                              </m:sSupPr>
                              <m:e>
                                <m:r>
                                  <m:rPr>
                                    <m:sty m:val="p"/>
                                  </m:rPr>
                                  <a:rPr lang="en-CA" sz="3700" b="0" i="0" smtClean="0">
                                    <a:latin typeface="Cambria Math" panose="02040503050406030204" pitchFamily="18" charset="0"/>
                                  </a:rPr>
                                  <m:t>z</m:t>
                                </m:r>
                              </m:e>
                              <m:sup>
                                <m:r>
                                  <a:rPr lang="en-CA" sz="3700" b="0" i="0" smtClean="0">
                                    <a:latin typeface="Cambria Math" panose="02040503050406030204" pitchFamily="18" charset="0"/>
                                  </a:rPr>
                                  <m:t>2</m:t>
                                </m:r>
                              </m:sup>
                            </m:sSup>
                          </m:num>
                          <m:den>
                            <m:r>
                              <a:rPr lang="en-CA" sz="3700" b="0" i="0" smtClean="0">
                                <a:latin typeface="Cambria Math" panose="02040503050406030204" pitchFamily="18" charset="0"/>
                              </a:rPr>
                              <m:t>2</m:t>
                            </m:r>
                          </m:den>
                        </m:f>
                      </m:den>
                    </m:f>
                  </m:oMath>
                </a14:m>
                <a:endParaRPr lang="en-CA" sz="3700" dirty="0"/>
              </a:p>
              <a:p>
                <a:r>
                  <a:rPr lang="en-CA" dirty="0"/>
                  <a:t>The </a:t>
                </a:r>
                <a14:m>
                  <m:oMath xmlns:m="http://schemas.openxmlformats.org/officeDocument/2006/math">
                    <m:r>
                      <a:rPr lang="en-CA" i="1">
                        <a:latin typeface="Cambria Math" panose="02040503050406030204" pitchFamily="18" charset="0"/>
                        <a:ea typeface="Cambria Math" panose="02040503050406030204" pitchFamily="18" charset="0"/>
                      </a:rPr>
                      <m:t>±</m:t>
                    </m:r>
                  </m:oMath>
                </a14:m>
                <a:r>
                  <a:rPr lang="en-CA" dirty="0"/>
                  <a:t> gives two values for p, representing upper/lower confidence boundaries. </a:t>
                </a:r>
              </a:p>
              <a:p>
                <a:r>
                  <a:rPr lang="en-CA" dirty="0"/>
                  <a:t>Can use formula to obtain values from earlier example: f=75%, N=1000, c=80% (so Z=1.28) leads to interval [0.732, 0.767] for p, and for N=100, [0.691, 0.801]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471055"/>
                <a:ext cx="10002982" cy="6386944"/>
              </a:xfrm>
              <a:blipFill>
                <a:blip r:embed="rId2"/>
                <a:stretch>
                  <a:fillRect l="-914" t="-2385" r="-1402"/>
                </a:stretch>
              </a:blipFill>
            </p:spPr>
            <p:txBody>
              <a:bodyPr/>
              <a:lstStyle/>
              <a:p>
                <a:r>
                  <a:rPr lang="en-CA">
                    <a:noFill/>
                  </a:rPr>
                  <a:t> </a:t>
                </a:r>
              </a:p>
            </p:txBody>
          </p:sp>
        </mc:Fallback>
      </mc:AlternateContent>
      <p:sp>
        <p:nvSpPr>
          <p:cNvPr id="5" name="Title 1"/>
          <p:cNvSpPr txBox="1">
            <a:spLocks/>
          </p:cNvSpPr>
          <p:nvPr/>
        </p:nvSpPr>
        <p:spPr>
          <a:xfrm>
            <a:off x="0" y="0"/>
            <a:ext cx="10515600" cy="47105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Confidence intervals</a:t>
            </a:r>
          </a:p>
        </p:txBody>
      </p:sp>
      <p:pic>
        <p:nvPicPr>
          <p:cNvPr id="6" name="Picture 5"/>
          <p:cNvPicPr>
            <a:picLocks noChangeAspect="1"/>
          </p:cNvPicPr>
          <p:nvPr/>
        </p:nvPicPr>
        <p:blipFill>
          <a:blip r:embed="rId3"/>
          <a:stretch>
            <a:fillRect/>
          </a:stretch>
        </p:blipFill>
        <p:spPr>
          <a:xfrm>
            <a:off x="10002982" y="2730136"/>
            <a:ext cx="2189018" cy="4127863"/>
          </a:xfrm>
          <a:prstGeom prst="rect">
            <a:avLst/>
          </a:prstGeom>
        </p:spPr>
      </p:pic>
    </p:spTree>
    <p:extLst>
      <p:ext uri="{BB962C8B-B14F-4D97-AF65-F5344CB8AC3E}">
        <p14:creationId xmlns:p14="http://schemas.microsoft.com/office/powerpoint/2010/main" val="33686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0" y="101455"/>
            <a:ext cx="11353800" cy="756949"/>
          </a:xfrm>
        </p:spPr>
        <p:txBody>
          <a:bodyPr/>
          <a:lstStyle/>
          <a:p>
            <a:r>
              <a:rPr lang="en-CA" b="1" dirty="0"/>
              <a:t>5.3 Cross validation</a:t>
            </a:r>
          </a:p>
        </p:txBody>
      </p:sp>
      <p:sp>
        <p:nvSpPr>
          <p:cNvPr id="3" name="Content Placeholder 2"/>
          <p:cNvSpPr>
            <a:spLocks noGrp="1"/>
          </p:cNvSpPr>
          <p:nvPr>
            <p:ph idx="1"/>
          </p:nvPr>
        </p:nvSpPr>
        <p:spPr>
          <a:xfrm>
            <a:off x="0" y="997527"/>
            <a:ext cx="12192000" cy="4766397"/>
          </a:xfrm>
        </p:spPr>
        <p:txBody>
          <a:bodyPr/>
          <a:lstStyle/>
          <a:p>
            <a:r>
              <a:rPr lang="en-CA" dirty="0"/>
              <a:t>What to do when the amount of data for training/testing is limited?</a:t>
            </a:r>
          </a:p>
          <a:p>
            <a:r>
              <a:rPr lang="en-CA" dirty="0"/>
              <a:t>Holdout method reserves 1/3 of data for testing, trains on other 2/3</a:t>
            </a:r>
          </a:p>
          <a:p>
            <a:pPr lvl="1"/>
            <a:r>
              <a:rPr lang="en-CA" dirty="0"/>
              <a:t>Make sure classes are equally represented in test/training sets (stratification)</a:t>
            </a:r>
          </a:p>
          <a:p>
            <a:r>
              <a:rPr lang="en-CA" dirty="0"/>
              <a:t>3-fold cross validation: run the training algorithm three times, with a different 1/3 of the data as test set each time</a:t>
            </a:r>
          </a:p>
          <a:p>
            <a:r>
              <a:rPr lang="en-CA" dirty="0"/>
              <a:t>Average the error rate across these 3 separate runs</a:t>
            </a:r>
          </a:p>
          <a:p>
            <a:endParaRPr lang="en-CA" dirty="0"/>
          </a:p>
          <a:p>
            <a:endParaRPr lang="en-CA" dirty="0"/>
          </a:p>
        </p:txBody>
      </p:sp>
      <p:sp>
        <p:nvSpPr>
          <p:cNvPr id="4" name="Rectangle 3"/>
          <p:cNvSpPr/>
          <p:nvPr/>
        </p:nvSpPr>
        <p:spPr>
          <a:xfrm>
            <a:off x="1759527" y="4946072"/>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8" name="Rectangle 7"/>
          <p:cNvSpPr/>
          <p:nvPr/>
        </p:nvSpPr>
        <p:spPr>
          <a:xfrm>
            <a:off x="1759527" y="5500254"/>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9" name="Rectangle 8"/>
          <p:cNvSpPr/>
          <p:nvPr/>
        </p:nvSpPr>
        <p:spPr>
          <a:xfrm>
            <a:off x="1759527" y="6054436"/>
            <a:ext cx="2105891"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test</a:t>
            </a:r>
          </a:p>
        </p:txBody>
      </p:sp>
      <p:sp>
        <p:nvSpPr>
          <p:cNvPr id="10" name="Rectangle 9"/>
          <p:cNvSpPr/>
          <p:nvPr/>
        </p:nvSpPr>
        <p:spPr>
          <a:xfrm>
            <a:off x="4184073" y="4946072"/>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11" name="Rectangle 10"/>
          <p:cNvSpPr/>
          <p:nvPr/>
        </p:nvSpPr>
        <p:spPr>
          <a:xfrm>
            <a:off x="4184073" y="5500254"/>
            <a:ext cx="2105891"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test</a:t>
            </a:r>
          </a:p>
        </p:txBody>
      </p:sp>
      <p:sp>
        <p:nvSpPr>
          <p:cNvPr id="12" name="Rectangle 11"/>
          <p:cNvSpPr/>
          <p:nvPr/>
        </p:nvSpPr>
        <p:spPr>
          <a:xfrm>
            <a:off x="4184073" y="6054436"/>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13" name="Rectangle 12"/>
          <p:cNvSpPr/>
          <p:nvPr/>
        </p:nvSpPr>
        <p:spPr>
          <a:xfrm>
            <a:off x="6608619" y="4946072"/>
            <a:ext cx="2105891" cy="554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test</a:t>
            </a:r>
          </a:p>
        </p:txBody>
      </p:sp>
      <p:sp>
        <p:nvSpPr>
          <p:cNvPr id="14" name="Rectangle 13"/>
          <p:cNvSpPr/>
          <p:nvPr/>
        </p:nvSpPr>
        <p:spPr>
          <a:xfrm>
            <a:off x="6608619" y="5500254"/>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15" name="Rectangle 14"/>
          <p:cNvSpPr/>
          <p:nvPr/>
        </p:nvSpPr>
        <p:spPr>
          <a:xfrm>
            <a:off x="6608619" y="6054436"/>
            <a:ext cx="2105891" cy="554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train</a:t>
            </a:r>
          </a:p>
        </p:txBody>
      </p:sp>
      <p:sp>
        <p:nvSpPr>
          <p:cNvPr id="16" name="TextBox 15"/>
          <p:cNvSpPr txBox="1"/>
          <p:nvPr/>
        </p:nvSpPr>
        <p:spPr>
          <a:xfrm>
            <a:off x="2161308" y="4576740"/>
            <a:ext cx="1704110" cy="369332"/>
          </a:xfrm>
          <a:prstGeom prst="rect">
            <a:avLst/>
          </a:prstGeom>
          <a:noFill/>
        </p:spPr>
        <p:txBody>
          <a:bodyPr wrap="square" rtlCol="0">
            <a:spAutoFit/>
          </a:bodyPr>
          <a:lstStyle/>
          <a:p>
            <a:r>
              <a:rPr lang="en-CA" dirty="0"/>
              <a:t>Error rate 1</a:t>
            </a:r>
          </a:p>
        </p:txBody>
      </p:sp>
      <p:sp>
        <p:nvSpPr>
          <p:cNvPr id="17" name="TextBox 16"/>
          <p:cNvSpPr txBox="1"/>
          <p:nvPr/>
        </p:nvSpPr>
        <p:spPr>
          <a:xfrm>
            <a:off x="4585854" y="4587842"/>
            <a:ext cx="1704110" cy="369332"/>
          </a:xfrm>
          <a:prstGeom prst="rect">
            <a:avLst/>
          </a:prstGeom>
          <a:noFill/>
        </p:spPr>
        <p:txBody>
          <a:bodyPr wrap="square" rtlCol="0">
            <a:spAutoFit/>
          </a:bodyPr>
          <a:lstStyle/>
          <a:p>
            <a:r>
              <a:rPr lang="en-CA" dirty="0"/>
              <a:t>Error rate 2</a:t>
            </a:r>
          </a:p>
        </p:txBody>
      </p:sp>
      <p:sp>
        <p:nvSpPr>
          <p:cNvPr id="18" name="TextBox 17"/>
          <p:cNvSpPr txBox="1"/>
          <p:nvPr/>
        </p:nvSpPr>
        <p:spPr>
          <a:xfrm>
            <a:off x="7010400" y="4576740"/>
            <a:ext cx="1704110" cy="369332"/>
          </a:xfrm>
          <a:prstGeom prst="rect">
            <a:avLst/>
          </a:prstGeom>
          <a:noFill/>
        </p:spPr>
        <p:txBody>
          <a:bodyPr wrap="square" rtlCol="0">
            <a:spAutoFit/>
          </a:bodyPr>
          <a:lstStyle/>
          <a:p>
            <a:r>
              <a:rPr lang="en-CA" dirty="0"/>
              <a:t>Error rate 3</a:t>
            </a:r>
          </a:p>
        </p:txBody>
      </p:sp>
    </p:spTree>
    <p:extLst>
      <p:ext uri="{BB962C8B-B14F-4D97-AF65-F5344CB8AC3E}">
        <p14:creationId xmlns:p14="http://schemas.microsoft.com/office/powerpoint/2010/main" val="42918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Stratified 10-fold cross-validation</a:t>
            </a:r>
          </a:p>
        </p:txBody>
      </p:sp>
      <p:sp>
        <p:nvSpPr>
          <p:cNvPr id="3" name="Content Placeholder 2"/>
          <p:cNvSpPr>
            <a:spLocks noGrp="1"/>
          </p:cNvSpPr>
          <p:nvPr>
            <p:ph idx="1"/>
          </p:nvPr>
        </p:nvSpPr>
        <p:spPr>
          <a:xfrm>
            <a:off x="0" y="1825625"/>
            <a:ext cx="12192000" cy="4351338"/>
          </a:xfrm>
        </p:spPr>
        <p:txBody>
          <a:bodyPr/>
          <a:lstStyle/>
          <a:p>
            <a:r>
              <a:rPr lang="en-CA" dirty="0"/>
              <a:t>Data is divided randomly into 10 equal subsets, with each class represented equally in each subset (stratified)</a:t>
            </a:r>
          </a:p>
          <a:p>
            <a:r>
              <a:rPr lang="en-CA" dirty="0"/>
              <a:t>Learning scheme is trained 10 separate times, and tested each time on a different 10% of the data, error rate is averaged across the 10 test sets</a:t>
            </a:r>
          </a:p>
          <a:p>
            <a:r>
              <a:rPr lang="en-CA" dirty="0"/>
              <a:t>Why 10? Arbitrary, but has become the standard method</a:t>
            </a:r>
          </a:p>
          <a:p>
            <a:r>
              <a:rPr lang="en-CA" dirty="0"/>
              <a:t>10 times 10-fold cross-validation: repeat 10-fold cross validation 10 times, average the error rate across all 100 trials</a:t>
            </a:r>
          </a:p>
          <a:p>
            <a:endParaRPr lang="en-CA" dirty="0"/>
          </a:p>
          <a:p>
            <a:endParaRPr lang="en-CA" dirty="0"/>
          </a:p>
        </p:txBody>
      </p:sp>
    </p:spTree>
    <p:extLst>
      <p:ext uri="{BB962C8B-B14F-4D97-AF65-F5344CB8AC3E}">
        <p14:creationId xmlns:p14="http://schemas.microsoft.com/office/powerpoint/2010/main" val="263276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0220"/>
          </a:xfrm>
        </p:spPr>
        <p:txBody>
          <a:bodyPr/>
          <a:lstStyle/>
          <a:p>
            <a:r>
              <a:rPr lang="en-CA" dirty="0"/>
              <a:t>Leave-one-out cross-validation</a:t>
            </a:r>
          </a:p>
        </p:txBody>
      </p:sp>
      <p:sp>
        <p:nvSpPr>
          <p:cNvPr id="3" name="Content Placeholder 2"/>
          <p:cNvSpPr>
            <a:spLocks noGrp="1"/>
          </p:cNvSpPr>
          <p:nvPr>
            <p:ph idx="1"/>
          </p:nvPr>
        </p:nvSpPr>
        <p:spPr>
          <a:xfrm>
            <a:off x="0" y="997526"/>
            <a:ext cx="12192000" cy="5140037"/>
          </a:xfrm>
        </p:spPr>
        <p:txBody>
          <a:bodyPr/>
          <a:lstStyle/>
          <a:p>
            <a:r>
              <a:rPr lang="en-CA" b="1" dirty="0"/>
              <a:t>Leave-one-out cross-validation</a:t>
            </a:r>
            <a:r>
              <a:rPr lang="en-CA" dirty="0"/>
              <a:t>: n-fold cross validation, where n is the number of instances in the dataset. </a:t>
            </a:r>
          </a:p>
          <a:p>
            <a:r>
              <a:rPr lang="en-CA" dirty="0"/>
              <a:t>Each instance in turn is left out, and learning scheme is trained on all remaining instances.</a:t>
            </a:r>
          </a:p>
          <a:p>
            <a:r>
              <a:rPr lang="en-CA" dirty="0"/>
              <a:t>Advantages:</a:t>
            </a:r>
          </a:p>
          <a:p>
            <a:pPr lvl="1"/>
            <a:r>
              <a:rPr lang="en-CA" dirty="0"/>
              <a:t>Greatest possible amount of data used for training in each case</a:t>
            </a:r>
          </a:p>
          <a:p>
            <a:pPr lvl="1"/>
            <a:r>
              <a:rPr lang="en-CA" dirty="0"/>
              <a:t>No random sampling involved (procedure is deterministic)</a:t>
            </a:r>
          </a:p>
          <a:p>
            <a:r>
              <a:rPr lang="en-CA" dirty="0"/>
              <a:t>Disadvantages:</a:t>
            </a:r>
          </a:p>
          <a:p>
            <a:pPr lvl="1"/>
            <a:r>
              <a:rPr lang="en-CA" dirty="0"/>
              <a:t>Computationally intensive </a:t>
            </a:r>
          </a:p>
          <a:p>
            <a:pPr lvl="1"/>
            <a:r>
              <a:rPr lang="en-CA" dirty="0"/>
              <a:t>Cannot be stratified (why?)</a:t>
            </a:r>
          </a:p>
          <a:p>
            <a:pPr lvl="1"/>
            <a:endParaRPr lang="en-CA" dirty="0"/>
          </a:p>
        </p:txBody>
      </p:sp>
      <p:pic>
        <p:nvPicPr>
          <p:cNvPr id="5" name="Picture 4"/>
          <p:cNvPicPr>
            <a:picLocks noChangeAspect="1"/>
          </p:cNvPicPr>
          <p:nvPr/>
        </p:nvPicPr>
        <p:blipFill>
          <a:blip r:embed="rId2"/>
          <a:stretch>
            <a:fillRect/>
          </a:stretch>
        </p:blipFill>
        <p:spPr>
          <a:xfrm>
            <a:off x="4287980" y="4073234"/>
            <a:ext cx="7855528" cy="2715491"/>
          </a:xfrm>
          <a:prstGeom prst="rect">
            <a:avLst/>
          </a:prstGeom>
        </p:spPr>
      </p:pic>
      <p:sp>
        <p:nvSpPr>
          <p:cNvPr id="6" name="TextBox 5"/>
          <p:cNvSpPr txBox="1"/>
          <p:nvPr/>
        </p:nvSpPr>
        <p:spPr>
          <a:xfrm>
            <a:off x="277091" y="6386945"/>
            <a:ext cx="3851564" cy="369332"/>
          </a:xfrm>
          <a:prstGeom prst="rect">
            <a:avLst/>
          </a:prstGeom>
          <a:noFill/>
        </p:spPr>
        <p:txBody>
          <a:bodyPr wrap="square" rtlCol="0">
            <a:spAutoFit/>
          </a:bodyPr>
          <a:lstStyle/>
          <a:p>
            <a:r>
              <a:rPr lang="en-CA" dirty="0"/>
              <a:t>(Available on Moodle)</a:t>
            </a:r>
          </a:p>
        </p:txBody>
      </p:sp>
    </p:spTree>
    <p:extLst>
      <p:ext uri="{BB962C8B-B14F-4D97-AF65-F5344CB8AC3E}">
        <p14:creationId xmlns:p14="http://schemas.microsoft.com/office/powerpoint/2010/main" val="3184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29383"/>
          </a:xfrm>
        </p:spPr>
        <p:txBody>
          <a:bodyPr>
            <a:normAutofit/>
          </a:bodyPr>
          <a:lstStyle/>
          <a:p>
            <a:r>
              <a:rPr lang="en-CA" dirty="0"/>
              <a:t>Bootstrap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29383"/>
                <a:ext cx="12192000" cy="6128617"/>
              </a:xfrm>
            </p:spPr>
            <p:txBody>
              <a:bodyPr>
                <a:normAutofit lnSpcReduction="10000"/>
              </a:bodyPr>
              <a:lstStyle/>
              <a:p>
                <a:r>
                  <a:rPr lang="en-CA" dirty="0"/>
                  <a:t>Sampling with replacement</a:t>
                </a:r>
              </a:p>
              <a:p>
                <a:r>
                  <a:rPr lang="en-CA" dirty="0"/>
                  <a:t>Same instance can be sampled multiple times </a:t>
                </a:r>
              </a:p>
              <a:p>
                <a:r>
                  <a:rPr lang="en-CA" b="1" dirty="0"/>
                  <a:t>0.632 bootstrap </a:t>
                </a:r>
                <a:r>
                  <a:rPr lang="en-CA" dirty="0"/>
                  <a:t>– dataset containing n instances is sampled n times with replacement, to yield another dataset of n instances.</a:t>
                </a:r>
              </a:p>
              <a:p>
                <a:r>
                  <a:rPr lang="en-CA" dirty="0"/>
                  <a:t>Chance a particular instance will be picked for training set:</a:t>
                </a:r>
              </a:p>
              <a:p>
                <a:pPr lvl="1"/>
                <a:r>
                  <a:rPr lang="en-CA" dirty="0"/>
                  <a:t>Chance of being picked each time: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oMath>
                </a14:m>
                <a:endParaRPr lang="en-CA" dirty="0"/>
              </a:p>
              <a:p>
                <a:pPr lvl="1"/>
                <a:r>
                  <a:rPr lang="en-CA" dirty="0"/>
                  <a:t>Chance of not being picked each time: </a:t>
                </a:r>
                <a14:m>
                  <m:oMath xmlns:m="http://schemas.openxmlformats.org/officeDocument/2006/math">
                    <m:r>
                      <a:rPr lang="en-CA" b="0" i="1" smtClean="0">
                        <a:latin typeface="Cambria Math" panose="02040503050406030204" pitchFamily="18" charset="0"/>
                      </a:rPr>
                      <m:t>1−</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oMath>
                </a14:m>
                <a:endParaRPr lang="en-CA" dirty="0"/>
              </a:p>
              <a:p>
                <a:r>
                  <a:rPr lang="en-CA" dirty="0"/>
                  <a:t>For a reasonably large dataset: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(1−</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r>
                          <a:rPr lang="en-CA" b="0" i="1" smtClean="0">
                            <a:latin typeface="Cambria Math" panose="02040503050406030204" pitchFamily="18" charset="0"/>
                          </a:rPr>
                          <m:t>)</m:t>
                        </m:r>
                      </m:e>
                      <m:sup>
                        <m:r>
                          <a:rPr lang="en-CA" b="0" i="1" smtClean="0">
                            <a:latin typeface="Cambria Math" panose="02040503050406030204" pitchFamily="18" charset="0"/>
                          </a:rPr>
                          <m:t>𝑛</m:t>
                        </m:r>
                      </m:sup>
                    </m:sSup>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0.368</m:t>
                    </m:r>
                  </m:oMath>
                </a14:m>
                <a:r>
                  <a:rPr lang="en-CA" dirty="0"/>
                  <a:t>, the chance of a particular instance not being picked at all</a:t>
                </a:r>
              </a:p>
              <a:p>
                <a:r>
                  <a:rPr lang="en-CA" dirty="0"/>
                  <a:t>Thus, for reasonably large dataset, test set will contain 36.8% of instances and training set will contain 63.2% of instances</a:t>
                </a:r>
              </a:p>
              <a:p>
                <a:r>
                  <a:rPr lang="en-CA" dirty="0"/>
                  <a:t>Final error: </a:t>
                </a:r>
                <a14:m>
                  <m:oMath xmlns:m="http://schemas.openxmlformats.org/officeDocument/2006/math">
                    <m:r>
                      <a:rPr lang="en-CA" b="0" i="1" smtClean="0">
                        <a:latin typeface="Cambria Math" panose="02040503050406030204" pitchFamily="18" charset="0"/>
                      </a:rPr>
                      <m:t>𝑒𝑟𝑟</m:t>
                    </m:r>
                    <m:r>
                      <a:rPr lang="en-CA" b="0" i="1" smtClean="0">
                        <a:latin typeface="Cambria Math" panose="02040503050406030204" pitchFamily="18" charset="0"/>
                      </a:rPr>
                      <m:t>=0.632</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rPr>
                          <m:t>𝑒𝑟𝑟</m:t>
                        </m:r>
                      </m:e>
                      <m:sub>
                        <m:r>
                          <a:rPr lang="en-CA" b="0" i="1" smtClean="0">
                            <a:latin typeface="Cambria Math" panose="02040503050406030204" pitchFamily="18" charset="0"/>
                          </a:rPr>
                          <m:t>𝑡𝑒𝑠𝑡</m:t>
                        </m:r>
                        <m:r>
                          <a:rPr lang="en-CA" b="0" i="1" smtClean="0">
                            <a:latin typeface="Cambria Math" panose="02040503050406030204" pitchFamily="18" charset="0"/>
                          </a:rPr>
                          <m:t> </m:t>
                        </m:r>
                        <m:r>
                          <a:rPr lang="en-CA" b="0" i="1" smtClean="0">
                            <a:latin typeface="Cambria Math" panose="02040503050406030204" pitchFamily="18" charset="0"/>
                          </a:rPr>
                          <m:t>𝑖𝑛𝑠𝑡𝑎𝑛𝑐𝑒𝑠</m:t>
                        </m:r>
                      </m:sub>
                    </m:sSub>
                    <m:r>
                      <a:rPr lang="en-CA" b="0" i="1" smtClean="0">
                        <a:latin typeface="Cambria Math" panose="02040503050406030204" pitchFamily="18" charset="0"/>
                      </a:rPr>
                      <m:t>+0.368</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𝑒𝑟𝑟</m:t>
                        </m:r>
                      </m:e>
                      <m:sub>
                        <m:r>
                          <a:rPr lang="en-CA" b="0" i="1" smtClean="0">
                            <a:latin typeface="Cambria Math" panose="02040503050406030204" pitchFamily="18" charset="0"/>
                          </a:rPr>
                          <m:t>𝑡𝑟𝑎𝑖𝑛𝑖𝑛𝑔</m:t>
                        </m:r>
                        <m:r>
                          <a:rPr lang="en-CA" b="0" i="1" smtClean="0">
                            <a:latin typeface="Cambria Math" panose="02040503050406030204" pitchFamily="18" charset="0"/>
                          </a:rPr>
                          <m:t> </m:t>
                        </m:r>
                        <m:r>
                          <a:rPr lang="en-CA" b="0" i="1" smtClean="0">
                            <a:latin typeface="Cambria Math" panose="02040503050406030204" pitchFamily="18" charset="0"/>
                          </a:rPr>
                          <m:t>𝑖𝑛𝑠𝑡𝑎𝑛𝑐𝑒𝑠</m:t>
                        </m:r>
                      </m:sub>
                    </m:sSub>
                  </m:oMath>
                </a14:m>
                <a:r>
                  <a:rPr lang="en-CA" dirty="0"/>
                  <a:t> (why?)</a:t>
                </a:r>
              </a:p>
              <a:p>
                <a:r>
                  <a:rPr lang="en-CA" dirty="0"/>
                  <a:t>Works well for small datasets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29383"/>
                <a:ext cx="12192000" cy="6128617"/>
              </a:xfrm>
              <a:blipFill>
                <a:blip r:embed="rId2"/>
                <a:stretch>
                  <a:fillRect l="-900" t="-2289"/>
                </a:stretch>
              </a:blipFill>
            </p:spPr>
            <p:txBody>
              <a:bodyPr/>
              <a:lstStyle/>
              <a:p>
                <a:r>
                  <a:rPr lang="en-CA">
                    <a:noFill/>
                  </a:rPr>
                  <a:t> </a:t>
                </a:r>
              </a:p>
            </p:txBody>
          </p:sp>
        </mc:Fallback>
      </mc:AlternateContent>
    </p:spTree>
    <p:extLst>
      <p:ext uri="{BB962C8B-B14F-4D97-AF65-F5344CB8AC3E}">
        <p14:creationId xmlns:p14="http://schemas.microsoft.com/office/powerpoint/2010/main" val="158465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0220"/>
          </a:xfrm>
        </p:spPr>
        <p:txBody>
          <a:bodyPr/>
          <a:lstStyle/>
          <a:p>
            <a:r>
              <a:rPr lang="en-CA" b="1" dirty="0"/>
              <a:t>5.5 Hyperparameter selection</a:t>
            </a:r>
          </a:p>
        </p:txBody>
      </p:sp>
      <p:sp>
        <p:nvSpPr>
          <p:cNvPr id="3" name="Content Placeholder 2"/>
          <p:cNvSpPr>
            <a:spLocks noGrp="1"/>
          </p:cNvSpPr>
          <p:nvPr>
            <p:ph idx="1"/>
          </p:nvPr>
        </p:nvSpPr>
        <p:spPr>
          <a:xfrm>
            <a:off x="0" y="840220"/>
            <a:ext cx="12192000" cy="6017780"/>
          </a:xfrm>
        </p:spPr>
        <p:txBody>
          <a:bodyPr>
            <a:normAutofit fontScale="92500" lnSpcReduction="10000"/>
          </a:bodyPr>
          <a:lstStyle/>
          <a:p>
            <a:r>
              <a:rPr lang="en-CA" dirty="0"/>
              <a:t>Many learning algorithms have </a:t>
            </a:r>
            <a:r>
              <a:rPr lang="en-CA" b="1" dirty="0"/>
              <a:t>hyperparameters</a:t>
            </a:r>
            <a:r>
              <a:rPr lang="en-CA" dirty="0"/>
              <a:t> that can be tuned to optimize their behavior (different from normal parameters such as weights in linear regression)</a:t>
            </a:r>
          </a:p>
          <a:p>
            <a:r>
              <a:rPr lang="en-CA" dirty="0"/>
              <a:t>Examples: ‘k’ from k-means clustering, or number of layers in a neural network, or number of coefficients in a polynomial </a:t>
            </a:r>
          </a:p>
          <a:p>
            <a:r>
              <a:rPr lang="en-CA" dirty="0"/>
              <a:t>Best performance on test set is achieved by using hyperparameters that suit the characteristics of the data</a:t>
            </a:r>
          </a:p>
          <a:p>
            <a:r>
              <a:rPr lang="en-CA" dirty="0"/>
              <a:t>Don’t cheat by using test set to select for hyperparameters </a:t>
            </a:r>
          </a:p>
          <a:p>
            <a:r>
              <a:rPr lang="en-CA" dirty="0"/>
              <a:t>Instead, use something called a </a:t>
            </a:r>
            <a:r>
              <a:rPr lang="en-CA" i="1" dirty="0"/>
              <a:t>validation set</a:t>
            </a:r>
            <a:endParaRPr lang="en-CA" dirty="0"/>
          </a:p>
          <a:p>
            <a:r>
              <a:rPr lang="en-CA" dirty="0"/>
              <a:t>Run algorithm multiple times on training set with different hyperparameters values, evaluate resulting models on validation set (Hyperparameter tuning)</a:t>
            </a:r>
          </a:p>
          <a:p>
            <a:r>
              <a:rPr lang="en-CA" dirty="0"/>
              <a:t>Choose best hyperparameter values, re-train model using best hyperparameter values on the full training set (validation + training set). </a:t>
            </a:r>
          </a:p>
          <a:p>
            <a:r>
              <a:rPr lang="en-CA" dirty="0"/>
              <a:t>After fixing hyperparameters for final model, estimate performance on test set</a:t>
            </a:r>
          </a:p>
          <a:p>
            <a:r>
              <a:rPr lang="en-CA" dirty="0"/>
              <a:t>Hyper-parameter tuning is computationally expensive (grid search)</a:t>
            </a:r>
          </a:p>
          <a:p>
            <a:r>
              <a:rPr lang="en-CA" dirty="0"/>
              <a:t>Final project</a:t>
            </a:r>
          </a:p>
        </p:txBody>
      </p:sp>
    </p:spTree>
    <p:extLst>
      <p:ext uri="{BB962C8B-B14F-4D97-AF65-F5344CB8AC3E}">
        <p14:creationId xmlns:p14="http://schemas.microsoft.com/office/powerpoint/2010/main" val="28629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565" y="16221"/>
            <a:ext cx="10252364" cy="3912524"/>
          </a:xfrm>
          <a:prstGeom prst="rect">
            <a:avLst/>
          </a:prstGeom>
        </p:spPr>
      </p:pic>
      <p:pic>
        <p:nvPicPr>
          <p:cNvPr id="5" name="Picture 4"/>
          <p:cNvPicPr>
            <a:picLocks noChangeAspect="1"/>
          </p:cNvPicPr>
          <p:nvPr/>
        </p:nvPicPr>
        <p:blipFill>
          <a:blip r:embed="rId3"/>
          <a:stretch>
            <a:fillRect/>
          </a:stretch>
        </p:blipFill>
        <p:spPr>
          <a:xfrm>
            <a:off x="8333508" y="3920969"/>
            <a:ext cx="3177453" cy="2202740"/>
          </a:xfrm>
          <a:prstGeom prst="rect">
            <a:avLst/>
          </a:prstGeom>
        </p:spPr>
      </p:pic>
      <p:sp>
        <p:nvSpPr>
          <p:cNvPr id="6" name="TextBox 5"/>
          <p:cNvSpPr txBox="1"/>
          <p:nvPr/>
        </p:nvSpPr>
        <p:spPr>
          <a:xfrm>
            <a:off x="8333508" y="6123709"/>
            <a:ext cx="3274435" cy="646331"/>
          </a:xfrm>
          <a:prstGeom prst="rect">
            <a:avLst/>
          </a:prstGeom>
          <a:noFill/>
        </p:spPr>
        <p:txBody>
          <a:bodyPr wrap="square" rtlCol="0">
            <a:spAutoFit/>
          </a:bodyPr>
          <a:lstStyle/>
          <a:p>
            <a:r>
              <a:rPr lang="en-CA" dirty="0" err="1"/>
              <a:t>Yoshua</a:t>
            </a:r>
            <a:r>
              <a:rPr lang="en-CA" dirty="0"/>
              <a:t> </a:t>
            </a:r>
            <a:r>
              <a:rPr lang="en-CA" dirty="0" err="1"/>
              <a:t>Bengio</a:t>
            </a:r>
            <a:r>
              <a:rPr lang="en-CA" dirty="0"/>
              <a:t> </a:t>
            </a:r>
          </a:p>
          <a:p>
            <a:r>
              <a:rPr lang="en-CA" dirty="0"/>
              <a:t>2019 Turing Award Recipient </a:t>
            </a:r>
          </a:p>
        </p:txBody>
      </p:sp>
      <p:sp>
        <p:nvSpPr>
          <p:cNvPr id="7" name="TextBox 6"/>
          <p:cNvSpPr txBox="1"/>
          <p:nvPr/>
        </p:nvSpPr>
        <p:spPr>
          <a:xfrm>
            <a:off x="1288472" y="4655128"/>
            <a:ext cx="5818909" cy="1754326"/>
          </a:xfrm>
          <a:prstGeom prst="rect">
            <a:avLst/>
          </a:prstGeom>
          <a:noFill/>
        </p:spPr>
        <p:txBody>
          <a:bodyPr wrap="square" rtlCol="0">
            <a:spAutoFit/>
          </a:bodyPr>
          <a:lstStyle/>
          <a:p>
            <a:r>
              <a:rPr lang="en-CA" dirty="0"/>
              <a:t>“this paper shows empirically and theoretically that randomly chosen trials are more efficient for hyper-parameter optimization than trials on a grid…compared with neural networks configured by a pure grid search, we find random search over the same domain is able to find models as good or better in a fraction of the computation time”</a:t>
            </a:r>
          </a:p>
        </p:txBody>
      </p:sp>
    </p:spTree>
    <p:extLst>
      <p:ext uri="{BB962C8B-B14F-4D97-AF65-F5344CB8AC3E}">
        <p14:creationId xmlns:p14="http://schemas.microsoft.com/office/powerpoint/2010/main" val="142771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7093"/>
          </a:xfrm>
        </p:spPr>
        <p:txBody>
          <a:bodyPr/>
          <a:lstStyle/>
          <a:p>
            <a:r>
              <a:rPr lang="en-CA" dirty="0"/>
              <a:t>Comparing data mining schemes</a:t>
            </a:r>
          </a:p>
        </p:txBody>
      </p:sp>
      <p:sp>
        <p:nvSpPr>
          <p:cNvPr id="3" name="Content Placeholder 2"/>
          <p:cNvSpPr>
            <a:spLocks noGrp="1"/>
          </p:cNvSpPr>
          <p:nvPr>
            <p:ph idx="1"/>
          </p:nvPr>
        </p:nvSpPr>
        <p:spPr>
          <a:xfrm>
            <a:off x="0" y="914400"/>
            <a:ext cx="12192000" cy="3069771"/>
          </a:xfrm>
        </p:spPr>
        <p:txBody>
          <a:bodyPr>
            <a:normAutofit lnSpcReduction="10000"/>
          </a:bodyPr>
          <a:lstStyle/>
          <a:p>
            <a:r>
              <a:rPr lang="en-CA" dirty="0"/>
              <a:t>How to compare the results from two different algorithms on same dataset?</a:t>
            </a:r>
          </a:p>
          <a:p>
            <a:r>
              <a:rPr lang="en-CA" dirty="0"/>
              <a:t>Simply choose the algorithm with highest success rate?</a:t>
            </a:r>
          </a:p>
          <a:p>
            <a:r>
              <a:rPr lang="en-CA" dirty="0"/>
              <a:t>This problem occurs often in machine learning research, to publish you must show your algorithm achieves significantly better results than state of the art</a:t>
            </a:r>
          </a:p>
          <a:p>
            <a:r>
              <a:rPr lang="en-CA" dirty="0"/>
              <a:t>Solution: use multiple datasets (or cross-validation on a single dataset) to generate a sample of success rates for each algorithm and perform a t-test to compare performance across </a:t>
            </a:r>
            <a:r>
              <a:rPr lang="en-CA"/>
              <a:t>different algorithms</a:t>
            </a:r>
            <a:endParaRPr lang="en-CA" dirty="0"/>
          </a:p>
          <a:p>
            <a:endParaRPr lang="en-CA" dirty="0"/>
          </a:p>
        </p:txBody>
      </p:sp>
      <p:sp>
        <p:nvSpPr>
          <p:cNvPr id="4" name="Rectangle 3"/>
          <p:cNvSpPr/>
          <p:nvPr/>
        </p:nvSpPr>
        <p:spPr>
          <a:xfrm>
            <a:off x="914400" y="4395057"/>
            <a:ext cx="1288473" cy="109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98%</a:t>
            </a:r>
          </a:p>
        </p:txBody>
      </p:sp>
      <p:sp>
        <p:nvSpPr>
          <p:cNvPr id="5" name="Rectangle 4"/>
          <p:cNvSpPr/>
          <p:nvPr/>
        </p:nvSpPr>
        <p:spPr>
          <a:xfrm>
            <a:off x="2549236" y="3799312"/>
            <a:ext cx="609600" cy="109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65%</a:t>
            </a:r>
          </a:p>
        </p:txBody>
      </p:sp>
      <p:sp>
        <p:nvSpPr>
          <p:cNvPr id="6" name="Rectangle 5"/>
          <p:cNvSpPr/>
          <p:nvPr/>
        </p:nvSpPr>
        <p:spPr>
          <a:xfrm>
            <a:off x="2590800" y="5018512"/>
            <a:ext cx="1953491" cy="775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94%</a:t>
            </a:r>
          </a:p>
        </p:txBody>
      </p:sp>
      <p:sp>
        <p:nvSpPr>
          <p:cNvPr id="7" name="Rectangle 6"/>
          <p:cNvSpPr/>
          <p:nvPr/>
        </p:nvSpPr>
        <p:spPr>
          <a:xfrm>
            <a:off x="3546764" y="4131821"/>
            <a:ext cx="831272"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77%</a:t>
            </a:r>
          </a:p>
        </p:txBody>
      </p:sp>
      <p:sp>
        <p:nvSpPr>
          <p:cNvPr id="8" name="Rectangle 7"/>
          <p:cNvSpPr/>
          <p:nvPr/>
        </p:nvSpPr>
        <p:spPr>
          <a:xfrm>
            <a:off x="6428508" y="4395057"/>
            <a:ext cx="1288473" cy="109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93%</a:t>
            </a:r>
          </a:p>
        </p:txBody>
      </p:sp>
      <p:sp>
        <p:nvSpPr>
          <p:cNvPr id="9" name="Rectangle 8"/>
          <p:cNvSpPr/>
          <p:nvPr/>
        </p:nvSpPr>
        <p:spPr>
          <a:xfrm>
            <a:off x="8063344" y="3799312"/>
            <a:ext cx="609600" cy="109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88%</a:t>
            </a:r>
          </a:p>
        </p:txBody>
      </p:sp>
      <p:sp>
        <p:nvSpPr>
          <p:cNvPr id="10" name="Rectangle 9"/>
          <p:cNvSpPr/>
          <p:nvPr/>
        </p:nvSpPr>
        <p:spPr>
          <a:xfrm>
            <a:off x="8104908" y="5018512"/>
            <a:ext cx="1953491" cy="775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89%</a:t>
            </a:r>
          </a:p>
        </p:txBody>
      </p:sp>
      <p:sp>
        <p:nvSpPr>
          <p:cNvPr id="11" name="Rectangle 10"/>
          <p:cNvSpPr/>
          <p:nvPr/>
        </p:nvSpPr>
        <p:spPr>
          <a:xfrm>
            <a:off x="9060872" y="4131821"/>
            <a:ext cx="831272"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57%</a:t>
            </a:r>
          </a:p>
        </p:txBody>
      </p:sp>
      <p:sp>
        <p:nvSpPr>
          <p:cNvPr id="12" name="TextBox 11"/>
          <p:cNvSpPr txBox="1"/>
          <p:nvPr/>
        </p:nvSpPr>
        <p:spPr>
          <a:xfrm>
            <a:off x="914400" y="5794366"/>
            <a:ext cx="4676502" cy="646331"/>
          </a:xfrm>
          <a:prstGeom prst="rect">
            <a:avLst/>
          </a:prstGeom>
          <a:noFill/>
        </p:spPr>
        <p:txBody>
          <a:bodyPr wrap="square" rtlCol="0">
            <a:spAutoFit/>
          </a:bodyPr>
          <a:lstStyle/>
          <a:p>
            <a:r>
              <a:rPr lang="en-CA" dirty="0"/>
              <a:t>Algorithm 1 performance on n=4 datasets</a:t>
            </a:r>
          </a:p>
          <a:p>
            <a:r>
              <a:rPr lang="en-CA" dirty="0"/>
              <a:t>Mean success rate = (98+65+77+94)/4 = 83.5%</a:t>
            </a:r>
          </a:p>
        </p:txBody>
      </p:sp>
      <p:sp>
        <p:nvSpPr>
          <p:cNvPr id="13" name="TextBox 12"/>
          <p:cNvSpPr txBox="1"/>
          <p:nvPr/>
        </p:nvSpPr>
        <p:spPr>
          <a:xfrm>
            <a:off x="6428508" y="5794366"/>
            <a:ext cx="4687983" cy="646331"/>
          </a:xfrm>
          <a:prstGeom prst="rect">
            <a:avLst/>
          </a:prstGeom>
          <a:noFill/>
        </p:spPr>
        <p:txBody>
          <a:bodyPr wrap="square" rtlCol="0">
            <a:spAutoFit/>
          </a:bodyPr>
          <a:lstStyle/>
          <a:p>
            <a:r>
              <a:rPr lang="en-CA" dirty="0"/>
              <a:t>Algorithm 2 performance on same datasets</a:t>
            </a:r>
          </a:p>
          <a:p>
            <a:r>
              <a:rPr lang="en-CA" dirty="0"/>
              <a:t>Mean success rate = (93+88+57+89)/4 = 81.8%</a:t>
            </a:r>
          </a:p>
        </p:txBody>
      </p:sp>
      <p:sp>
        <p:nvSpPr>
          <p:cNvPr id="14" name="TextBox 13"/>
          <p:cNvSpPr txBox="1"/>
          <p:nvPr/>
        </p:nvSpPr>
        <p:spPr>
          <a:xfrm>
            <a:off x="3546763" y="6440697"/>
            <a:ext cx="5244539" cy="369332"/>
          </a:xfrm>
          <a:prstGeom prst="rect">
            <a:avLst/>
          </a:prstGeom>
          <a:noFill/>
        </p:spPr>
        <p:txBody>
          <a:bodyPr wrap="square" rtlCol="0">
            <a:spAutoFit/>
          </a:bodyPr>
          <a:lstStyle/>
          <a:p>
            <a:r>
              <a:rPr lang="en-CA" b="1" dirty="0"/>
              <a:t>Is Algorithm 1 significantly better than Algorithm 2?</a:t>
            </a:r>
          </a:p>
        </p:txBody>
      </p:sp>
    </p:spTree>
    <p:extLst>
      <p:ext uri="{BB962C8B-B14F-4D97-AF65-F5344CB8AC3E}">
        <p14:creationId xmlns:p14="http://schemas.microsoft.com/office/powerpoint/2010/main" val="356298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Loan qualification</a:t>
            </a:r>
          </a:p>
        </p:txBody>
      </p:sp>
      <p:sp>
        <p:nvSpPr>
          <p:cNvPr id="3" name="Content Placeholder 2"/>
          <p:cNvSpPr>
            <a:spLocks noGrp="1"/>
          </p:cNvSpPr>
          <p:nvPr>
            <p:ph idx="1"/>
          </p:nvPr>
        </p:nvSpPr>
        <p:spPr>
          <a:xfrm>
            <a:off x="0" y="1791998"/>
            <a:ext cx="2876550" cy="4969020"/>
          </a:xfrm>
        </p:spPr>
        <p:txBody>
          <a:bodyPr>
            <a:normAutofit fontScale="92500" lnSpcReduction="20000"/>
          </a:bodyPr>
          <a:lstStyle/>
          <a:p>
            <a:r>
              <a:rPr lang="en-CA" dirty="0"/>
              <a:t>Bank wants to know which customers will default</a:t>
            </a:r>
          </a:p>
          <a:p>
            <a:r>
              <a:rPr lang="en-CA" dirty="0"/>
              <a:t>Input: bank activity transaction statement (Financial data)</a:t>
            </a:r>
          </a:p>
          <a:p>
            <a:r>
              <a:rPr lang="en-CA" dirty="0"/>
              <a:t>Output: probability of person repaying their loan (Score)</a:t>
            </a:r>
          </a:p>
          <a:p>
            <a:r>
              <a:rPr lang="en-CA" dirty="0" err="1"/>
              <a:t>Flinks</a:t>
            </a:r>
            <a:r>
              <a:rPr lang="en-CA" dirty="0"/>
              <a:t> challenge (final project)</a:t>
            </a:r>
          </a:p>
        </p:txBody>
      </p:sp>
      <p:pic>
        <p:nvPicPr>
          <p:cNvPr id="4" name="Picture 3"/>
          <p:cNvPicPr>
            <a:picLocks noChangeAspect="1"/>
          </p:cNvPicPr>
          <p:nvPr/>
        </p:nvPicPr>
        <p:blipFill>
          <a:blip r:embed="rId2"/>
          <a:stretch>
            <a:fillRect/>
          </a:stretch>
        </p:blipFill>
        <p:spPr>
          <a:xfrm>
            <a:off x="9697490" y="0"/>
            <a:ext cx="2494510" cy="959427"/>
          </a:xfrm>
          <a:prstGeom prst="rect">
            <a:avLst/>
          </a:prstGeom>
        </p:spPr>
      </p:pic>
      <p:pic>
        <p:nvPicPr>
          <p:cNvPr id="5" name="Picture 4"/>
          <p:cNvPicPr>
            <a:picLocks noChangeAspect="1"/>
          </p:cNvPicPr>
          <p:nvPr/>
        </p:nvPicPr>
        <p:blipFill>
          <a:blip r:embed="rId3"/>
          <a:stretch>
            <a:fillRect/>
          </a:stretch>
        </p:blipFill>
        <p:spPr>
          <a:xfrm>
            <a:off x="2876550" y="1971675"/>
            <a:ext cx="9315450" cy="4886325"/>
          </a:xfrm>
          <a:prstGeom prst="rect">
            <a:avLst/>
          </a:prstGeom>
        </p:spPr>
      </p:pic>
    </p:spTree>
    <p:extLst>
      <p:ext uri="{BB962C8B-B14F-4D97-AF65-F5344CB8AC3E}">
        <p14:creationId xmlns:p14="http://schemas.microsoft.com/office/powerpoint/2010/main" val="40399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06029"/>
          </a:xfrm>
        </p:spPr>
        <p:txBody>
          <a:bodyPr/>
          <a:lstStyle/>
          <a:p>
            <a:r>
              <a:rPr lang="en-CA" dirty="0"/>
              <a:t>Student’s T-test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06028"/>
                <a:ext cx="12192000" cy="6151971"/>
              </a:xfrm>
            </p:spPr>
            <p:txBody>
              <a:bodyPr/>
              <a:lstStyle/>
              <a:p>
                <a:r>
                  <a:rPr lang="en-CA" dirty="0"/>
                  <a:t>Notation: </a:t>
                </a:r>
              </a:p>
              <a:p>
                <a:r>
                  <a:rPr lang="en-CA" dirty="0"/>
                  <a:t>Let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𝑘</m:t>
                        </m:r>
                      </m:sub>
                    </m:sSub>
                  </m:oMath>
                </a14:m>
                <a:r>
                  <a:rPr lang="en-CA" dirty="0"/>
                  <a:t>be a set of samples obtained by successive 10-fold cross validation using algorithm 1</a:t>
                </a:r>
              </a:p>
              <a:p>
                <a:r>
                  <a:rPr lang="en-CA" dirty="0"/>
                  <a:t>Let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𝑦</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𝑦</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𝑦</m:t>
                        </m:r>
                      </m:e>
                      <m:sub>
                        <m:r>
                          <a:rPr lang="en-CA" i="1">
                            <a:latin typeface="Cambria Math" panose="02040503050406030204" pitchFamily="18" charset="0"/>
                          </a:rPr>
                          <m:t>𝑘</m:t>
                        </m:r>
                      </m:sub>
                    </m:sSub>
                  </m:oMath>
                </a14:m>
                <a:r>
                  <a:rPr lang="en-CA" dirty="0"/>
                  <a:t>be a set of samples obtained by successive 10-fold cross validation using algorithm 2</a:t>
                </a:r>
              </a:p>
              <a:p>
                <a14:m>
                  <m:oMath xmlns:m="http://schemas.openxmlformats.org/officeDocument/2006/math">
                    <m:r>
                      <a:rPr lang="en-CA" b="0" i="1" smtClean="0">
                        <a:latin typeface="Cambria Math" panose="02040503050406030204" pitchFamily="18" charset="0"/>
                      </a:rPr>
                      <m:t>𝐿𝑒𝑡</m:t>
                    </m:r>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be the mean of samples for algorithm 1, </a:t>
                </a:r>
                <a14:m>
                  <m:oMath xmlns:m="http://schemas.openxmlformats.org/officeDocument/2006/math">
                    <m:acc>
                      <m:accPr>
                        <m:chr m:val="̅"/>
                        <m:ctrlPr>
                          <a:rPr lang="en-CA" i="1">
                            <a:latin typeface="Cambria Math" panose="02040503050406030204" pitchFamily="18" charset="0"/>
                          </a:rPr>
                        </m:ctrlPr>
                      </m:accPr>
                      <m:e>
                        <m:r>
                          <a:rPr lang="en-CA" b="0" i="1" smtClean="0">
                            <a:latin typeface="Cambria Math" panose="02040503050406030204" pitchFamily="18" charset="0"/>
                          </a:rPr>
                          <m:t>𝑦</m:t>
                        </m:r>
                      </m:e>
                    </m:acc>
                  </m:oMath>
                </a14:m>
                <a:r>
                  <a:rPr lang="en-CA" dirty="0"/>
                  <a:t> for algorithm 2</a:t>
                </a:r>
              </a:p>
              <a:p>
                <a:r>
                  <a:rPr lang="en-CA" dirty="0"/>
                  <a:t>We want to determine if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is significantly different from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CA" dirty="0"/>
                  <a:t> </a:t>
                </a:r>
              </a:p>
              <a:p>
                <a:r>
                  <a:rPr lang="en-CA" dirty="0"/>
                  <a:t>We can use confidence intervals to do this, but we need the variance</a:t>
                </a:r>
              </a:p>
              <a:p>
                <a:r>
                  <a:rPr lang="en-CA" dirty="0"/>
                  <a:t>Variance of distribution of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given by </a:t>
                </a:r>
                <a14:m>
                  <m:oMath xmlns:m="http://schemas.openxmlformats.org/officeDocument/2006/math">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𝑥</m:t>
                        </m:r>
                      </m:sub>
                      <m:sup>
                        <m:r>
                          <a:rPr lang="en-CA" b="0" i="1" smtClean="0">
                            <a:latin typeface="Cambria Math" panose="02040503050406030204" pitchFamily="18" charset="0"/>
                          </a:rPr>
                          <m:t>2</m:t>
                        </m:r>
                      </m:sup>
                    </m:sSubSup>
                    <m:r>
                      <a:rPr lang="en-CA" b="0" i="1" smtClean="0">
                        <a:latin typeface="Cambria Math" panose="02040503050406030204" pitchFamily="18" charset="0"/>
                      </a:rPr>
                      <m:t>/</m:t>
                    </m:r>
                    <m:r>
                      <a:rPr lang="en-CA" b="0" i="1" smtClean="0">
                        <a:latin typeface="Cambria Math" panose="02040503050406030204" pitchFamily="18" charset="0"/>
                      </a:rPr>
                      <m:t>𝑘</m:t>
                    </m:r>
                  </m:oMath>
                </a14:m>
                <a:r>
                  <a:rPr lang="en-CA" dirty="0"/>
                  <a:t> (we divide by k because as sample size increases, sample means cluster more closely around population mean)</a:t>
                </a:r>
              </a:p>
              <a:p>
                <a:r>
                  <a:rPr lang="en-CA" dirty="0"/>
                  <a:t>Reduce distribution of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𝑥</m:t>
                        </m:r>
                      </m:e>
                    </m:acc>
                  </m:oMath>
                </a14:m>
                <a:r>
                  <a:rPr lang="en-CA" dirty="0"/>
                  <a:t> to zero mean, unit variance using: </a:t>
                </a:r>
                <a14:m>
                  <m:oMath xmlns:m="http://schemas.openxmlformats.org/officeDocument/2006/math">
                    <m:f>
                      <m:fPr>
                        <m:ctrlPr>
                          <a:rPr lang="en-CA" i="1" smtClean="0">
                            <a:latin typeface="Cambria Math" panose="02040503050406030204" pitchFamily="18" charset="0"/>
                          </a:rPr>
                        </m:ctrlPr>
                      </m:fPr>
                      <m:num>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𝜇</m:t>
                        </m:r>
                      </m:num>
                      <m:den>
                        <m:rad>
                          <m:radPr>
                            <m:degHide m:val="on"/>
                            <m:ctrlPr>
                              <a:rPr lang="en-CA" i="1" smtClean="0">
                                <a:latin typeface="Cambria Math" panose="02040503050406030204" pitchFamily="18" charset="0"/>
                              </a:rPr>
                            </m:ctrlPr>
                          </m:radPr>
                          <m:deg/>
                          <m:e>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𝑥</m:t>
                                </m:r>
                              </m:sub>
                              <m:sup>
                                <m:r>
                                  <a:rPr lang="en-CA" b="0" i="1" smtClean="0">
                                    <a:latin typeface="Cambria Math" panose="02040503050406030204" pitchFamily="18" charset="0"/>
                                  </a:rPr>
                                  <m:t>2</m:t>
                                </m:r>
                              </m:sup>
                            </m:sSubSup>
                            <m:r>
                              <a:rPr lang="en-CA" b="0" i="1" smtClean="0">
                                <a:latin typeface="Cambria Math" panose="02040503050406030204" pitchFamily="18" charset="0"/>
                              </a:rPr>
                              <m:t>/</m:t>
                            </m:r>
                            <m:r>
                              <a:rPr lang="en-CA" b="0" i="1" smtClean="0">
                                <a:latin typeface="Cambria Math" panose="02040503050406030204" pitchFamily="18" charset="0"/>
                              </a:rPr>
                              <m:t>𝑘</m:t>
                            </m:r>
                          </m:e>
                        </m:rad>
                      </m:den>
                    </m:f>
                  </m:oMath>
                </a14:m>
                <a:r>
                  <a:rPr lang="en-CA"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06028"/>
                <a:ext cx="12192000" cy="6151971"/>
              </a:xfrm>
              <a:blipFill>
                <a:blip r:embed="rId2"/>
                <a:stretch>
                  <a:fillRect l="-900" t="-1685" r="-1400"/>
                </a:stretch>
              </a:blipFill>
            </p:spPr>
            <p:txBody>
              <a:bodyPr/>
              <a:lstStyle/>
              <a:p>
                <a:r>
                  <a:rPr lang="en-CA">
                    <a:noFill/>
                  </a:rPr>
                  <a:t> </a:t>
                </a:r>
              </a:p>
            </p:txBody>
          </p:sp>
        </mc:Fallback>
      </mc:AlternateContent>
    </p:spTree>
    <p:extLst>
      <p:ext uri="{BB962C8B-B14F-4D97-AF65-F5344CB8AC3E}">
        <p14:creationId xmlns:p14="http://schemas.microsoft.com/office/powerpoint/2010/main" val="298537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66841"/>
          </a:xfrm>
        </p:spPr>
        <p:txBody>
          <a:bodyPr>
            <a:normAutofit fontScale="90000"/>
          </a:bodyPr>
          <a:lstStyle/>
          <a:p>
            <a:r>
              <a:rPr lang="en-CA" dirty="0"/>
              <a:t>Student’s T-test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062" y="666840"/>
                <a:ext cx="10894424" cy="6099719"/>
              </a:xfrm>
            </p:spPr>
            <p:txBody>
              <a:bodyPr/>
              <a:lstStyle/>
              <a:p>
                <a:r>
                  <a:rPr lang="en-CA" dirty="0"/>
                  <a:t>To decide whether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and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oMath>
                </a14:m>
                <a:r>
                  <a:rPr lang="en-CA" dirty="0"/>
                  <a:t>, each an average of k samples, are equal, we consider differences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oMath>
                </a14:m>
                <a:r>
                  <a:rPr lang="en-CA" dirty="0"/>
                  <a:t> </a:t>
                </a:r>
              </a:p>
              <a:p>
                <a:r>
                  <a:rPr lang="en-CA" dirty="0"/>
                  <a:t>The mean of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𝑑</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oMath>
                </a14:m>
                <a:r>
                  <a:rPr lang="en-CA" dirty="0"/>
                  <a:t>is the same as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𝑑</m:t>
                        </m:r>
                      </m:e>
                    </m:acc>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oMath>
                </a14:m>
                <a:endParaRPr lang="en-CA" dirty="0"/>
              </a:p>
              <a:p>
                <a:r>
                  <a:rPr lang="en-CA" dirty="0"/>
                  <a:t>If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and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oMath>
                </a14:m>
                <a:r>
                  <a:rPr lang="en-CA" dirty="0"/>
                  <a:t> are the same, the difference is zero (null hypothesis), if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𝑥</m:t>
                        </m:r>
                      </m:e>
                    </m:acc>
                  </m:oMath>
                </a14:m>
                <a:r>
                  <a:rPr lang="en-CA" dirty="0"/>
                  <a:t> and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oMath>
                </a14:m>
                <a:r>
                  <a:rPr lang="en-CA" dirty="0"/>
                  <a:t> are significantly different, </a:t>
                </a:r>
                <a14:m>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𝑑</m:t>
                        </m:r>
                      </m:e>
                    </m:acc>
                  </m:oMath>
                </a14:m>
                <a:r>
                  <a:rPr lang="en-CA" dirty="0"/>
                  <a:t> will be significantly different from 0</a:t>
                </a:r>
              </a:p>
              <a:p>
                <a:r>
                  <a:rPr lang="en-CA" dirty="0"/>
                  <a:t>For a given confidence level, check whether the actual difference exceeds the confidence limit.</a:t>
                </a:r>
              </a:p>
              <a:p>
                <a:r>
                  <a:rPr lang="en-CA" dirty="0"/>
                  <a:t>First, reduce difference to zero mean, unit variance variable (t-statistic):</a:t>
                </a:r>
              </a:p>
              <a:p>
                <a14:m>
                  <m:oMath xmlns:m="http://schemas.openxmlformats.org/officeDocument/2006/math">
                    <m:r>
                      <a:rPr lang="en-CA" b="0" i="1" smtClean="0">
                        <a:latin typeface="Cambria Math" panose="02040503050406030204" pitchFamily="18" charset="0"/>
                      </a:rPr>
                      <m:t>𝑡</m:t>
                    </m:r>
                    <m:r>
                      <a:rPr lang="en-CA" b="0" i="1" smtClean="0">
                        <a:latin typeface="Cambria Math" panose="02040503050406030204" pitchFamily="18" charset="0"/>
                      </a:rPr>
                      <m:t>=</m:t>
                    </m:r>
                    <m:f>
                      <m:fPr>
                        <m:ctrlPr>
                          <a:rPr lang="en-CA" b="0" i="1" smtClean="0">
                            <a:latin typeface="Cambria Math" panose="02040503050406030204" pitchFamily="18" charset="0"/>
                          </a:rPr>
                        </m:ctrlPr>
                      </m:fPr>
                      <m:num>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𝑑</m:t>
                            </m:r>
                          </m:e>
                        </m:acc>
                      </m:num>
                      <m:den>
                        <m:rad>
                          <m:radPr>
                            <m:degHide m:val="on"/>
                            <m:ctrlPr>
                              <a:rPr lang="en-CA" b="0" i="1" smtClean="0">
                                <a:latin typeface="Cambria Math" panose="02040503050406030204" pitchFamily="18" charset="0"/>
                              </a:rPr>
                            </m:ctrlPr>
                          </m:radPr>
                          <m:deg/>
                          <m:e>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𝑑</m:t>
                                </m:r>
                              </m:sub>
                              <m:sup>
                                <m:r>
                                  <a:rPr lang="en-CA" b="0" i="1" smtClean="0">
                                    <a:latin typeface="Cambria Math" panose="02040503050406030204" pitchFamily="18" charset="0"/>
                                  </a:rPr>
                                  <m:t>2</m:t>
                                </m:r>
                              </m:sup>
                            </m:sSubSup>
                            <m:r>
                              <a:rPr lang="en-CA" b="0" i="1" smtClean="0">
                                <a:latin typeface="Cambria Math" panose="02040503050406030204" pitchFamily="18" charset="0"/>
                              </a:rPr>
                              <m:t>/</m:t>
                            </m:r>
                            <m:r>
                              <a:rPr lang="en-CA" b="0" i="1" smtClean="0">
                                <a:latin typeface="Cambria Math" panose="02040503050406030204" pitchFamily="18" charset="0"/>
                              </a:rPr>
                              <m:t>𝑘</m:t>
                            </m:r>
                          </m:e>
                        </m:rad>
                      </m:den>
                    </m:f>
                  </m:oMath>
                </a14:m>
                <a:r>
                  <a:rPr lang="en-CA" dirty="0"/>
                  <a:t> , where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en-CA" i="1">
                            <a:latin typeface="Cambria Math" panose="02040503050406030204" pitchFamily="18" charset="0"/>
                          </a:rPr>
                          <m:t>𝑑</m:t>
                        </m:r>
                      </m:sub>
                      <m:sup>
                        <m:r>
                          <a:rPr lang="en-CA" i="1">
                            <a:latin typeface="Cambria Math" panose="02040503050406030204" pitchFamily="18" charset="0"/>
                          </a:rPr>
                          <m:t>2</m:t>
                        </m:r>
                      </m:sup>
                    </m:sSubSup>
                  </m:oMath>
                </a14:m>
                <a:r>
                  <a:rPr lang="en-CA" dirty="0"/>
                  <a:t> is variance of difference samples.</a:t>
                </a:r>
              </a:p>
              <a:p>
                <a:r>
                  <a:rPr lang="en-CA" dirty="0"/>
                  <a:t>Then decide confidence level (5% or 1% in practice) and check if the value for</a:t>
                </a:r>
                <a:r>
                  <a:rPr lang="en-CA" i="1" dirty="0">
                    <a:latin typeface="Cambria Math" panose="02040503050406030204" pitchFamily="18" charset="0"/>
                    <a:ea typeface="Cambria Math" panose="02040503050406030204" pitchFamily="18" charset="0"/>
                  </a:rPr>
                  <a:t> t </a:t>
                </a:r>
                <a:r>
                  <a:rPr lang="en-CA" dirty="0"/>
                  <a:t>is &gt;z or &lt;-z (table), and if so, conclude that one learning method is significantly better than the other (this is called paired t-test)</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062" y="666840"/>
                <a:ext cx="10894424" cy="6099719"/>
              </a:xfrm>
              <a:blipFill>
                <a:blip r:embed="rId2"/>
                <a:stretch>
                  <a:fillRect l="-1007" t="-1598" r="-783" b="-1199"/>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10907486" y="0"/>
            <a:ext cx="1284514" cy="2113527"/>
          </a:xfrm>
          <a:prstGeom prst="rect">
            <a:avLst/>
          </a:prstGeom>
        </p:spPr>
      </p:pic>
    </p:spTree>
    <p:extLst>
      <p:ext uri="{BB962C8B-B14F-4D97-AF65-F5344CB8AC3E}">
        <p14:creationId xmlns:p14="http://schemas.microsoft.com/office/powerpoint/2010/main" val="6547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54075"/>
          </a:xfrm>
        </p:spPr>
        <p:txBody>
          <a:bodyPr/>
          <a:lstStyle/>
          <a:p>
            <a:r>
              <a:rPr lang="en-CA" dirty="0"/>
              <a:t>P-hacking</a:t>
            </a:r>
          </a:p>
        </p:txBody>
      </p:sp>
      <p:sp>
        <p:nvSpPr>
          <p:cNvPr id="3" name="Content Placeholder 2"/>
          <p:cNvSpPr>
            <a:spLocks noGrp="1"/>
          </p:cNvSpPr>
          <p:nvPr>
            <p:ph idx="1"/>
          </p:nvPr>
        </p:nvSpPr>
        <p:spPr>
          <a:xfrm>
            <a:off x="0" y="854074"/>
            <a:ext cx="12192000" cy="5408181"/>
          </a:xfrm>
        </p:spPr>
        <p:txBody>
          <a:bodyPr/>
          <a:lstStyle/>
          <a:p>
            <a:r>
              <a:rPr lang="en-CA" dirty="0"/>
              <a:t>P-value hacking, also known as </a:t>
            </a:r>
            <a:r>
              <a:rPr lang="en-CA" i="1" dirty="0"/>
              <a:t>data dredging</a:t>
            </a:r>
            <a:r>
              <a:rPr lang="en-CA" dirty="0"/>
              <a:t>, </a:t>
            </a:r>
            <a:r>
              <a:rPr lang="en-CA" i="1" dirty="0"/>
              <a:t>data fishing</a:t>
            </a:r>
            <a:r>
              <a:rPr lang="en-CA" dirty="0"/>
              <a:t>, and </a:t>
            </a:r>
            <a:r>
              <a:rPr lang="en-CA" i="1" dirty="0"/>
              <a:t>data snooping </a:t>
            </a:r>
            <a:r>
              <a:rPr lang="en-CA" dirty="0"/>
              <a:t>is the misuse of data analysis to find patterns in data that can be represented as statistically significant when in fact there is no real underlying effect</a:t>
            </a:r>
          </a:p>
          <a:p>
            <a:r>
              <a:rPr lang="en-CA" dirty="0"/>
              <a:t>In statistical hypothesis testing, the </a:t>
            </a:r>
            <a:r>
              <a:rPr lang="en-CA" b="1" dirty="0"/>
              <a:t>p-value</a:t>
            </a:r>
            <a:r>
              <a:rPr lang="en-CA" dirty="0"/>
              <a:t> or probability value is the probability that, when the null hypothesis is true, the observed effect would be found.</a:t>
            </a:r>
          </a:p>
          <a:p>
            <a:pPr lvl="1"/>
            <a:r>
              <a:rPr lang="en-CA" dirty="0"/>
              <a:t>Example: clinical trial observes reduction in symptoms post-treatment, but is it significant? P-value gives probability that reduction in symptoms happened by chance. </a:t>
            </a:r>
          </a:p>
          <a:p>
            <a:pPr lvl="1"/>
            <a:r>
              <a:rPr lang="en-CA" dirty="0"/>
              <a:t>Typically, p&lt;0.05 is required for publication in academic journals</a:t>
            </a:r>
          </a:p>
          <a:p>
            <a:r>
              <a:rPr lang="en-CA" dirty="0"/>
              <a:t>P-hacking epidemic in the biological/social sciences (reference below)</a:t>
            </a:r>
          </a:p>
          <a:p>
            <a:r>
              <a:rPr lang="en-CA" dirty="0"/>
              <a:t>Relationship of p-hacking to training/test data: using the test set multiple times to rank different classifiers and optimize hyperparameters (test set ends up being used indirectly in creation of classifier)</a:t>
            </a:r>
          </a:p>
          <a:p>
            <a:endParaRPr lang="en-CA" dirty="0"/>
          </a:p>
        </p:txBody>
      </p:sp>
      <p:sp>
        <p:nvSpPr>
          <p:cNvPr id="5" name="TextBox 4"/>
          <p:cNvSpPr txBox="1"/>
          <p:nvPr/>
        </p:nvSpPr>
        <p:spPr>
          <a:xfrm>
            <a:off x="110836" y="6156250"/>
            <a:ext cx="11402291" cy="646331"/>
          </a:xfrm>
          <a:prstGeom prst="rect">
            <a:avLst/>
          </a:prstGeom>
          <a:noFill/>
        </p:spPr>
        <p:txBody>
          <a:bodyPr wrap="square" rtlCol="0">
            <a:spAutoFit/>
          </a:bodyPr>
          <a:lstStyle/>
          <a:p>
            <a:r>
              <a:rPr lang="en-CA" dirty="0"/>
              <a:t>“The extent and consequences of p-hacking in science”: </a:t>
            </a:r>
            <a:r>
              <a:rPr lang="en-CA" dirty="0">
                <a:hlinkClick r:id="rId2"/>
              </a:rPr>
              <a:t>https://journals.plos.org/plosbiology/article?id=10.1371/journal.pbio.1002106</a:t>
            </a:r>
            <a:endParaRPr lang="en-CA" dirty="0"/>
          </a:p>
        </p:txBody>
      </p:sp>
    </p:spTree>
    <p:extLst>
      <p:ext uri="{BB962C8B-B14F-4D97-AF65-F5344CB8AC3E}">
        <p14:creationId xmlns:p14="http://schemas.microsoft.com/office/powerpoint/2010/main" val="24887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7104"/>
          </a:xfrm>
        </p:spPr>
        <p:txBody>
          <a:bodyPr/>
          <a:lstStyle/>
          <a:p>
            <a:r>
              <a:rPr lang="en-CA" dirty="0"/>
              <a:t>Recap</a:t>
            </a:r>
          </a:p>
        </p:txBody>
      </p:sp>
      <p:sp>
        <p:nvSpPr>
          <p:cNvPr id="3" name="Content Placeholder 2"/>
          <p:cNvSpPr>
            <a:spLocks noGrp="1"/>
          </p:cNvSpPr>
          <p:nvPr>
            <p:ph idx="1"/>
          </p:nvPr>
        </p:nvSpPr>
        <p:spPr>
          <a:xfrm>
            <a:off x="838200" y="1407614"/>
            <a:ext cx="10515600" cy="4351338"/>
          </a:xfrm>
        </p:spPr>
        <p:txBody>
          <a:bodyPr/>
          <a:lstStyle/>
          <a:p>
            <a:pPr marL="0" indent="0">
              <a:buNone/>
            </a:pPr>
            <a:endParaRPr lang="en-CA" dirty="0"/>
          </a:p>
          <a:p>
            <a:r>
              <a:rPr lang="en-CA" dirty="0"/>
              <a:t>Test set and training set are required if you want to estimate error rate on new data</a:t>
            </a:r>
          </a:p>
          <a:p>
            <a:r>
              <a:rPr lang="en-CA" dirty="0"/>
              <a:t>Bootstrap and cross validation allow to estimate error more robustly given small training set</a:t>
            </a:r>
          </a:p>
          <a:p>
            <a:r>
              <a:rPr lang="en-CA" dirty="0" err="1"/>
              <a:t>Hyperparameter</a:t>
            </a:r>
            <a:r>
              <a:rPr lang="en-CA" dirty="0"/>
              <a:t> optimization can improve results drastically, but avoid p-hacking/data snooping (don’t use test set for </a:t>
            </a:r>
            <a:r>
              <a:rPr lang="en-CA" dirty="0" err="1"/>
              <a:t>hyperparameter</a:t>
            </a:r>
            <a:r>
              <a:rPr lang="en-CA" dirty="0"/>
              <a:t> optimization)</a:t>
            </a:r>
          </a:p>
          <a:p>
            <a:r>
              <a:rPr lang="en-CA" dirty="0"/>
              <a:t>Next week: loss functions, MDL principle, finish chapter 5</a:t>
            </a:r>
          </a:p>
        </p:txBody>
      </p:sp>
    </p:spTree>
    <p:extLst>
      <p:ext uri="{BB962C8B-B14F-4D97-AF65-F5344CB8AC3E}">
        <p14:creationId xmlns:p14="http://schemas.microsoft.com/office/powerpoint/2010/main" val="25832790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12</a:t>
            </a:r>
          </a:p>
        </p:txBody>
      </p:sp>
    </p:spTree>
    <p:extLst>
      <p:ext uri="{BB962C8B-B14F-4D97-AF65-F5344CB8AC3E}">
        <p14:creationId xmlns:p14="http://schemas.microsoft.com/office/powerpoint/2010/main" val="3668665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Assignment hint: first level of tree</a:t>
            </a:r>
          </a:p>
        </p:txBody>
      </p:sp>
      <p:sp>
        <p:nvSpPr>
          <p:cNvPr id="4" name="Oval 3"/>
          <p:cNvSpPr/>
          <p:nvPr/>
        </p:nvSpPr>
        <p:spPr>
          <a:xfrm>
            <a:off x="4627417" y="1828800"/>
            <a:ext cx="1856509" cy="15378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t>waist</a:t>
            </a:r>
          </a:p>
        </p:txBody>
      </p:sp>
      <p:sp>
        <p:nvSpPr>
          <p:cNvPr id="6" name="Oval 5"/>
          <p:cNvSpPr/>
          <p:nvPr/>
        </p:nvSpPr>
        <p:spPr>
          <a:xfrm>
            <a:off x="2840181" y="3671454"/>
            <a:ext cx="1856509" cy="15378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t>heartrate</a:t>
            </a:r>
          </a:p>
        </p:txBody>
      </p:sp>
      <p:sp>
        <p:nvSpPr>
          <p:cNvPr id="7" name="Oval 6"/>
          <p:cNvSpPr/>
          <p:nvPr/>
        </p:nvSpPr>
        <p:spPr>
          <a:xfrm>
            <a:off x="6483926" y="3671454"/>
            <a:ext cx="1856509" cy="15378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dirty="0"/>
              <a:t>heartrate</a:t>
            </a:r>
          </a:p>
        </p:txBody>
      </p:sp>
      <p:cxnSp>
        <p:nvCxnSpPr>
          <p:cNvPr id="9" name="Straight Arrow Connector 8"/>
          <p:cNvCxnSpPr>
            <a:stCxn id="4" idx="3"/>
            <a:endCxn id="6" idx="7"/>
          </p:cNvCxnSpPr>
          <p:nvPr/>
        </p:nvCxnSpPr>
        <p:spPr>
          <a:xfrm flipH="1">
            <a:off x="4424811" y="3141441"/>
            <a:ext cx="474485" cy="7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7" idx="1"/>
          </p:cNvCxnSpPr>
          <p:nvPr/>
        </p:nvCxnSpPr>
        <p:spPr>
          <a:xfrm>
            <a:off x="6212047" y="3141441"/>
            <a:ext cx="543758" cy="7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25077" y="3151755"/>
            <a:ext cx="1371600" cy="369332"/>
          </a:xfrm>
          <a:prstGeom prst="rect">
            <a:avLst/>
          </a:prstGeom>
          <a:noFill/>
        </p:spPr>
        <p:txBody>
          <a:bodyPr wrap="square" rtlCol="0">
            <a:spAutoFit/>
          </a:bodyPr>
          <a:lstStyle/>
          <a:p>
            <a:r>
              <a:rPr lang="en-CA" dirty="0"/>
              <a:t>thin</a:t>
            </a:r>
          </a:p>
        </p:txBody>
      </p:sp>
      <p:sp>
        <p:nvSpPr>
          <p:cNvPr id="17" name="TextBox 16"/>
          <p:cNvSpPr txBox="1"/>
          <p:nvPr/>
        </p:nvSpPr>
        <p:spPr>
          <a:xfrm>
            <a:off x="4031259" y="3181989"/>
            <a:ext cx="787103" cy="369332"/>
          </a:xfrm>
          <a:prstGeom prst="rect">
            <a:avLst/>
          </a:prstGeom>
          <a:noFill/>
        </p:spPr>
        <p:txBody>
          <a:bodyPr wrap="square" rtlCol="0">
            <a:spAutoFit/>
          </a:bodyPr>
          <a:lstStyle/>
          <a:p>
            <a:r>
              <a:rPr lang="en-CA" dirty="0"/>
              <a:t>wide</a:t>
            </a:r>
          </a:p>
        </p:txBody>
      </p:sp>
      <p:sp>
        <p:nvSpPr>
          <p:cNvPr id="18" name="TextBox 17"/>
          <p:cNvSpPr txBox="1"/>
          <p:nvPr/>
        </p:nvSpPr>
        <p:spPr>
          <a:xfrm>
            <a:off x="2402014" y="5652655"/>
            <a:ext cx="8707582" cy="1015663"/>
          </a:xfrm>
          <a:prstGeom prst="rect">
            <a:avLst/>
          </a:prstGeom>
          <a:noFill/>
        </p:spPr>
        <p:txBody>
          <a:bodyPr wrap="square" rtlCol="0">
            <a:spAutoFit/>
          </a:bodyPr>
          <a:lstStyle/>
          <a:p>
            <a:r>
              <a:rPr lang="en-CA" sz="3000" dirty="0"/>
              <a:t>Practice exam with solutions will be released this Wednesday evening on Moodle</a:t>
            </a:r>
          </a:p>
        </p:txBody>
      </p:sp>
      <p:cxnSp>
        <p:nvCxnSpPr>
          <p:cNvPr id="10" name="Straight Arrow Connector 9"/>
          <p:cNvCxnSpPr>
            <a:stCxn id="6" idx="3"/>
          </p:cNvCxnSpPr>
          <p:nvPr/>
        </p:nvCxnSpPr>
        <p:spPr>
          <a:xfrm flipH="1">
            <a:off x="2687782" y="4984095"/>
            <a:ext cx="424278" cy="54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5"/>
          </p:cNvCxnSpPr>
          <p:nvPr/>
        </p:nvCxnSpPr>
        <p:spPr>
          <a:xfrm>
            <a:off x="4424811" y="4984095"/>
            <a:ext cx="202606" cy="54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flipH="1">
            <a:off x="6425077" y="4984095"/>
            <a:ext cx="330728" cy="40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049491" y="4827722"/>
            <a:ext cx="429491" cy="56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050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  </a:t>
            </a:r>
          </a:p>
        </p:txBody>
      </p:sp>
      <p:sp>
        <p:nvSpPr>
          <p:cNvPr id="3" name="Content Placeholder 2"/>
          <p:cNvSpPr>
            <a:spLocks noGrp="1"/>
          </p:cNvSpPr>
          <p:nvPr>
            <p:ph idx="1"/>
          </p:nvPr>
        </p:nvSpPr>
        <p:spPr>
          <a:xfrm>
            <a:off x="0" y="1825625"/>
            <a:ext cx="12192000" cy="4351338"/>
          </a:xfrm>
        </p:spPr>
        <p:txBody>
          <a:bodyPr/>
          <a:lstStyle/>
          <a:p>
            <a:r>
              <a:rPr lang="en-CA" dirty="0"/>
              <a:t>Our main goal was to predict future performance of our algorithm</a:t>
            </a:r>
          </a:p>
          <a:p>
            <a:r>
              <a:rPr lang="en-CA" dirty="0"/>
              <a:t>Cross-validation, leave-one-out, bootstrap (test set, training set)</a:t>
            </a:r>
          </a:p>
          <a:p>
            <a:r>
              <a:rPr lang="en-CA" dirty="0" err="1"/>
              <a:t>Hyperparameter</a:t>
            </a:r>
            <a:r>
              <a:rPr lang="en-CA" dirty="0"/>
              <a:t> tuning (test set, training set, validation set)</a:t>
            </a:r>
          </a:p>
          <a:p>
            <a:r>
              <a:rPr lang="en-CA" dirty="0"/>
              <a:t>We were concerned mainly with </a:t>
            </a:r>
            <a:r>
              <a:rPr lang="en-CA" b="1" dirty="0"/>
              <a:t>classification accuracy </a:t>
            </a:r>
            <a:r>
              <a:rPr lang="en-CA" dirty="0"/>
              <a:t>on test set</a:t>
            </a:r>
          </a:p>
        </p:txBody>
      </p:sp>
    </p:spTree>
    <p:extLst>
      <p:ext uri="{BB962C8B-B14F-4D97-AF65-F5344CB8AC3E}">
        <p14:creationId xmlns:p14="http://schemas.microsoft.com/office/powerpoint/2010/main" val="38210519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56818" cy="1325563"/>
          </a:xfrm>
        </p:spPr>
        <p:txBody>
          <a:bodyPr/>
          <a:lstStyle/>
          <a:p>
            <a:r>
              <a:rPr lang="en-CA" dirty="0"/>
              <a:t>5.7 Predicting probabilities and the loss function </a:t>
            </a:r>
          </a:p>
        </p:txBody>
      </p:sp>
      <p:sp>
        <p:nvSpPr>
          <p:cNvPr id="3" name="Content Placeholder 2"/>
          <p:cNvSpPr>
            <a:spLocks noGrp="1"/>
          </p:cNvSpPr>
          <p:nvPr>
            <p:ph idx="1"/>
          </p:nvPr>
        </p:nvSpPr>
        <p:spPr>
          <a:xfrm>
            <a:off x="0" y="1825625"/>
            <a:ext cx="12192000" cy="4351338"/>
          </a:xfrm>
        </p:spPr>
        <p:txBody>
          <a:bodyPr/>
          <a:lstStyle/>
          <a:p>
            <a:r>
              <a:rPr lang="en-CA" dirty="0"/>
              <a:t>Classification accuracy (correct or incorrect) can be seen as 0-1 </a:t>
            </a:r>
            <a:r>
              <a:rPr lang="en-CA" i="1" dirty="0"/>
              <a:t>loss function</a:t>
            </a:r>
            <a:endParaRPr lang="en-CA" dirty="0"/>
          </a:p>
          <a:p>
            <a:r>
              <a:rPr lang="en-CA" dirty="0"/>
              <a:t>Loss is 1 if incorrect, 0 if correct</a:t>
            </a:r>
          </a:p>
          <a:p>
            <a:r>
              <a:rPr lang="en-CA" dirty="0"/>
              <a:t>Most learning schemes can associate a probability to predictions (Naïve Bayes)</a:t>
            </a:r>
          </a:p>
          <a:p>
            <a:r>
              <a:rPr lang="en-CA" dirty="0"/>
              <a:t>If we are 99% sure our answer is correct but we get it wrong, should matter more</a:t>
            </a:r>
          </a:p>
          <a:p>
            <a:r>
              <a:rPr lang="en-CA" dirty="0"/>
              <a:t>Similarly, if we are only 51% sure, and we get it wrong, should matter less</a:t>
            </a:r>
          </a:p>
          <a:p>
            <a:r>
              <a:rPr lang="en-CA" dirty="0"/>
              <a:t>We will examine several different loss functions that can account for this</a:t>
            </a:r>
          </a:p>
          <a:p>
            <a:pPr marL="0" indent="0">
              <a:buNone/>
            </a:pPr>
            <a:endParaRPr lang="en-CA" dirty="0"/>
          </a:p>
        </p:txBody>
      </p:sp>
    </p:spTree>
    <p:extLst>
      <p:ext uri="{BB962C8B-B14F-4D97-AF65-F5344CB8AC3E}">
        <p14:creationId xmlns:p14="http://schemas.microsoft.com/office/powerpoint/2010/main" val="2585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Quadratic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4"/>
                <a:ext cx="12192000" cy="5032375"/>
              </a:xfrm>
            </p:spPr>
            <p:txBody>
              <a:bodyPr/>
              <a:lstStyle/>
              <a:p>
                <a:r>
                  <a:rPr lang="en-CA" dirty="0"/>
                  <a:t>Suppose we are working with a learning scheme that outputs probabilities</a:t>
                </a:r>
              </a:p>
              <a:p>
                <a:r>
                  <a:rPr lang="en-CA" dirty="0"/>
                  <a:t>Dataset has k possible outcomes, or classes</a:t>
                </a:r>
              </a:p>
              <a:p>
                <a:r>
                  <a:rPr lang="en-CA" dirty="0"/>
                  <a:t>Given a new instance, learning scheme outputs probability vector:</a:t>
                </a:r>
                <a:br>
                  <a:rPr lang="en-CA" dirty="0"/>
                </a:br>
                <a:r>
                  <a:rPr lang="en-CA" dirty="0"/>
                  <a: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𝑘</m:t>
                        </m:r>
                      </m:sub>
                    </m:sSub>
                  </m:oMath>
                </a14:m>
                <a:r>
                  <a:rPr lang="en-CA" dirty="0"/>
                  <a:t> where </a:t>
                </a:r>
                <a14:m>
                  <m:oMath xmlns:m="http://schemas.openxmlformats.org/officeDocument/2006/math">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𝑘</m:t>
                        </m:r>
                      </m:sup>
                      <m:e>
                        <m:sSub>
                          <m:sSubPr>
                            <m:ctrlPr>
                              <a:rPr lang="en-CA"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𝑗</m:t>
                            </m:r>
                          </m:sub>
                        </m:sSub>
                        <m:r>
                          <a:rPr lang="en-CA" b="0" i="1" smtClean="0">
                            <a:latin typeface="Cambria Math" panose="02040503050406030204" pitchFamily="18" charset="0"/>
                          </a:rPr>
                          <m:t>=1</m:t>
                        </m:r>
                      </m:e>
                    </m:nary>
                  </m:oMath>
                </a14:m>
                <a:endParaRPr lang="en-CA" dirty="0"/>
              </a:p>
              <a:p>
                <a:r>
                  <a:rPr lang="en-CA" dirty="0"/>
                  <a:t>The known outcome for the instance can be expressed as vector:</a:t>
                </a:r>
                <a:br>
                  <a:rPr lang="en-CA" dirty="0"/>
                </a:br>
                <a:r>
                  <a:rPr lang="en-CA" dirty="0"/>
                  <a: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𝑘</m:t>
                        </m:r>
                      </m:sub>
                    </m:sSub>
                  </m:oMath>
                </a14:m>
                <a:r>
                  <a:rPr lang="en-CA" dirty="0"/>
                  <a:t> where </a:t>
                </a:r>
                <a:r>
                  <a:rPr lang="en-CA" dirty="0" err="1"/>
                  <a:t>j</a:t>
                </a:r>
                <a:r>
                  <a:rPr lang="en-CA" baseline="30000" dirty="0" err="1"/>
                  <a:t>th</a:t>
                </a:r>
                <a:r>
                  <a:rPr lang="en-CA" dirty="0"/>
                  <a:t> element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𝑗</m:t>
                        </m:r>
                      </m:sub>
                    </m:sSub>
                    <m:r>
                      <a:rPr lang="en-CA" b="0" i="0" smtClean="0">
                        <a:latin typeface="Cambria Math" panose="02040503050406030204" pitchFamily="18" charset="0"/>
                      </a:rPr>
                      <m:t>=1</m:t>
                    </m:r>
                  </m:oMath>
                </a14:m>
                <a:r>
                  <a:rPr lang="en-CA" dirty="0"/>
                  <a:t> if j is correct class,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𝑗</m:t>
                        </m:r>
                      </m:sub>
                    </m:sSub>
                    <m:r>
                      <a:rPr lang="en-CA" b="0" i="0" smtClean="0">
                        <a:latin typeface="Cambria Math" panose="02040503050406030204" pitchFamily="18" charset="0"/>
                      </a:rPr>
                      <m:t>=0</m:t>
                    </m:r>
                  </m:oMath>
                </a14:m>
                <a:r>
                  <a:rPr lang="en-CA" dirty="0"/>
                  <a:t> otherwise</a:t>
                </a:r>
              </a:p>
              <a:p>
                <a:r>
                  <a:rPr lang="en-CA" dirty="0"/>
                  <a:t>Quadratic loss function is then:</a:t>
                </a:r>
                <a:br>
                  <a:rPr lang="en-CA" dirty="0"/>
                </a:br>
                <a:r>
                  <a:rPr lang="en-CA" dirty="0"/>
                  <a:t>				</a:t>
                </a:r>
                <a14:m>
                  <m:oMath xmlns:m="http://schemas.openxmlformats.org/officeDocument/2006/math">
                    <m:nary>
                      <m:naryPr>
                        <m:chr m:val="∑"/>
                        <m:supHide m:val="on"/>
                        <m:ctrlPr>
                          <a:rPr lang="en-CA"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sSup>
                          <m:sSupPr>
                            <m:ctrlPr>
                              <a:rPr lang="en-CA" i="1" smtClean="0">
                                <a:latin typeface="Cambria Math" panose="02040503050406030204" pitchFamily="18" charset="0"/>
                              </a:rPr>
                            </m:ctrlPr>
                          </m:sSupPr>
                          <m:e>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 </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𝑎</m:t>
                                </m:r>
                              </m:e>
                              <m:sub>
                                <m:r>
                                  <a:rPr lang="en-CA" b="0" i="1" smtClean="0">
                                    <a:latin typeface="Cambria Math" panose="02040503050406030204" pitchFamily="18" charset="0"/>
                                  </a:rPr>
                                  <m:t>𝑗</m:t>
                                </m:r>
                              </m:sub>
                              <m:sup>
                                <m:r>
                                  <a:rPr lang="en-CA" b="0" i="1" smtClean="0">
                                    <a:latin typeface="Cambria Math" panose="02040503050406030204" pitchFamily="18" charset="0"/>
                                  </a:rPr>
                                  <m:t> </m:t>
                                </m:r>
                              </m:sup>
                            </m:sSubSup>
                            <m:r>
                              <a:rPr lang="en-CA" b="0" i="1" smtClean="0">
                                <a:latin typeface="Cambria Math" panose="02040503050406030204" pitchFamily="18" charset="0"/>
                              </a:rPr>
                              <m:t>)</m:t>
                            </m:r>
                          </m:e>
                          <m:sup>
                            <m:r>
                              <a:rPr lang="en-CA" b="0" i="1" smtClean="0">
                                <a:latin typeface="Cambria Math" panose="02040503050406030204" pitchFamily="18" charset="0"/>
                              </a:rPr>
                              <m:t>2</m:t>
                            </m:r>
                          </m:sup>
                        </m:sSup>
                      </m:e>
                    </m:nary>
                  </m:oMath>
                </a14:m>
                <a:r>
                  <a:rPr lang="en-CA" dirty="0"/>
                  <a:t> (for a single instance)</a:t>
                </a:r>
              </a:p>
              <a:p>
                <a:r>
                  <a:rPr lang="en-CA" dirty="0"/>
                  <a:t>Which can be written as: </a:t>
                </a:r>
                <a:br>
                  <a:rPr lang="en-CA" dirty="0"/>
                </a:br>
                <a:r>
                  <a:rPr lang="en-CA" dirty="0"/>
                  <a:t>				</a:t>
                </a:r>
                <a14:m>
                  <m:oMath xmlns:m="http://schemas.openxmlformats.org/officeDocument/2006/math">
                    <m:r>
                      <a:rPr lang="en-CA" b="0" i="1" smtClean="0">
                        <a:latin typeface="Cambria Math" panose="02040503050406030204" pitchFamily="18" charset="0"/>
                      </a:rPr>
                      <m:t>1−2</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2</m:t>
                            </m:r>
                          </m:sup>
                        </m:sSubSup>
                      </m:e>
                    </m:nary>
                  </m:oMath>
                </a14:m>
                <a:r>
                  <a:rPr lang="en-CA" dirty="0"/>
                  <a:t> where </a:t>
                </a:r>
                <a:r>
                  <a:rPr lang="en-CA" i="1" dirty="0" err="1">
                    <a:latin typeface="Cambria" panose="02040503050406030204" pitchFamily="18" charset="0"/>
                    <a:ea typeface="Cambria" panose="02040503050406030204" pitchFamily="18" charset="0"/>
                  </a:rPr>
                  <a:t>i</a:t>
                </a:r>
                <a:r>
                  <a:rPr lang="en-CA" dirty="0"/>
                  <a:t> is the correct class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4"/>
                <a:ext cx="12192000" cy="5032375"/>
              </a:xfrm>
              <a:blipFill>
                <a:blip r:embed="rId2"/>
                <a:stretch>
                  <a:fillRect l="-900" t="-1937"/>
                </a:stretch>
              </a:blipFill>
            </p:spPr>
            <p:txBody>
              <a:bodyPr/>
              <a:lstStyle/>
              <a:p>
                <a:r>
                  <a:rPr lang="en-CA">
                    <a:noFill/>
                  </a:rPr>
                  <a:t> </a:t>
                </a:r>
              </a:p>
            </p:txBody>
          </p:sp>
        </mc:Fallback>
      </mc:AlternateContent>
    </p:spTree>
    <p:extLst>
      <p:ext uri="{BB962C8B-B14F-4D97-AF65-F5344CB8AC3E}">
        <p14:creationId xmlns:p14="http://schemas.microsoft.com/office/powerpoint/2010/main" val="232958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129"/>
            <a:ext cx="10515600" cy="613641"/>
          </a:xfrm>
        </p:spPr>
        <p:txBody>
          <a:bodyPr>
            <a:normAutofit fontScale="90000"/>
          </a:bodyPr>
          <a:lstStyle/>
          <a:p>
            <a:r>
              <a:rPr lang="en-CA" dirty="0"/>
              <a:t>Quadratic loss function example:</a:t>
            </a:r>
          </a:p>
        </p:txBody>
      </p:sp>
      <p:sp>
        <p:nvSpPr>
          <p:cNvPr id="4" name="Rectangle 3"/>
          <p:cNvSpPr/>
          <p:nvPr/>
        </p:nvSpPr>
        <p:spPr>
          <a:xfrm>
            <a:off x="890157" y="1335809"/>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0.1</a:t>
            </a:r>
          </a:p>
        </p:txBody>
      </p:sp>
      <p:sp>
        <p:nvSpPr>
          <p:cNvPr id="5" name="Rectangle 4"/>
          <p:cNvSpPr/>
          <p:nvPr/>
        </p:nvSpPr>
        <p:spPr>
          <a:xfrm>
            <a:off x="1485902" y="1335809"/>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0.5</a:t>
            </a:r>
          </a:p>
        </p:txBody>
      </p:sp>
      <p:sp>
        <p:nvSpPr>
          <p:cNvPr id="6" name="Rectangle 5"/>
          <p:cNvSpPr/>
          <p:nvPr/>
        </p:nvSpPr>
        <p:spPr>
          <a:xfrm>
            <a:off x="2081647" y="1335809"/>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0.1</a:t>
            </a:r>
          </a:p>
        </p:txBody>
      </p:sp>
      <p:sp>
        <p:nvSpPr>
          <p:cNvPr id="7" name="Rectangle 6"/>
          <p:cNvSpPr/>
          <p:nvPr/>
        </p:nvSpPr>
        <p:spPr>
          <a:xfrm>
            <a:off x="2663538" y="1335809"/>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0.2</a:t>
            </a:r>
          </a:p>
        </p:txBody>
      </p:sp>
      <p:sp>
        <p:nvSpPr>
          <p:cNvPr id="8" name="Rectangle 7"/>
          <p:cNvSpPr/>
          <p:nvPr/>
        </p:nvSpPr>
        <p:spPr>
          <a:xfrm>
            <a:off x="3245429" y="1335809"/>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0.1</a:t>
            </a:r>
          </a:p>
        </p:txBody>
      </p:sp>
      <p:sp>
        <p:nvSpPr>
          <p:cNvPr id="9" name="Rectangle 8"/>
          <p:cNvSpPr/>
          <p:nvPr/>
        </p:nvSpPr>
        <p:spPr>
          <a:xfrm>
            <a:off x="876303" y="2555015"/>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10" name="Rectangle 9"/>
          <p:cNvSpPr/>
          <p:nvPr/>
        </p:nvSpPr>
        <p:spPr>
          <a:xfrm>
            <a:off x="1472048" y="2555015"/>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Rectangle 10"/>
          <p:cNvSpPr/>
          <p:nvPr/>
        </p:nvSpPr>
        <p:spPr>
          <a:xfrm>
            <a:off x="2067793" y="2555015"/>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12" name="Rectangle 11"/>
          <p:cNvSpPr/>
          <p:nvPr/>
        </p:nvSpPr>
        <p:spPr>
          <a:xfrm>
            <a:off x="2649684" y="2555015"/>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13" name="Rectangle 12"/>
          <p:cNvSpPr/>
          <p:nvPr/>
        </p:nvSpPr>
        <p:spPr>
          <a:xfrm>
            <a:off x="3231575" y="2555015"/>
            <a:ext cx="581891" cy="52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17" name="TextBox 16"/>
          <p:cNvSpPr txBox="1"/>
          <p:nvPr/>
        </p:nvSpPr>
        <p:spPr>
          <a:xfrm>
            <a:off x="4738255" y="1333798"/>
            <a:ext cx="2029692" cy="369332"/>
          </a:xfrm>
          <a:prstGeom prst="rect">
            <a:avLst/>
          </a:prstGeom>
          <a:noFill/>
        </p:spPr>
        <p:txBody>
          <a:bodyPr wrap="square" rtlCol="0">
            <a:spAutoFit/>
          </a:bodyPr>
          <a:lstStyle/>
          <a:p>
            <a:r>
              <a:rPr lang="en-CA" dirty="0"/>
              <a:t>Here, </a:t>
            </a:r>
            <a:r>
              <a:rPr lang="en-CA" i="1" dirty="0">
                <a:latin typeface="Cambria Math" panose="02040503050406030204" pitchFamily="18" charset="0"/>
                <a:ea typeface="Cambria Math" panose="02040503050406030204" pitchFamily="18" charset="0"/>
              </a:rPr>
              <a:t>k </a:t>
            </a:r>
            <a:r>
              <a:rPr lang="en-CA" dirty="0"/>
              <a:t>= 5</a:t>
            </a:r>
          </a:p>
        </p:txBody>
      </p:sp>
      <mc:AlternateContent xmlns:mc="http://schemas.openxmlformats.org/markup-compatibility/2006" xmlns:a14="http://schemas.microsoft.com/office/drawing/2010/main">
        <mc:Choice Requires="a14">
          <p:sp>
            <p:nvSpPr>
              <p:cNvPr id="18" name="TextBox 17"/>
              <p:cNvSpPr txBox="1"/>
              <p:nvPr/>
            </p:nvSpPr>
            <p:spPr>
              <a:xfrm>
                <a:off x="422569" y="946505"/>
                <a:ext cx="5825831" cy="369332"/>
              </a:xfrm>
              <a:prstGeom prst="rect">
                <a:avLst/>
              </a:prstGeom>
              <a:noFill/>
            </p:spPr>
            <p:txBody>
              <a:bodyPr wrap="square" rtlCol="0">
                <a:spAutoFit/>
              </a:bodyPr>
              <a:lstStyle/>
              <a:p>
                <a:r>
                  <a:rPr lang="en-CA" dirty="0"/>
                  <a:t>Class probabilities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1</m:t>
                        </m:r>
                      </m:sub>
                    </m:sSub>
                    <m:r>
                      <a:rPr lang="en-CA" i="1">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𝑘</m:t>
                        </m:r>
                      </m:sub>
                    </m:sSub>
                  </m:oMath>
                </a14:m>
                <a:r>
                  <a:rPr lang="en-CA" dirty="0"/>
                  <a:t>) output by predictive model</a:t>
                </a:r>
              </a:p>
            </p:txBody>
          </p:sp>
        </mc:Choice>
        <mc:Fallback xmlns="">
          <p:sp>
            <p:nvSpPr>
              <p:cNvPr id="18" name="TextBox 17"/>
              <p:cNvSpPr txBox="1">
                <a:spLocks noRot="1" noChangeAspect="1" noMove="1" noResize="1" noEditPoints="1" noAdjustHandles="1" noChangeArrowheads="1" noChangeShapeType="1" noTextEdit="1"/>
              </p:cNvSpPr>
              <p:nvPr/>
            </p:nvSpPr>
            <p:spPr>
              <a:xfrm>
                <a:off x="422569" y="946505"/>
                <a:ext cx="5825831" cy="369332"/>
              </a:xfrm>
              <a:prstGeom prst="rect">
                <a:avLst/>
              </a:prstGeom>
              <a:blipFill>
                <a:blip r:embed="rId2"/>
                <a:stretch>
                  <a:fillRect l="-837"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20885" y="2153278"/>
                <a:ext cx="3671455" cy="369332"/>
              </a:xfrm>
              <a:prstGeom prst="rect">
                <a:avLst/>
              </a:prstGeom>
              <a:noFill/>
            </p:spPr>
            <p:txBody>
              <a:bodyPr wrap="square" rtlCol="0">
                <a:spAutoFit/>
              </a:bodyPr>
              <a:lstStyle/>
              <a:p>
                <a:r>
                  <a:rPr lang="en-CA" dirty="0"/>
                  <a:t>Known outcome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𝑘</m:t>
                        </m:r>
                      </m:sub>
                    </m:sSub>
                  </m:oMath>
                </a14:m>
                <a:r>
                  <a:rPr lang="en-CA" dirty="0"/>
                  <a:t> )</a:t>
                </a:r>
              </a:p>
            </p:txBody>
          </p:sp>
        </mc:Choice>
        <mc:Fallback xmlns="">
          <p:sp>
            <p:nvSpPr>
              <p:cNvPr id="19" name="TextBox 18"/>
              <p:cNvSpPr txBox="1">
                <a:spLocks noRot="1" noChangeAspect="1" noMove="1" noResize="1" noEditPoints="1" noAdjustHandles="1" noChangeArrowheads="1" noChangeShapeType="1" noTextEdit="1"/>
              </p:cNvSpPr>
              <p:nvPr/>
            </p:nvSpPr>
            <p:spPr>
              <a:xfrm>
                <a:off x="820885" y="2153278"/>
                <a:ext cx="3671455" cy="369332"/>
              </a:xfrm>
              <a:prstGeom prst="rect">
                <a:avLst/>
              </a:prstGeom>
              <a:blipFill>
                <a:blip r:embed="rId3"/>
                <a:stretch>
                  <a:fillRect l="-1495"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78882" y="1502069"/>
                <a:ext cx="1826141"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1−2</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2</m:t>
                              </m:r>
                            </m:sup>
                          </m:sSubSup>
                        </m:e>
                      </m:nary>
                    </m:oMath>
                  </m:oMathPara>
                </a14:m>
                <a:endParaRPr lang="en-CA" dirty="0"/>
              </a:p>
            </p:txBody>
          </p:sp>
        </mc:Choice>
        <mc:Fallback xmlns="">
          <p:sp>
            <p:nvSpPr>
              <p:cNvPr id="20" name="Rectangle 19"/>
              <p:cNvSpPr>
                <a:spLocks noRot="1" noChangeAspect="1" noMove="1" noResize="1" noEditPoints="1" noAdjustHandles="1" noChangeArrowheads="1" noChangeShapeType="1" noTextEdit="1"/>
              </p:cNvSpPr>
              <p:nvPr/>
            </p:nvSpPr>
            <p:spPr>
              <a:xfrm>
                <a:off x="7678882" y="1502069"/>
                <a:ext cx="1826141" cy="795859"/>
              </a:xfrm>
              <a:prstGeom prst="rect">
                <a:avLst/>
              </a:prstGeom>
              <a:blipFill>
                <a:blip r:embed="rId4"/>
                <a:stretch>
                  <a:fillRect/>
                </a:stretch>
              </a:blipFill>
            </p:spPr>
            <p:txBody>
              <a:bodyPr/>
              <a:lstStyle/>
              <a:p>
                <a:r>
                  <a:rPr lang="en-CA">
                    <a:noFill/>
                  </a:rPr>
                  <a:t> </a:t>
                </a:r>
              </a:p>
            </p:txBody>
          </p:sp>
        </mc:Fallback>
      </mc:AlternateContent>
      <p:sp>
        <p:nvSpPr>
          <p:cNvPr id="21" name="TextBox 20"/>
          <p:cNvSpPr txBox="1"/>
          <p:nvPr/>
        </p:nvSpPr>
        <p:spPr>
          <a:xfrm>
            <a:off x="7100457" y="1131171"/>
            <a:ext cx="3772297" cy="369332"/>
          </a:xfrm>
          <a:prstGeom prst="rect">
            <a:avLst/>
          </a:prstGeom>
          <a:noFill/>
        </p:spPr>
        <p:txBody>
          <a:bodyPr wrap="square" rtlCol="0">
            <a:spAutoFit/>
          </a:bodyPr>
          <a:lstStyle/>
          <a:p>
            <a:r>
              <a:rPr lang="en-CA" dirty="0"/>
              <a:t>Quadratic loss function:</a:t>
            </a:r>
          </a:p>
        </p:txBody>
      </p:sp>
      <mc:AlternateContent xmlns:mc="http://schemas.openxmlformats.org/markup-compatibility/2006" xmlns:a14="http://schemas.microsoft.com/office/drawing/2010/main">
        <mc:Choice Requires="a14">
          <p:sp>
            <p:nvSpPr>
              <p:cNvPr id="22" name="TextBox 21"/>
              <p:cNvSpPr txBox="1"/>
              <p:nvPr/>
            </p:nvSpPr>
            <p:spPr>
              <a:xfrm>
                <a:off x="7100457" y="2352834"/>
                <a:ext cx="4578925" cy="4562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CA" b="0" i="1" smtClean="0">
                              <a:latin typeface="Cambria Math" panose="02040503050406030204" pitchFamily="18" charset="0"/>
                            </a:rPr>
                          </m:ctrlPr>
                        </m:groupChrPr>
                        <m:e>
                          <m:r>
                            <m:rPr>
                              <m:brk m:alnAt="1"/>
                            </m:rPr>
                            <a:rPr lang="en-CA" b="0" i="1" smtClean="0">
                              <a:latin typeface="Cambria Math" panose="02040503050406030204" pitchFamily="18" charset="0"/>
                            </a:rPr>
                            <m:t> </m:t>
                          </m:r>
                        </m:e>
                      </m:groupChr>
                      <m:r>
                        <a:rPr lang="en-CA" b="0" i="1" smtClean="0">
                          <a:latin typeface="Cambria Math" panose="02040503050406030204" pitchFamily="18" charset="0"/>
                        </a:rPr>
                        <m:t>  1−2</m:t>
                      </m:r>
                      <m:d>
                        <m:dPr>
                          <m:ctrlPr>
                            <a:rPr lang="en-CA" b="0" i="1" smtClean="0">
                              <a:latin typeface="Cambria Math" panose="02040503050406030204" pitchFamily="18" charset="0"/>
                            </a:rPr>
                          </m:ctrlPr>
                        </m:dPr>
                        <m:e>
                          <m:r>
                            <a:rPr lang="en-CA" b="0" i="1" smtClean="0">
                              <a:latin typeface="Cambria Math" panose="02040503050406030204" pitchFamily="18" charset="0"/>
                            </a:rPr>
                            <m:t>0.5</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0.1</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0.1</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0.2</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0.1</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m:oMathPara>
                </a14:m>
                <a:endParaRPr lang="en-CA" dirty="0"/>
              </a:p>
            </p:txBody>
          </p:sp>
        </mc:Choice>
        <mc:Fallback xmlns="">
          <p:sp>
            <p:nvSpPr>
              <p:cNvPr id="22" name="TextBox 21"/>
              <p:cNvSpPr txBox="1">
                <a:spLocks noRot="1" noChangeAspect="1" noMove="1" noResize="1" noEditPoints="1" noAdjustHandles="1" noChangeArrowheads="1" noChangeShapeType="1" noTextEdit="1"/>
              </p:cNvSpPr>
              <p:nvPr/>
            </p:nvSpPr>
            <p:spPr>
              <a:xfrm>
                <a:off x="7100457" y="2352834"/>
                <a:ext cx="4578925" cy="456215"/>
              </a:xfrm>
              <a:prstGeom prst="rect">
                <a:avLst/>
              </a:prstGeom>
              <a:blipFill>
                <a:blip r:embed="rId5"/>
                <a:stretch>
                  <a:fillRect l="-1731" t="-36000" b="-52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232071" y="2721275"/>
                <a:ext cx="4405746" cy="369332"/>
              </a:xfrm>
              <a:prstGeom prst="rect">
                <a:avLst/>
              </a:prstGeom>
              <a:noFill/>
            </p:spPr>
            <p:txBody>
              <a:bodyPr wrap="square" rtlCol="0">
                <a:spAutoFit/>
              </a:bodyPr>
              <a:lstStyle/>
              <a:p>
                <a14:m>
                  <m:oMath xmlns:m="http://schemas.openxmlformats.org/officeDocument/2006/math">
                    <m:r>
                      <a:rPr lang="en-CA" b="0" i="1" smtClean="0">
                        <a:latin typeface="Cambria Math" panose="02040503050406030204" pitchFamily="18" charset="0"/>
                      </a:rPr>
                      <m:t>=</m:t>
                    </m:r>
                  </m:oMath>
                </a14:m>
                <a:r>
                  <a:rPr lang="en-CA" dirty="0"/>
                  <a:t> 0.07</a:t>
                </a:r>
              </a:p>
            </p:txBody>
          </p:sp>
        </mc:Choice>
        <mc:Fallback xmlns="">
          <p:sp>
            <p:nvSpPr>
              <p:cNvPr id="23" name="TextBox 22"/>
              <p:cNvSpPr txBox="1">
                <a:spLocks noRot="1" noChangeAspect="1" noMove="1" noResize="1" noEditPoints="1" noAdjustHandles="1" noChangeArrowheads="1" noChangeShapeType="1" noTextEdit="1"/>
              </p:cNvSpPr>
              <p:nvPr/>
            </p:nvSpPr>
            <p:spPr>
              <a:xfrm>
                <a:off x="7232071" y="2721275"/>
                <a:ext cx="4405746" cy="369332"/>
              </a:xfrm>
              <a:prstGeom prst="rect">
                <a:avLst/>
              </a:prstGeom>
              <a:blipFill>
                <a:blip r:embed="rId6"/>
                <a:stretch>
                  <a:fillRect t="-8197" b="-24590"/>
                </a:stretch>
              </a:blipFill>
            </p:spPr>
            <p:txBody>
              <a:bodyPr/>
              <a:lstStyle/>
              <a:p>
                <a:r>
                  <a:rPr lang="en-CA">
                    <a:noFill/>
                  </a:rPr>
                  <a:t> </a:t>
                </a:r>
              </a:p>
            </p:txBody>
          </p:sp>
        </mc:Fallback>
      </mc:AlternateContent>
      <p:sp>
        <p:nvSpPr>
          <p:cNvPr id="24" name="TextBox 23"/>
          <p:cNvSpPr txBox="1"/>
          <p:nvPr/>
        </p:nvSpPr>
        <p:spPr>
          <a:xfrm>
            <a:off x="890157" y="3090607"/>
            <a:ext cx="3117271" cy="369332"/>
          </a:xfrm>
          <a:prstGeom prst="rect">
            <a:avLst/>
          </a:prstGeom>
          <a:noFill/>
        </p:spPr>
        <p:txBody>
          <a:bodyPr wrap="square" rtlCol="0">
            <a:spAutoFit/>
          </a:bodyPr>
          <a:lstStyle/>
          <a:p>
            <a:r>
              <a:rPr lang="en-CA" dirty="0"/>
              <a:t>(correct class is a</a:t>
            </a:r>
            <a:r>
              <a:rPr lang="en-CA" baseline="-25000" dirty="0"/>
              <a:t>2</a:t>
            </a:r>
            <a:r>
              <a:rPr lang="en-CA" dirty="0"/>
              <a:t> here)</a:t>
            </a:r>
          </a:p>
        </p:txBody>
      </p:sp>
      <mc:AlternateContent xmlns:mc="http://schemas.openxmlformats.org/markup-compatibility/2006" xmlns:a14="http://schemas.microsoft.com/office/drawing/2010/main">
        <mc:Choice Requires="a14">
          <p:sp>
            <p:nvSpPr>
              <p:cNvPr id="25" name="TextBox 24"/>
              <p:cNvSpPr txBox="1"/>
              <p:nvPr/>
            </p:nvSpPr>
            <p:spPr>
              <a:xfrm>
                <a:off x="4585856" y="4555707"/>
                <a:ext cx="4578925" cy="4562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CA" b="0" i="1" smtClean="0">
                              <a:latin typeface="Cambria Math" panose="02040503050406030204" pitchFamily="18" charset="0"/>
                            </a:rPr>
                          </m:ctrlPr>
                        </m:groupChrPr>
                        <m:e>
                          <m:r>
                            <m:rPr>
                              <m:brk m:alnAt="1"/>
                            </m:rPr>
                            <a:rPr lang="en-CA" b="0" i="1" smtClean="0">
                              <a:latin typeface="Cambria Math" panose="02040503050406030204" pitchFamily="18" charset="0"/>
                            </a:rPr>
                            <m:t> </m:t>
                          </m:r>
                        </m:e>
                      </m:groupChr>
                      <m:r>
                        <a:rPr lang="en-CA" b="0" i="1" smtClean="0">
                          <a:latin typeface="Cambria Math" panose="02040503050406030204" pitchFamily="18" charset="0"/>
                        </a:rPr>
                        <m:t>  1−2</m:t>
                      </m:r>
                      <m:d>
                        <m:dPr>
                          <m:ctrlPr>
                            <a:rPr lang="en-CA" b="0" i="1" smtClean="0">
                              <a:latin typeface="Cambria Math" panose="02040503050406030204" pitchFamily="18" charset="0"/>
                            </a:rPr>
                          </m:ctrlPr>
                        </m:dPr>
                        <m:e>
                          <m:r>
                            <a:rPr lang="en-CA" b="0" i="1" smtClean="0">
                              <a:latin typeface="Cambria Math" panose="02040503050406030204" pitchFamily="18" charset="0"/>
                            </a:rPr>
                            <m:t>0.1</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0.5</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0.1</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0.2</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0.1</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m:oMathPara>
                </a14:m>
                <a:endParaRPr lang="en-CA" dirty="0"/>
              </a:p>
            </p:txBody>
          </p:sp>
        </mc:Choice>
        <mc:Fallback xmlns="">
          <p:sp>
            <p:nvSpPr>
              <p:cNvPr id="25" name="TextBox 24"/>
              <p:cNvSpPr txBox="1">
                <a:spLocks noRot="1" noChangeAspect="1" noMove="1" noResize="1" noEditPoints="1" noAdjustHandles="1" noChangeArrowheads="1" noChangeShapeType="1" noTextEdit="1"/>
              </p:cNvSpPr>
              <p:nvPr/>
            </p:nvSpPr>
            <p:spPr>
              <a:xfrm>
                <a:off x="4585856" y="4555707"/>
                <a:ext cx="4578925" cy="456215"/>
              </a:xfrm>
              <a:prstGeom prst="rect">
                <a:avLst/>
              </a:prstGeom>
              <a:blipFill>
                <a:blip r:embed="rId7"/>
                <a:stretch>
                  <a:fillRect l="-1598" t="-36000" b="-52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717470" y="4924148"/>
                <a:ext cx="4405746" cy="369332"/>
              </a:xfrm>
              <a:prstGeom prst="rect">
                <a:avLst/>
              </a:prstGeom>
              <a:noFill/>
            </p:spPr>
            <p:txBody>
              <a:bodyPr wrap="square" rtlCol="0">
                <a:spAutoFit/>
              </a:bodyPr>
              <a:lstStyle/>
              <a:p>
                <a14:m>
                  <m:oMath xmlns:m="http://schemas.openxmlformats.org/officeDocument/2006/math">
                    <m:r>
                      <a:rPr lang="en-CA" b="0" i="1" smtClean="0">
                        <a:latin typeface="Cambria Math" panose="02040503050406030204" pitchFamily="18" charset="0"/>
                      </a:rPr>
                      <m:t>=</m:t>
                    </m:r>
                  </m:oMath>
                </a14:m>
                <a:r>
                  <a:rPr lang="en-CA" dirty="0"/>
                  <a:t> 1.11</a:t>
                </a:r>
              </a:p>
            </p:txBody>
          </p:sp>
        </mc:Choice>
        <mc:Fallback xmlns="">
          <p:sp>
            <p:nvSpPr>
              <p:cNvPr id="26" name="TextBox 25"/>
              <p:cNvSpPr txBox="1">
                <a:spLocks noRot="1" noChangeAspect="1" noMove="1" noResize="1" noEditPoints="1" noAdjustHandles="1" noChangeArrowheads="1" noChangeShapeType="1" noTextEdit="1"/>
              </p:cNvSpPr>
              <p:nvPr/>
            </p:nvSpPr>
            <p:spPr>
              <a:xfrm>
                <a:off x="4717470" y="4924148"/>
                <a:ext cx="4405746" cy="369332"/>
              </a:xfrm>
              <a:prstGeom prst="rect">
                <a:avLst/>
              </a:prstGeom>
              <a:blipFill>
                <a:blip r:embed="rId8"/>
                <a:stretch>
                  <a:fillRect t="-10000" b="-26667"/>
                </a:stretch>
              </a:blipFill>
            </p:spPr>
            <p:txBody>
              <a:bodyPr/>
              <a:lstStyle/>
              <a:p>
                <a:r>
                  <a:rPr lang="en-CA">
                    <a:noFill/>
                  </a:rPr>
                  <a:t> </a:t>
                </a:r>
              </a:p>
            </p:txBody>
          </p:sp>
        </mc:Fallback>
      </mc:AlternateContent>
      <p:sp>
        <p:nvSpPr>
          <p:cNvPr id="27" name="TextBox 26"/>
          <p:cNvSpPr txBox="1"/>
          <p:nvPr/>
        </p:nvSpPr>
        <p:spPr>
          <a:xfrm>
            <a:off x="1485902" y="3863017"/>
            <a:ext cx="8371605" cy="830997"/>
          </a:xfrm>
          <a:prstGeom prst="rect">
            <a:avLst/>
          </a:prstGeom>
          <a:noFill/>
        </p:spPr>
        <p:txBody>
          <a:bodyPr wrap="square" rtlCol="0">
            <a:spAutoFit/>
          </a:bodyPr>
          <a:lstStyle/>
          <a:p>
            <a:r>
              <a:rPr lang="en-CA" sz="2400" dirty="0"/>
              <a:t>If instead, the correct class was a</a:t>
            </a:r>
            <a:r>
              <a:rPr lang="en-CA" sz="2400" baseline="-25000" dirty="0"/>
              <a:t>1</a:t>
            </a:r>
            <a:r>
              <a:rPr lang="en-CA" sz="2400" dirty="0"/>
              <a:t> (but predictions remain the same) we would have:</a:t>
            </a:r>
          </a:p>
        </p:txBody>
      </p:sp>
      <mc:AlternateContent xmlns:mc="http://schemas.openxmlformats.org/markup-compatibility/2006" xmlns:a14="http://schemas.microsoft.com/office/drawing/2010/main">
        <mc:Choice Requires="a14">
          <p:sp>
            <p:nvSpPr>
              <p:cNvPr id="28" name="TextBox 27"/>
              <p:cNvSpPr txBox="1"/>
              <p:nvPr/>
            </p:nvSpPr>
            <p:spPr>
              <a:xfrm>
                <a:off x="422569" y="5661921"/>
                <a:ext cx="11409213" cy="931602"/>
              </a:xfrm>
              <a:prstGeom prst="rect">
                <a:avLst/>
              </a:prstGeom>
              <a:noFill/>
            </p:spPr>
            <p:txBody>
              <a:bodyPr wrap="square" rtlCol="0">
                <a:spAutoFit/>
              </a:bodyPr>
              <a:lstStyle/>
              <a:p>
                <a:r>
                  <a:rPr lang="en-CA" sz="2400" dirty="0"/>
                  <a:t>1.11 </a:t>
                </a:r>
                <a:r>
                  <a:rPr lang="en-CA" sz="2400" b="1" dirty="0"/>
                  <a:t>&gt;</a:t>
                </a:r>
                <a:r>
                  <a:rPr lang="en-CA" sz="2400" dirty="0"/>
                  <a:t> 0.07 </a:t>
                </a:r>
                <a14:m>
                  <m:oMath xmlns:m="http://schemas.openxmlformats.org/officeDocument/2006/math">
                    <m:groupChr>
                      <m:groupChrPr>
                        <m:chr m:val="⇒"/>
                        <m:pos m:val="top"/>
                        <m:ctrlPr>
                          <a:rPr lang="en-CA" sz="2400" b="0" i="1" smtClean="0">
                            <a:latin typeface="Cambria Math" panose="02040503050406030204" pitchFamily="18" charset="0"/>
                          </a:rPr>
                        </m:ctrlPr>
                      </m:groupChrPr>
                      <m:e>
                        <m:r>
                          <m:rPr>
                            <m:brk m:alnAt="1"/>
                          </m:rPr>
                          <a:rPr lang="en-CA" sz="2400" b="0" i="1" smtClean="0">
                            <a:latin typeface="Cambria Math" panose="02040503050406030204" pitchFamily="18" charset="0"/>
                          </a:rPr>
                          <m:t> </m:t>
                        </m:r>
                      </m:e>
                    </m:groupChr>
                  </m:oMath>
                </a14:m>
                <a:r>
                  <a:rPr lang="en-CA" sz="2400" dirty="0"/>
                  <a:t> quadratic loss function increases when correct class assigned low probability</a:t>
                </a:r>
              </a:p>
              <a:p>
                <a:r>
                  <a:rPr lang="en-CA" sz="2400" dirty="0"/>
                  <a:t>Quadratic loss function frequently used as criterion of success in probabilistic modeling</a:t>
                </a:r>
              </a:p>
            </p:txBody>
          </p:sp>
        </mc:Choice>
        <mc:Fallback xmlns="">
          <p:sp>
            <p:nvSpPr>
              <p:cNvPr id="28" name="TextBox 27"/>
              <p:cNvSpPr txBox="1">
                <a:spLocks noRot="1" noChangeAspect="1" noMove="1" noResize="1" noEditPoints="1" noAdjustHandles="1" noChangeArrowheads="1" noChangeShapeType="1" noTextEdit="1"/>
              </p:cNvSpPr>
              <p:nvPr/>
            </p:nvSpPr>
            <p:spPr>
              <a:xfrm>
                <a:off x="422569" y="5661921"/>
                <a:ext cx="11409213" cy="931602"/>
              </a:xfrm>
              <a:prstGeom prst="rect">
                <a:avLst/>
              </a:prstGeom>
              <a:blipFill>
                <a:blip r:embed="rId9"/>
                <a:stretch>
                  <a:fillRect l="-801" t="-20261" r="-534" b="-137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763993" y="1131171"/>
                <a:ext cx="2275607" cy="923330"/>
              </a:xfrm>
              <a:prstGeom prst="rect">
                <a:avLst/>
              </a:prstGeom>
              <a:noFill/>
            </p:spPr>
            <p:txBody>
              <a:bodyPr wrap="square" rtlCol="0">
                <a:spAutoFit/>
              </a:bodyPr>
              <a:lstStyle/>
              <a:p>
                <a:r>
                  <a:rPr lang="en-CA" dirty="0"/>
                  <a:t>(where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oMath>
                </a14:m>
                <a:r>
                  <a:rPr lang="en-CA" dirty="0"/>
                  <a:t> is the probability of the correct class)</a:t>
                </a:r>
              </a:p>
            </p:txBody>
          </p:sp>
        </mc:Choice>
        <mc:Fallback xmlns="">
          <p:sp>
            <p:nvSpPr>
              <p:cNvPr id="29" name="TextBox 28"/>
              <p:cNvSpPr txBox="1">
                <a:spLocks noRot="1" noChangeAspect="1" noMove="1" noResize="1" noEditPoints="1" noAdjustHandles="1" noChangeArrowheads="1" noChangeShapeType="1" noTextEdit="1"/>
              </p:cNvSpPr>
              <p:nvPr/>
            </p:nvSpPr>
            <p:spPr>
              <a:xfrm>
                <a:off x="9763993" y="1131171"/>
                <a:ext cx="2275607" cy="923330"/>
              </a:xfrm>
              <a:prstGeom prst="rect">
                <a:avLst/>
              </a:prstGeom>
              <a:blipFill>
                <a:blip r:embed="rId10"/>
                <a:stretch>
                  <a:fillRect l="-2413" t="-3974" b="-9934"/>
                </a:stretch>
              </a:blipFill>
            </p:spPr>
            <p:txBody>
              <a:bodyPr/>
              <a:lstStyle/>
              <a:p>
                <a:r>
                  <a:rPr lang="en-CA">
                    <a:noFill/>
                  </a:rPr>
                  <a:t> </a:t>
                </a:r>
              </a:p>
            </p:txBody>
          </p:sp>
        </mc:Fallback>
      </mc:AlternateContent>
    </p:spTree>
    <p:extLst>
      <p:ext uri="{BB962C8B-B14F-4D97-AF65-F5344CB8AC3E}">
        <p14:creationId xmlns:p14="http://schemas.microsoft.com/office/powerpoint/2010/main" val="29550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Machine fault diagnosis</a:t>
            </a:r>
          </a:p>
        </p:txBody>
      </p:sp>
      <p:sp>
        <p:nvSpPr>
          <p:cNvPr id="3" name="Content Placeholder 2"/>
          <p:cNvSpPr>
            <a:spLocks noGrp="1"/>
          </p:cNvSpPr>
          <p:nvPr>
            <p:ph idx="1"/>
          </p:nvPr>
        </p:nvSpPr>
        <p:spPr>
          <a:xfrm>
            <a:off x="838200" y="1825625"/>
            <a:ext cx="6767945" cy="4351338"/>
          </a:xfrm>
        </p:spPr>
        <p:txBody>
          <a:bodyPr>
            <a:normAutofit fontScale="92500"/>
          </a:bodyPr>
          <a:lstStyle/>
          <a:p>
            <a:r>
              <a:rPr lang="en-CA" dirty="0"/>
              <a:t>Preventative maintenance of electromechanical devices</a:t>
            </a:r>
          </a:p>
          <a:p>
            <a:r>
              <a:rPr lang="en-CA" dirty="0"/>
              <a:t>Dataset of measurements from 600 faulty devices acquired and classified by expert with 20 years of experience</a:t>
            </a:r>
          </a:p>
          <a:p>
            <a:r>
              <a:rPr lang="en-CA" dirty="0"/>
              <a:t>Rule induction algorithm applied to dataset, producing a set of diagnostic rules</a:t>
            </a:r>
          </a:p>
          <a:p>
            <a:r>
              <a:rPr lang="en-CA" dirty="0"/>
              <a:t>Learned rules superior to expert’s handcrafted rules</a:t>
            </a:r>
          </a:p>
          <a:p>
            <a:r>
              <a:rPr lang="en-CA" dirty="0"/>
              <a:t>System put into place because expert approved</a:t>
            </a:r>
          </a:p>
        </p:txBody>
      </p:sp>
      <p:pic>
        <p:nvPicPr>
          <p:cNvPr id="1026" name="Picture 2" descr="Image result for faulty electromechanical de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7466" y="2229643"/>
            <a:ext cx="3834534" cy="2547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95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51057"/>
          </a:xfrm>
        </p:spPr>
        <p:txBody>
          <a:bodyPr/>
          <a:lstStyle/>
          <a:p>
            <a:r>
              <a:rPr lang="en-CA" dirty="0"/>
              <a:t>Quadratic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45126"/>
                <a:ext cx="12192000" cy="6012873"/>
              </a:xfrm>
            </p:spPr>
            <p:txBody>
              <a:bodyPr>
                <a:normAutofit/>
              </a:bodyPr>
              <a:lstStyle/>
              <a:p>
                <a:r>
                  <a:rPr lang="en-CA" dirty="0"/>
                  <a:t>Theoretically, quadratic loss function is minimized when p vector contains actual probabilities of different outcomes:</a:t>
                </a:r>
                <a:br>
                  <a:rPr lang="en-CA" dirty="0"/>
                </a:br>
                <a:r>
                  <a:rPr lang="en-CA" dirty="0"/>
                  <a: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𝑐𝑙𝑎𝑠𝑠</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oMath>
                </a14:m>
                <a:endParaRPr lang="en-CA" dirty="0"/>
              </a:p>
              <a:p>
                <a:r>
                  <a:rPr lang="en-CA" dirty="0"/>
                  <a:t>The true probabilities (if known) will be best values for </a:t>
                </a:r>
                <a:r>
                  <a:rPr lang="en-CA" i="1" dirty="0">
                    <a:latin typeface="Cambria Math" panose="02040503050406030204" pitchFamily="18" charset="0"/>
                    <a:ea typeface="Cambria Math" panose="02040503050406030204" pitchFamily="18" charset="0"/>
                  </a:rPr>
                  <a:t>p</a:t>
                </a:r>
              </a:p>
              <a:p>
                <a:r>
                  <a:rPr lang="en-CA" dirty="0">
                    <a:ea typeface="Cambria Math" panose="02040503050406030204" pitchFamily="18" charset="0"/>
                  </a:rPr>
                  <a:t>Proof: 	</a:t>
                </a:r>
                <a:br>
                  <a:rPr lang="en-CA" dirty="0">
                    <a:ea typeface="Cambria Math" panose="02040503050406030204" pitchFamily="18" charset="0"/>
                  </a:rPr>
                </a:br>
                <a:r>
                  <a:rPr lang="en-CA" dirty="0">
                    <a:ea typeface="Cambria Math" panose="02040503050406030204" pitchFamily="18" charset="0"/>
                  </a:rPr>
                  <a:t>	Let true probabilities be </a:t>
                </a:r>
                <a14:m>
                  <m:oMath xmlns:m="http://schemas.openxmlformats.org/officeDocument/2006/math">
                    <m:sSubSup>
                      <m:sSubSupPr>
                        <m:ctrlPr>
                          <a:rPr lang="en-CA"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2</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𝑘</m:t>
                        </m:r>
                      </m:sub>
                      <m:sup>
                        <m:r>
                          <a:rPr lang="en-CA" b="0" i="1" smtClean="0">
                            <a:latin typeface="Cambria Math" panose="02040503050406030204" pitchFamily="18" charset="0"/>
                            <a:ea typeface="Cambria Math" panose="02040503050406030204" pitchFamily="18" charset="0"/>
                          </a:rPr>
                          <m:t>∗</m:t>
                        </m:r>
                      </m:sup>
                    </m:sSubSup>
                  </m:oMath>
                </a14:m>
                <a:r>
                  <a:rPr lang="en-CA" dirty="0">
                    <a:ea typeface="Cambria Math" panose="02040503050406030204" pitchFamily="18" charset="0"/>
                  </a:rPr>
                  <a:t> such that </a:t>
                </a:r>
                <a14:m>
                  <m:oMath xmlns:m="http://schemas.openxmlformats.org/officeDocument/2006/math">
                    <m:sSubSup>
                      <m:sSubSupPr>
                        <m:ctrlPr>
                          <a:rPr lang="en-CA"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𝑖</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𝑃</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𝑐𝑙𝑎𝑠𝑠</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e>
                    </m:d>
                  </m:oMath>
                </a14:m>
                <a:br>
                  <a:rPr lang="en-CA" dirty="0">
                    <a:ea typeface="Cambria Math" panose="02040503050406030204" pitchFamily="18" charset="0"/>
                  </a:rPr>
                </a:br>
                <a:r>
                  <a:rPr lang="en-CA" dirty="0">
                    <a:ea typeface="Cambria Math" panose="02040503050406030204" pitchFamily="18" charset="0"/>
                  </a:rPr>
                  <a:t>	Then, expected value of quadratic loss function over a test instance is:</a:t>
                </a:r>
              </a:p>
              <a:p>
                <a:pPr marL="0" indent="0">
                  <a:buNone/>
                </a:pPr>
                <a:br>
                  <a:rPr lang="en-CA" dirty="0">
                    <a:ea typeface="Cambria Math" panose="02040503050406030204" pitchFamily="18" charset="0"/>
                  </a:rPr>
                </a:br>
                <a:r>
                  <a:rPr lang="en-CA" dirty="0">
                    <a:ea typeface="Cambria Math" panose="02040503050406030204" pitchFamily="18"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rPr>
                      <m:t>𝐸</m:t>
                    </m:r>
                    <m:d>
                      <m:dPr>
                        <m:begChr m:val="["/>
                        <m:endChr m:val="]"/>
                        <m:ctrlPr>
                          <a:rPr lang="en-CA" b="0" i="1" smtClean="0">
                            <a:latin typeface="Cambria Math" panose="02040503050406030204" pitchFamily="18" charset="0"/>
                            <a:ea typeface="Cambria Math" panose="02040503050406030204" pitchFamily="18" charset="0"/>
                          </a:rPr>
                        </m:ctrlPr>
                      </m:dPr>
                      <m:e>
                        <m:nary>
                          <m:naryPr>
                            <m:chr m:val="∑"/>
                            <m:supHide m:val="on"/>
                            <m:ctrlPr>
                              <a:rPr lang="en-CA" b="0" i="1" smtClean="0">
                                <a:latin typeface="Cambria Math" panose="02040503050406030204" pitchFamily="18" charset="0"/>
                                <a:ea typeface="Cambria Math" panose="02040503050406030204" pitchFamily="18" charset="0"/>
                              </a:rPr>
                            </m:ctrlPr>
                          </m:naryPr>
                          <m:sub>
                            <m:r>
                              <m:rPr>
                                <m:brk m:alnAt="7"/>
                              </m:rPr>
                              <a:rPr lang="en-CA" b="0" i="1" smtClean="0">
                                <a:latin typeface="Cambria Math" panose="02040503050406030204" pitchFamily="18" charset="0"/>
                                <a:ea typeface="Cambria Math" panose="02040503050406030204" pitchFamily="18" charset="0"/>
                              </a:rPr>
                              <m:t>𝑗</m:t>
                            </m:r>
                          </m:sub>
                          <m:sup/>
                          <m:e>
                            <m:sSup>
                              <m:sSupPr>
                                <m:ctrlPr>
                                  <a:rPr lang="en-CA" b="0" i="1" smtClean="0">
                                    <a:latin typeface="Cambria Math" panose="02040503050406030204" pitchFamily="18" charset="0"/>
                                    <a:ea typeface="Cambria Math" panose="02040503050406030204" pitchFamily="18" charset="0"/>
                                  </a:rPr>
                                </m:ctrlPr>
                              </m:sSupPr>
                              <m:e>
                                <m:d>
                                  <m:dPr>
                                    <m:ctrlPr>
                                      <a:rPr lang="en-CA" b="0" i="1" smtClean="0">
                                        <a:latin typeface="Cambria Math" panose="02040503050406030204" pitchFamily="18" charset="0"/>
                                        <a:ea typeface="Cambria Math" panose="02040503050406030204" pitchFamily="18" charset="0"/>
                                      </a:rPr>
                                    </m:ctrlPr>
                                  </m:dPr>
                                  <m:e>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 </m:t>
                                        </m:r>
                                      </m:sup>
                                    </m:sSubSup>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 </m:t>
                                        </m:r>
                                      </m:sup>
                                    </m:sSubSup>
                                  </m:e>
                                </m:d>
                              </m:e>
                              <m:sup>
                                <m:r>
                                  <a:rPr lang="en-CA" b="0" i="1" smtClean="0">
                                    <a:latin typeface="Cambria Math" panose="02040503050406030204" pitchFamily="18" charset="0"/>
                                    <a:ea typeface="Cambria Math" panose="02040503050406030204" pitchFamily="18" charset="0"/>
                                  </a:rPr>
                                  <m:t>2</m:t>
                                </m:r>
                              </m:sup>
                            </m:sSup>
                          </m:e>
                        </m:nary>
                      </m:e>
                    </m:d>
                    <m:r>
                      <a:rPr lang="en-CA" b="0" i="1" smtClean="0">
                        <a:latin typeface="Cambria Math" panose="02040503050406030204" pitchFamily="18" charset="0"/>
                        <a:ea typeface="Cambria Math" panose="02040503050406030204" pitchFamily="18" charset="0"/>
                      </a:rPr>
                      <m:t>= </m:t>
                    </m:r>
                    <m:nary>
                      <m:naryPr>
                        <m:chr m:val="∑"/>
                        <m:supHide m:val="on"/>
                        <m:ctrlPr>
                          <a:rPr lang="en-CA" b="0" i="1" smtClean="0">
                            <a:latin typeface="Cambria Math" panose="02040503050406030204" pitchFamily="18" charset="0"/>
                            <a:ea typeface="Cambria Math" panose="02040503050406030204" pitchFamily="18" charset="0"/>
                          </a:rPr>
                        </m:ctrlPr>
                      </m:naryPr>
                      <m:sub>
                        <m:r>
                          <m:rPr>
                            <m:brk m:alnAt="7"/>
                          </m:rPr>
                          <a:rPr lang="en-CA" b="0" i="1" smtClean="0">
                            <a:latin typeface="Cambria Math" panose="02040503050406030204" pitchFamily="18" charset="0"/>
                            <a:ea typeface="Cambria Math" panose="02040503050406030204" pitchFamily="18" charset="0"/>
                          </a:rPr>
                          <m:t>𝑗</m:t>
                        </m:r>
                      </m:sub>
                      <m:sup/>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𝐸</m:t>
                        </m:r>
                        <m:d>
                          <m:dPr>
                            <m:begChr m:val="["/>
                            <m:endChr m:val="]"/>
                            <m:ctrlPr>
                              <a:rPr lang="en-CA" b="0" i="1" smtClean="0">
                                <a:latin typeface="Cambria Math" panose="02040503050406030204" pitchFamily="18" charset="0"/>
                                <a:ea typeface="Cambria Math" panose="02040503050406030204" pitchFamily="18" charset="0"/>
                              </a:rPr>
                            </m:ctrlPr>
                          </m:dPr>
                          <m:e>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2</m:t>
                                </m:r>
                              </m:sup>
                            </m:sSubSup>
                          </m:e>
                        </m:d>
                        <m:r>
                          <a:rPr lang="en-CA" b="0" i="1"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𝐸</m:t>
                        </m:r>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Sub>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Sub>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𝐸</m:t>
                        </m:r>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2</m:t>
                            </m:r>
                          </m:sup>
                        </m:sSubSup>
                        <m:r>
                          <a:rPr lang="en-CA" b="0" i="1" smtClean="0">
                            <a:latin typeface="Cambria Math" panose="02040503050406030204" pitchFamily="18" charset="0"/>
                            <a:ea typeface="Cambria Math" panose="02040503050406030204" pitchFamily="18" charset="0"/>
                          </a:rPr>
                          <m:t>])</m:t>
                        </m:r>
                      </m:e>
                    </m:nary>
                  </m:oMath>
                </a14:m>
                <a:br>
                  <a:rPr lang="en-CA" dirty="0">
                    <a:ea typeface="Cambria Math" panose="02040503050406030204" pitchFamily="18" charset="0"/>
                  </a:rPr>
                </a:br>
                <a:r>
                  <a:rPr lang="en-CA" dirty="0">
                    <a:ea typeface="Cambria Math" panose="02040503050406030204" pitchFamily="18" charset="0"/>
                  </a:rPr>
                  <a:t>			</a:t>
                </a:r>
                <a14:m>
                  <m:oMath xmlns:m="http://schemas.openxmlformats.org/officeDocument/2006/math">
                    <m:r>
                      <a:rPr lang="en-CA" b="0" i="1" smtClean="0">
                        <a:latin typeface="Cambria Math" panose="02040503050406030204" pitchFamily="18" charset="0"/>
                        <a:ea typeface="Cambria Math" panose="02040503050406030204" pitchFamily="18" charset="0"/>
                      </a:rPr>
                      <m:t>= </m:t>
                    </m:r>
                    <m:nary>
                      <m:naryPr>
                        <m:chr m:val="∑"/>
                        <m:supHide m:val="on"/>
                        <m:ctrlPr>
                          <a:rPr lang="en-CA" b="0" i="1" smtClean="0">
                            <a:latin typeface="Cambria Math" panose="02040503050406030204" pitchFamily="18" charset="0"/>
                            <a:ea typeface="Cambria Math" panose="02040503050406030204" pitchFamily="18" charset="0"/>
                          </a:rPr>
                        </m:ctrlPr>
                      </m:naryPr>
                      <m:sub>
                        <m:r>
                          <m:rPr>
                            <m:brk m:alnAt="7"/>
                          </m:rPr>
                          <a:rPr lang="en-CA" b="0" i="1" smtClean="0">
                            <a:latin typeface="Cambria Math" panose="02040503050406030204" pitchFamily="18" charset="0"/>
                            <a:ea typeface="Cambria Math" panose="02040503050406030204" pitchFamily="18" charset="0"/>
                          </a:rPr>
                          <m:t>𝑗</m:t>
                        </m:r>
                      </m:sub>
                      <m:sup/>
                      <m:e>
                        <m:d>
                          <m:dPr>
                            <m:ctrlPr>
                              <a:rPr lang="en-CA" b="0" i="1" smtClean="0">
                                <a:latin typeface="Cambria Math" panose="02040503050406030204" pitchFamily="18" charset="0"/>
                                <a:ea typeface="Cambria Math" panose="02040503050406030204" pitchFamily="18" charset="0"/>
                              </a:rPr>
                            </m:ctrlPr>
                          </m:dPr>
                          <m:e>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2</m:t>
                                </m:r>
                              </m:sup>
                            </m:sSubSup>
                            <m:r>
                              <a:rPr lang="en-CA" b="0" i="1" smtClean="0">
                                <a:latin typeface="Cambria Math" panose="02040503050406030204" pitchFamily="18" charset="0"/>
                                <a:ea typeface="Cambria Math" panose="02040503050406030204" pitchFamily="18" charset="0"/>
                              </a:rPr>
                              <m:t>−2</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Sub>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e>
                        </m:d>
                        <m:r>
                          <a:rPr lang="en-CA" b="0" i="1" smtClean="0">
                            <a:latin typeface="Cambria Math" panose="02040503050406030204" pitchFamily="18" charset="0"/>
                            <a:ea typeface="Cambria Math" panose="02040503050406030204" pitchFamily="18" charset="0"/>
                          </a:rPr>
                          <m:t>= </m:t>
                        </m:r>
                        <m:nary>
                          <m:naryPr>
                            <m:chr m:val="∑"/>
                            <m:supHide m:val="on"/>
                            <m:ctrlPr>
                              <a:rPr lang="en-CA" b="0" i="1" smtClean="0">
                                <a:latin typeface="Cambria Math" panose="02040503050406030204" pitchFamily="18" charset="0"/>
                                <a:ea typeface="Cambria Math" panose="02040503050406030204" pitchFamily="18" charset="0"/>
                              </a:rPr>
                            </m:ctrlPr>
                          </m:naryPr>
                          <m:sub>
                            <m:r>
                              <m:rPr>
                                <m:brk m:alnAt="7"/>
                              </m:rPr>
                              <a:rPr lang="en-CA" b="0" i="1" smtClean="0">
                                <a:latin typeface="Cambria Math" panose="02040503050406030204" pitchFamily="18" charset="0"/>
                                <a:ea typeface="Cambria Math" panose="02040503050406030204" pitchFamily="18" charset="0"/>
                              </a:rPr>
                              <m:t>𝑗</m:t>
                            </m:r>
                          </m:sub>
                          <m:sup/>
                          <m:e>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d>
                                  <m:dPr>
                                    <m:ctrlPr>
                                      <a:rPr lang="en-CA" b="0" i="1" smtClean="0">
                                        <a:latin typeface="Cambria Math" panose="02040503050406030204" pitchFamily="18" charset="0"/>
                                        <a:ea typeface="Cambria Math" panose="02040503050406030204" pitchFamily="18" charset="0"/>
                                      </a:rPr>
                                    </m:ctrlPr>
                                  </m:dPr>
                                  <m:e>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 </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m:t>
                                        </m:r>
                                      </m:sup>
                                    </m:sSubSup>
                                  </m:e>
                                </m:d>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(1−</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r>
                              <a:rPr lang="en-CA" b="0" i="1" smtClean="0">
                                <a:latin typeface="Cambria Math" panose="02040503050406030204" pitchFamily="18" charset="0"/>
                                <a:ea typeface="Cambria Math" panose="02040503050406030204" pitchFamily="18" charset="0"/>
                              </a:rPr>
                              <m:t>))</m:t>
                            </m:r>
                          </m:e>
                        </m:nary>
                      </m:e>
                    </m:nary>
                  </m:oMath>
                </a14:m>
                <a:r>
                  <a:rPr lang="en-CA" dirty="0">
                    <a:ea typeface="Cambria Math" panose="02040503050406030204" pitchFamily="18" charset="0"/>
                  </a:rPr>
                  <a:t>.</a:t>
                </a:r>
              </a:p>
              <a:p>
                <a:endParaRPr lang="en-CA" dirty="0">
                  <a:ea typeface="Cambria Math" panose="02040503050406030204" pitchFamily="18" charset="0"/>
                </a:endParaRPr>
              </a:p>
              <a:p>
                <a:pPr marL="457200" lvl="1" indent="0">
                  <a:buNone/>
                </a:pPr>
                <a:r>
                  <a:rPr lang="en-CA" dirty="0">
                    <a:ea typeface="Cambria Math" panose="02040503050406030204" pitchFamily="18" charset="0"/>
                  </a:rPr>
                  <a:t>Where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𝑝</m:t>
                        </m:r>
                      </m:e>
                      <m:sub>
                        <m:r>
                          <a:rPr lang="en-CA" i="1">
                            <a:latin typeface="Cambria Math" panose="02040503050406030204" pitchFamily="18" charset="0"/>
                            <a:ea typeface="Cambria Math" panose="02040503050406030204" pitchFamily="18" charset="0"/>
                          </a:rPr>
                          <m:t>𝑗</m:t>
                        </m:r>
                      </m:sub>
                    </m:sSub>
                  </m:oMath>
                </a14:m>
                <a:r>
                  <a:rPr lang="en-CA" dirty="0">
                    <a:ea typeface="Cambria Math" panose="02040503050406030204" pitchFamily="18" charset="0"/>
                  </a:rPr>
                  <a:t> is a constant, the expected value of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 </m:t>
                        </m:r>
                      </m:sup>
                    </m:sSubSup>
                  </m:oMath>
                </a14:m>
                <a:r>
                  <a:rPr lang="en-CA" dirty="0">
                    <a:ea typeface="Cambria Math" panose="02040503050406030204" pitchFamily="18" charset="0"/>
                  </a:rPr>
                  <a:t> is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oMath>
                </a14:m>
                <a:r>
                  <a:rPr lang="en-CA" dirty="0">
                    <a:ea typeface="Cambria Math" panose="02040503050406030204" pitchFamily="18" charset="0"/>
                  </a:rPr>
                  <a:t>, and because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 </m:t>
                        </m:r>
                      </m:sup>
                    </m:sSubSup>
                  </m:oMath>
                </a14:m>
                <a:r>
                  <a:rPr lang="en-CA" dirty="0">
                    <a:ea typeface="Cambria Math" panose="02040503050406030204" pitchFamily="18" charset="0"/>
                  </a:rPr>
                  <a:t> is either 0 or 1, </a:t>
                </a:r>
                <a14:m>
                  <m:oMath xmlns:m="http://schemas.openxmlformats.org/officeDocument/2006/math">
                    <m:sSubSup>
                      <m:sSubSupPr>
                        <m:ctrlPr>
                          <a:rPr lang="en-CA"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2</m:t>
                        </m:r>
                      </m:sup>
                    </m:sSubSup>
                  </m:oMath>
                </a14:m>
                <a:r>
                  <a:rPr lang="en-CA" dirty="0">
                    <a:ea typeface="Cambria Math" panose="02040503050406030204" pitchFamily="18" charset="0"/>
                  </a:rPr>
                  <a:t> =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𝑎</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 </m:t>
                        </m:r>
                      </m:sup>
                    </m:sSubSup>
                  </m:oMath>
                </a14:m>
                <a:br>
                  <a:rPr lang="en-CA" dirty="0">
                    <a:ea typeface="Cambria Math" panose="02040503050406030204" pitchFamily="18" charset="0"/>
                  </a:rPr>
                </a:br>
                <a:r>
                  <a:rPr lang="en-CA" dirty="0">
                    <a:ea typeface="Cambria Math" panose="02040503050406030204" pitchFamily="18" charset="0"/>
                  </a:rPr>
                  <a:t>	To minimize the last sum choose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 </m:t>
                        </m:r>
                      </m:sup>
                    </m:sSubSup>
                  </m:oMath>
                </a14:m>
                <a:r>
                  <a:rPr lang="en-CA" dirty="0">
                    <a:ea typeface="Cambria Math" panose="02040503050406030204" pitchFamily="18" charset="0"/>
                  </a:rPr>
                  <a:t> =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𝑝</m:t>
                        </m:r>
                      </m:e>
                      <m:sub>
                        <m:r>
                          <a:rPr lang="en-CA" b="0" i="1" smtClean="0">
                            <a:latin typeface="Cambria Math" panose="02040503050406030204" pitchFamily="18" charset="0"/>
                            <a:ea typeface="Cambria Math" panose="02040503050406030204" pitchFamily="18" charset="0"/>
                          </a:rPr>
                          <m:t>𝑗</m:t>
                        </m:r>
                      </m:sub>
                      <m:sup>
                        <m:r>
                          <a:rPr lang="en-CA" b="0" i="1" smtClean="0">
                            <a:latin typeface="Cambria Math" panose="02040503050406030204" pitchFamily="18" charset="0"/>
                            <a:ea typeface="Cambria Math" panose="02040503050406030204" pitchFamily="18" charset="0"/>
                          </a:rPr>
                          <m:t>∗</m:t>
                        </m:r>
                      </m:sup>
                    </m:sSubSup>
                  </m:oMath>
                </a14:m>
                <a:r>
                  <a:rPr lang="en-CA" dirty="0">
                    <a:ea typeface="Cambria Math" panose="02040503050406030204" pitchFamily="18" charset="0"/>
                  </a:rPr>
                  <a:t>, so squared term disappears</a:t>
                </a:r>
              </a:p>
              <a:p>
                <a:endParaRPr lang="en-CA" i="1"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45126"/>
                <a:ext cx="12192000" cy="6012873"/>
              </a:xfrm>
              <a:blipFill>
                <a:blip r:embed="rId2"/>
                <a:stretch>
                  <a:fillRect l="-900" t="-1724" b="-1318"/>
                </a:stretch>
              </a:blipFill>
            </p:spPr>
            <p:txBody>
              <a:bodyPr/>
              <a:lstStyle/>
              <a:p>
                <a:r>
                  <a:rPr lang="en-CA">
                    <a:noFill/>
                  </a:rPr>
                  <a:t> </a:t>
                </a:r>
              </a:p>
            </p:txBody>
          </p:sp>
        </mc:Fallback>
      </mc:AlternateContent>
    </p:spTree>
    <p:extLst>
      <p:ext uri="{BB962C8B-B14F-4D97-AF65-F5344CB8AC3E}">
        <p14:creationId xmlns:p14="http://schemas.microsoft.com/office/powerpoint/2010/main" val="142676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5639"/>
          </a:xfrm>
        </p:spPr>
        <p:txBody>
          <a:bodyPr/>
          <a:lstStyle/>
          <a:p>
            <a:r>
              <a:rPr lang="en-CA" dirty="0"/>
              <a:t>Informational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95638"/>
                <a:ext cx="12192000" cy="5962361"/>
              </a:xfrm>
            </p:spPr>
            <p:txBody>
              <a:bodyPr>
                <a:normAutofit fontScale="92500" lnSpcReduction="10000"/>
              </a:bodyPr>
              <a:lstStyle/>
              <a:p>
                <a:r>
                  <a:rPr lang="en-CA" dirty="0"/>
                  <a:t>Another popular criterion for evaluation of probabilistic predictions is the </a:t>
                </a:r>
                <a:r>
                  <a:rPr lang="en-CA" i="1" dirty="0"/>
                  <a:t>informational loss function</a:t>
                </a:r>
                <a:r>
                  <a:rPr lang="en-CA" dirty="0"/>
                  <a:t>: </a:t>
                </a:r>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𝑙𝑜𝑔</m:t>
                    </m:r>
                    <m:r>
                      <a:rPr lang="en-CA" b="0" i="1" baseline="-25000" smtClean="0">
                        <a:latin typeface="Cambria Math" panose="02040503050406030204" pitchFamily="18" charset="0"/>
                      </a:rPr>
                      <m:t>2</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a14:m>
                <a:r>
                  <a:rPr lang="en-CA" dirty="0"/>
                  <a:t> where </a:t>
                </a:r>
                <a:r>
                  <a:rPr lang="en-CA" dirty="0" err="1"/>
                  <a:t>i</a:t>
                </a:r>
                <a:r>
                  <a:rPr lang="en-CA" baseline="30000" dirty="0" err="1"/>
                  <a:t>th</a:t>
                </a:r>
                <a:r>
                  <a:rPr lang="en-CA" dirty="0"/>
                  <a:t> prediction is correct</a:t>
                </a:r>
              </a:p>
              <a:p>
                <a:r>
                  <a:rPr lang="en-CA" dirty="0"/>
                  <a:t>Takes into account only the probability assigned to correct class</a:t>
                </a:r>
              </a:p>
              <a:p>
                <a:r>
                  <a:rPr lang="en-CA" dirty="0"/>
                  <a:t>Represents information (bits) required to express correct class </a:t>
                </a:r>
                <a:r>
                  <a:rPr lang="en-CA" dirty="0" err="1"/>
                  <a:t>i</a:t>
                </a:r>
                <a:r>
                  <a:rPr lang="en-CA" dirty="0"/>
                  <a:t> with respect to the probability distribution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𝑘</m:t>
                        </m:r>
                      </m:sub>
                    </m:sSub>
                  </m:oMath>
                </a14:m>
                <a:endParaRPr lang="en-CA" dirty="0"/>
              </a:p>
              <a:p>
                <a:r>
                  <a:rPr lang="en-CA" dirty="0"/>
                  <a:t>Expected value of informational loss function, given true probabilities </a:t>
                </a:r>
                <a14:m>
                  <m:oMath xmlns:m="http://schemas.openxmlformats.org/officeDocument/2006/math">
                    <m:sSubSup>
                      <m:sSubSupPr>
                        <m:ctrlPr>
                          <a:rPr lang="en-CA"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1</m:t>
                        </m:r>
                      </m:sub>
                      <m:sup>
                        <m:r>
                          <a:rPr lang="en-CA" b="0" i="1" smtClean="0">
                            <a:latin typeface="Cambria Math" panose="02040503050406030204" pitchFamily="18" charset="0"/>
                          </a:rPr>
                          <m:t>∗</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2</m:t>
                        </m:r>
                      </m:sub>
                      <m:sup>
                        <m:r>
                          <a:rPr lang="en-CA" b="0" i="1" smtClean="0">
                            <a:latin typeface="Cambria Math" panose="02040503050406030204" pitchFamily="18" charset="0"/>
                          </a:rPr>
                          <m:t>∗</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𝑘</m:t>
                        </m:r>
                      </m:sub>
                      <m:sup>
                        <m:r>
                          <a:rPr lang="en-CA" b="0" i="1" smtClean="0">
                            <a:latin typeface="Cambria Math" panose="02040503050406030204" pitchFamily="18" charset="0"/>
                          </a:rPr>
                          <m:t>∗</m:t>
                        </m:r>
                      </m:sup>
                    </m:sSubSup>
                  </m:oMath>
                </a14:m>
                <a:r>
                  <a:rPr lang="en-CA" dirty="0"/>
                  <a:t>: 	</a:t>
                </a:r>
                <a14:m>
                  <m:oMath xmlns:m="http://schemas.openxmlformats.org/officeDocument/2006/math">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1</m:t>
                        </m:r>
                      </m:sub>
                      <m:sup>
                        <m:r>
                          <a:rPr lang="en-CA" b="0" i="1" smtClean="0">
                            <a:latin typeface="Cambria Math" panose="02040503050406030204" pitchFamily="18" charset="0"/>
                          </a:rPr>
                          <m:t>∗</m:t>
                        </m:r>
                      </m:sup>
                    </m:sSubSup>
                    <m:r>
                      <a:rPr lang="en-CA" b="0" i="1" smtClean="0">
                        <a:latin typeface="Cambria Math" panose="02040503050406030204" pitchFamily="18" charset="0"/>
                      </a:rPr>
                      <m:t>,</m:t>
                    </m:r>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1</m:t>
                        </m:r>
                      </m:sub>
                    </m:sSub>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2</m:t>
                        </m:r>
                      </m:sub>
                      <m:sup>
                        <m:r>
                          <a:rPr lang="en-CA" b="0" i="1" smtClean="0">
                            <a:latin typeface="Cambria Math" panose="02040503050406030204" pitchFamily="18" charset="0"/>
                          </a:rPr>
                          <m:t>∗</m:t>
                        </m:r>
                      </m:sup>
                    </m:sSubSup>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2</m:t>
                        </m:r>
                      </m:sub>
                    </m:sSub>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𝑘</m:t>
                        </m:r>
                      </m:sub>
                      <m:sup>
                        <m:r>
                          <a:rPr lang="en-CA" b="0" i="1" smtClean="0">
                            <a:latin typeface="Cambria Math" panose="02040503050406030204" pitchFamily="18" charset="0"/>
                          </a:rPr>
                          <m:t>∗</m:t>
                        </m:r>
                      </m:sup>
                    </m:sSubSup>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𝑘</m:t>
                        </m:r>
                      </m:sub>
                    </m:sSub>
                  </m:oMath>
                </a14:m>
                <a:br>
                  <a:rPr lang="en-CA" dirty="0"/>
                </a:br>
                <a:r>
                  <a:rPr lang="en-CA" dirty="0"/>
                  <a:t>			</a:t>
                </a:r>
              </a:p>
              <a:p>
                <a:pPr marL="0" indent="0">
                  <a:buNone/>
                </a:pPr>
                <a:r>
                  <a:rPr lang="en-CA" dirty="0"/>
                  <a:t>			which is minimized by choosing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𝑗</m:t>
                        </m:r>
                      </m:sub>
                      <m:sup>
                        <m:r>
                          <a:rPr lang="en-CA" b="0" i="1" smtClean="0">
                            <a:latin typeface="Cambria Math" panose="02040503050406030204" pitchFamily="18" charset="0"/>
                          </a:rPr>
                          <m:t>∗</m:t>
                        </m:r>
                      </m:sup>
                    </m:sSubSup>
                  </m:oMath>
                </a14:m>
                <a:r>
                  <a:rPr lang="en-CA" dirty="0"/>
                  <a:t>, which gives:</a:t>
                </a:r>
              </a:p>
              <a:p>
                <a:pPr marL="0" indent="0">
                  <a:buNone/>
                </a:pPr>
                <a:br>
                  <a:rPr lang="en-CA" dirty="0"/>
                </a:br>
                <a:r>
                  <a:rPr lang="en-CA" dirty="0"/>
                  <a:t>				</a:t>
                </a:r>
                <a14:m>
                  <m:oMath xmlns:m="http://schemas.openxmlformats.org/officeDocument/2006/math">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1</m:t>
                        </m:r>
                      </m:sub>
                      <m:sup>
                        <m:r>
                          <a:rPr lang="en-CA" b="0" i="1" smtClean="0">
                            <a:latin typeface="Cambria Math" panose="02040503050406030204" pitchFamily="18" charset="0"/>
                          </a:rPr>
                          <m:t>∗</m:t>
                        </m:r>
                      </m:sup>
                    </m:sSubSup>
                    <m:r>
                      <a:rPr lang="en-CA" b="0" i="1" smtClean="0">
                        <a:latin typeface="Cambria Math" panose="02040503050406030204" pitchFamily="18" charset="0"/>
                      </a:rPr>
                      <m:t>,</m:t>
                    </m:r>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1</m:t>
                        </m:r>
                      </m:sub>
                      <m:sup>
                        <m:r>
                          <a:rPr lang="en-CA" b="0" i="1" smtClean="0">
                            <a:latin typeface="Cambria Math" panose="02040503050406030204" pitchFamily="18" charset="0"/>
                          </a:rPr>
                          <m:t>∗</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2</m:t>
                        </m:r>
                      </m:sub>
                      <m:sup>
                        <m:r>
                          <a:rPr lang="en-CA" b="0" i="1" smtClean="0">
                            <a:latin typeface="Cambria Math" panose="02040503050406030204" pitchFamily="18" charset="0"/>
                          </a:rPr>
                          <m:t>∗</m:t>
                        </m:r>
                      </m:sup>
                    </m:sSubSup>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2</m:t>
                        </m:r>
                      </m:sub>
                      <m:sup>
                        <m:r>
                          <a:rPr lang="en-CA" b="0" i="1" smtClean="0">
                            <a:latin typeface="Cambria Math" panose="02040503050406030204" pitchFamily="18" charset="0"/>
                          </a:rPr>
                          <m:t>∗</m:t>
                        </m:r>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𝑘</m:t>
                        </m:r>
                      </m:sub>
                      <m:sup>
                        <m:r>
                          <a:rPr lang="en-CA" b="0" i="1" smtClean="0">
                            <a:latin typeface="Cambria Math" panose="02040503050406030204" pitchFamily="18" charset="0"/>
                          </a:rPr>
                          <m:t>∗</m:t>
                        </m:r>
                      </m:sup>
                    </m:sSubSup>
                    <m:r>
                      <a:rPr lang="en-CA" b="0" i="1" smtClean="0">
                        <a:latin typeface="Cambria Math" panose="02040503050406030204" pitchFamily="18" charset="0"/>
                      </a:rPr>
                      <m:t>𝑙𝑜𝑔</m:t>
                    </m:r>
                    <m:r>
                      <a:rPr lang="en-CA" b="0" i="1" baseline="-25000" smtClean="0">
                        <a:latin typeface="Cambria Math" panose="02040503050406030204" pitchFamily="18" charset="0"/>
                      </a:rPr>
                      <m:t>2</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𝑘</m:t>
                        </m:r>
                      </m:sub>
                      <m:sup>
                        <m:r>
                          <a:rPr lang="en-CA" b="0" i="1" smtClean="0">
                            <a:latin typeface="Cambria Math" panose="02040503050406030204" pitchFamily="18" charset="0"/>
                          </a:rPr>
                          <m:t>∗</m:t>
                        </m:r>
                      </m:sup>
                    </m:sSubSup>
                  </m:oMath>
                </a14:m>
                <a:br>
                  <a:rPr lang="en-CA" dirty="0"/>
                </a:br>
                <a:r>
                  <a:rPr lang="en-CA" dirty="0"/>
                  <a:t>			</a:t>
                </a:r>
              </a:p>
              <a:p>
                <a:pPr marL="0" indent="0">
                  <a:buNone/>
                </a:pPr>
                <a:r>
                  <a:rPr lang="en-CA" dirty="0"/>
                  <a:t>			which is the entropy of the true distribution</a:t>
                </a:r>
              </a:p>
              <a:p>
                <a:pPr marL="0" indent="0">
                  <a:buNone/>
                </a:pPr>
                <a:r>
                  <a:rPr lang="en-CA" dirty="0"/>
                  <a:t>One problem is if p=0 is assigned to a value that occurs, function’s value is infinite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95638"/>
                <a:ext cx="12192000" cy="5962361"/>
              </a:xfrm>
              <a:blipFill>
                <a:blip r:embed="rId2"/>
                <a:stretch>
                  <a:fillRect l="-900" t="-2045" r="-1100"/>
                </a:stretch>
              </a:blipFill>
            </p:spPr>
            <p:txBody>
              <a:bodyPr/>
              <a:lstStyle/>
              <a:p>
                <a:r>
                  <a:rPr lang="en-CA">
                    <a:noFill/>
                  </a:rPr>
                  <a:t> </a:t>
                </a:r>
              </a:p>
            </p:txBody>
          </p:sp>
        </mc:Fallback>
      </mc:AlternateContent>
    </p:spTree>
    <p:extLst>
      <p:ext uri="{BB962C8B-B14F-4D97-AF65-F5344CB8AC3E}">
        <p14:creationId xmlns:p14="http://schemas.microsoft.com/office/powerpoint/2010/main" val="207759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Which loss function to use?</a:t>
            </a:r>
          </a:p>
        </p:txBody>
      </p:sp>
      <p:sp>
        <p:nvSpPr>
          <p:cNvPr id="3" name="Content Placeholder 2"/>
          <p:cNvSpPr>
            <a:spLocks noGrp="1"/>
          </p:cNvSpPr>
          <p:nvPr>
            <p:ph idx="1"/>
          </p:nvPr>
        </p:nvSpPr>
        <p:spPr>
          <a:xfrm>
            <a:off x="0" y="1825625"/>
            <a:ext cx="12192000" cy="4351338"/>
          </a:xfrm>
        </p:spPr>
        <p:txBody>
          <a:bodyPr/>
          <a:lstStyle/>
          <a:p>
            <a:r>
              <a:rPr lang="en-CA" dirty="0"/>
              <a:t>Both give maximum reward to predictors capable of predicting true probabilities accurately, however there are some differences:</a:t>
            </a:r>
          </a:p>
          <a:p>
            <a:r>
              <a:rPr lang="en-CA" dirty="0"/>
              <a:t>Quadratic loss function considers probabilities assigned to ALL classes</a:t>
            </a:r>
          </a:p>
          <a:p>
            <a:r>
              <a:rPr lang="en-CA" dirty="0"/>
              <a:t>Informational loss function considers only probability assigned to correct class</a:t>
            </a:r>
          </a:p>
          <a:p>
            <a:r>
              <a:rPr lang="en-CA" dirty="0"/>
              <a:t>Informational loss function gives massive penalties if you assign low probability to correct class (infinite penalty if you assign p=0 to correct class)</a:t>
            </a:r>
          </a:p>
          <a:p>
            <a:r>
              <a:rPr lang="en-CA" dirty="0"/>
              <a:t>Quadratic loss function is more forgiving (can never exceed penalty of 2)</a:t>
            </a:r>
          </a:p>
          <a:p>
            <a:r>
              <a:rPr lang="en-CA" dirty="0"/>
              <a:t>Informational loss function combines well with minimum descriptor length principle (MDL) because it is also measured in bits </a:t>
            </a:r>
          </a:p>
          <a:p>
            <a:endParaRPr lang="en-CA" dirty="0"/>
          </a:p>
        </p:txBody>
      </p:sp>
    </p:spTree>
    <p:extLst>
      <p:ext uri="{BB962C8B-B14F-4D97-AF65-F5344CB8AC3E}">
        <p14:creationId xmlns:p14="http://schemas.microsoft.com/office/powerpoint/2010/main" val="41185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7093"/>
          </a:xfrm>
        </p:spPr>
        <p:txBody>
          <a:bodyPr/>
          <a:lstStyle/>
          <a:p>
            <a:r>
              <a:rPr lang="en-CA" dirty="0"/>
              <a:t>5.8 Counting the cost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57094"/>
                <a:ext cx="12192000" cy="6100906"/>
              </a:xfrm>
            </p:spPr>
            <p:txBody>
              <a:bodyPr>
                <a:normAutofit lnSpcReduction="10000"/>
              </a:bodyPr>
              <a:lstStyle/>
              <a:p>
                <a:r>
                  <a:rPr lang="en-CA" dirty="0"/>
                  <a:t>Quadratic and informational loss don’t account for cost of making wrong decision</a:t>
                </a:r>
              </a:p>
              <a:p>
                <a:r>
                  <a:rPr lang="en-CA" dirty="0"/>
                  <a:t>Optimizing classification rate without considering the cost of wrong decision can lead to strange results:</a:t>
                </a:r>
              </a:p>
              <a:p>
                <a:r>
                  <a:rPr lang="en-CA" b="1" dirty="0" err="1"/>
                  <a:t>Flinks</a:t>
                </a:r>
                <a:r>
                  <a:rPr lang="en-CA" b="1" dirty="0"/>
                  <a:t> example: predicting who will default on a loan</a:t>
                </a:r>
                <a:r>
                  <a:rPr lang="en-CA" dirty="0"/>
                  <a:t>. 80% of people always pay back the loan. If we care only about accuracy, we will just assume everyone pays back the loan (giving us 80% accuracy)</a:t>
                </a:r>
              </a:p>
              <a:p>
                <a:r>
                  <a:rPr lang="en-CA" dirty="0"/>
                  <a:t>However, we’re also interested in who DOESN’T pay back the loan </a:t>
                </a:r>
              </a:p>
              <a:p>
                <a:r>
                  <a:rPr lang="en-CA" dirty="0"/>
                  <a:t>In a two class case (yes/no) there are four possibilities:</a:t>
                </a:r>
              </a:p>
              <a:p>
                <a:r>
                  <a:rPr lang="en-CA" b="1" dirty="0"/>
                  <a:t>True positive (TP) </a:t>
                </a:r>
                <a:r>
                  <a:rPr lang="en-CA" dirty="0"/>
                  <a:t>(correct classification)</a:t>
                </a:r>
              </a:p>
              <a:p>
                <a:r>
                  <a:rPr lang="en-CA" b="1" dirty="0"/>
                  <a:t>True negative (TN)</a:t>
                </a:r>
                <a:r>
                  <a:rPr lang="en-CA" dirty="0"/>
                  <a:t> (correct classification)</a:t>
                </a:r>
              </a:p>
              <a:p>
                <a:r>
                  <a:rPr lang="en-CA" b="1" dirty="0"/>
                  <a:t>False positive (FP) </a:t>
                </a:r>
                <a:r>
                  <a:rPr lang="en-CA" dirty="0"/>
                  <a:t>(incorrectly predicted yes)</a:t>
                </a:r>
              </a:p>
              <a:p>
                <a:r>
                  <a:rPr lang="en-CA" b="1" dirty="0"/>
                  <a:t>False negative (FN) </a:t>
                </a:r>
                <a:r>
                  <a:rPr lang="en-CA" dirty="0"/>
                  <a:t>(incorrectly predicted no)</a:t>
                </a:r>
              </a:p>
              <a:p>
                <a:r>
                  <a:rPr lang="en-CA" dirty="0"/>
                  <a:t>Overall success =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𝑇𝑃</m:t>
                        </m:r>
                        <m:r>
                          <a:rPr lang="en-CA" b="0" i="1" smtClean="0">
                            <a:latin typeface="Cambria Math" panose="02040503050406030204" pitchFamily="18" charset="0"/>
                          </a:rPr>
                          <m:t>+</m:t>
                        </m:r>
                        <m:r>
                          <a:rPr lang="en-CA" b="0" i="1" smtClean="0">
                            <a:latin typeface="Cambria Math" panose="02040503050406030204" pitchFamily="18" charset="0"/>
                          </a:rPr>
                          <m:t>𝑇𝑁</m:t>
                        </m:r>
                      </m:num>
                      <m:den>
                        <m:r>
                          <a:rPr lang="en-CA" b="0" i="1" smtClean="0">
                            <a:latin typeface="Cambria Math" panose="02040503050406030204" pitchFamily="18" charset="0"/>
                          </a:rPr>
                          <m:t>𝑇𝑃</m:t>
                        </m:r>
                        <m:r>
                          <a:rPr lang="en-CA" b="0" i="1" smtClean="0">
                            <a:latin typeface="Cambria Math" panose="02040503050406030204" pitchFamily="18" charset="0"/>
                          </a:rPr>
                          <m:t>+</m:t>
                        </m:r>
                        <m:r>
                          <a:rPr lang="en-CA" b="0" i="1" smtClean="0">
                            <a:latin typeface="Cambria Math" panose="02040503050406030204" pitchFamily="18" charset="0"/>
                          </a:rPr>
                          <m:t>𝑇𝑁</m:t>
                        </m:r>
                        <m:r>
                          <a:rPr lang="en-CA" b="0" i="1" smtClean="0">
                            <a:latin typeface="Cambria Math" panose="02040503050406030204" pitchFamily="18" charset="0"/>
                          </a:rPr>
                          <m:t>+</m:t>
                        </m:r>
                        <m:r>
                          <a:rPr lang="en-CA" b="0" i="1" smtClean="0">
                            <a:latin typeface="Cambria Math" panose="02040503050406030204" pitchFamily="18" charset="0"/>
                          </a:rPr>
                          <m:t>𝐹𝑃</m:t>
                        </m:r>
                        <m:r>
                          <a:rPr lang="en-CA" b="0" i="1" smtClean="0">
                            <a:latin typeface="Cambria Math" panose="02040503050406030204" pitchFamily="18" charset="0"/>
                          </a:rPr>
                          <m:t>+</m:t>
                        </m:r>
                        <m:r>
                          <a:rPr lang="en-CA" b="0" i="1" smtClean="0">
                            <a:latin typeface="Cambria Math" panose="02040503050406030204" pitchFamily="18" charset="0"/>
                          </a:rPr>
                          <m:t>𝐹𝑁</m:t>
                        </m:r>
                      </m:den>
                    </m:f>
                  </m:oMath>
                </a14:m>
                <a:endParaRPr lang="en-CA" dirty="0"/>
              </a:p>
              <a:p>
                <a:pPr marL="457200" lvl="1" indent="0">
                  <a:buNone/>
                </a:pPr>
                <a:endParaRPr lang="en-CA" dirty="0"/>
              </a:p>
              <a:p>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57094"/>
                <a:ext cx="12192000" cy="6100906"/>
              </a:xfrm>
              <a:blipFill>
                <a:blip r:embed="rId2"/>
                <a:stretch>
                  <a:fillRect l="-900" t="-2198" r="-500"/>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7035512" y="4217409"/>
            <a:ext cx="5079646" cy="2017135"/>
          </a:xfrm>
          <a:prstGeom prst="rect">
            <a:avLst/>
          </a:prstGeom>
        </p:spPr>
      </p:pic>
    </p:spTree>
    <p:extLst>
      <p:ext uri="{BB962C8B-B14F-4D97-AF65-F5344CB8AC3E}">
        <p14:creationId xmlns:p14="http://schemas.microsoft.com/office/powerpoint/2010/main" val="31574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54075"/>
          </a:xfrm>
        </p:spPr>
        <p:txBody>
          <a:bodyPr>
            <a:normAutofit/>
          </a:bodyPr>
          <a:lstStyle/>
          <a:p>
            <a:r>
              <a:rPr lang="en-CA" dirty="0"/>
              <a:t>Confusion matrix</a:t>
            </a:r>
          </a:p>
        </p:txBody>
      </p:sp>
      <p:sp>
        <p:nvSpPr>
          <p:cNvPr id="3" name="Content Placeholder 2"/>
          <p:cNvSpPr>
            <a:spLocks noGrp="1"/>
          </p:cNvSpPr>
          <p:nvPr>
            <p:ph idx="1"/>
          </p:nvPr>
        </p:nvSpPr>
        <p:spPr>
          <a:xfrm>
            <a:off x="0" y="748145"/>
            <a:ext cx="12192000" cy="6109855"/>
          </a:xfrm>
        </p:spPr>
        <p:txBody>
          <a:bodyPr>
            <a:normAutofit fontScale="92500" lnSpcReduction="10000"/>
          </a:bodyPr>
          <a:lstStyle/>
          <a:p>
            <a:r>
              <a:rPr lang="en-CA" dirty="0"/>
              <a:t>In multiclass prediction, result on a test set is displayed as two-dimensional confusion matrix, with a row and column for each class</a:t>
            </a:r>
          </a:p>
          <a:p>
            <a:endParaRPr lang="en-CA" dirty="0"/>
          </a:p>
          <a:p>
            <a:endParaRPr lang="en-CA" dirty="0"/>
          </a:p>
          <a:p>
            <a:endParaRPr lang="en-CA" dirty="0"/>
          </a:p>
          <a:p>
            <a:endParaRPr lang="en-CA" dirty="0"/>
          </a:p>
          <a:p>
            <a:endParaRPr lang="en-CA" dirty="0"/>
          </a:p>
          <a:p>
            <a:endParaRPr lang="en-CA" dirty="0"/>
          </a:p>
          <a:p>
            <a:r>
              <a:rPr lang="en-CA" dirty="0"/>
              <a:t>Good results correspond to large numbers on the diagonal and zero off-diagonals</a:t>
            </a:r>
          </a:p>
          <a:p>
            <a:r>
              <a:rPr lang="en-CA" dirty="0"/>
              <a:t>In A), there are 3 classes, 200 instances, 140 predicted correctly, 70% success rate</a:t>
            </a:r>
          </a:p>
          <a:p>
            <a:r>
              <a:rPr lang="en-CA" dirty="0"/>
              <a:t>Seems good, but how many correct predictions would we expect by chance?</a:t>
            </a:r>
          </a:p>
          <a:p>
            <a:r>
              <a:rPr lang="en-CA" dirty="0"/>
              <a:t>In B), results from random predictor (randomly picking same number of instances for each class as in A)</a:t>
            </a:r>
          </a:p>
          <a:p>
            <a:r>
              <a:rPr lang="en-CA" dirty="0"/>
              <a:t>This random predictor gets 82 instances correct</a:t>
            </a:r>
          </a:p>
        </p:txBody>
      </p:sp>
      <p:pic>
        <p:nvPicPr>
          <p:cNvPr id="8" name="Picture 7"/>
          <p:cNvPicPr>
            <a:picLocks noChangeAspect="1"/>
          </p:cNvPicPr>
          <p:nvPr/>
        </p:nvPicPr>
        <p:blipFill>
          <a:blip r:embed="rId2"/>
          <a:stretch>
            <a:fillRect/>
          </a:stretch>
        </p:blipFill>
        <p:spPr>
          <a:xfrm>
            <a:off x="387923" y="1403581"/>
            <a:ext cx="8165466" cy="2781642"/>
          </a:xfrm>
          <a:prstGeom prst="rect">
            <a:avLst/>
          </a:prstGeom>
        </p:spPr>
      </p:pic>
    </p:spTree>
    <p:extLst>
      <p:ext uri="{BB962C8B-B14F-4D97-AF65-F5344CB8AC3E}">
        <p14:creationId xmlns:p14="http://schemas.microsoft.com/office/powerpoint/2010/main" val="28152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06475"/>
          </a:xfrm>
        </p:spPr>
        <p:txBody>
          <a:bodyPr/>
          <a:lstStyle/>
          <a:p>
            <a:r>
              <a:rPr lang="en-CA" dirty="0"/>
              <a:t>Kappa statistic</a:t>
            </a:r>
          </a:p>
        </p:txBody>
      </p:sp>
      <p:sp>
        <p:nvSpPr>
          <p:cNvPr id="3" name="Content Placeholder 2"/>
          <p:cNvSpPr>
            <a:spLocks noGrp="1"/>
          </p:cNvSpPr>
          <p:nvPr>
            <p:ph idx="1"/>
          </p:nvPr>
        </p:nvSpPr>
        <p:spPr>
          <a:xfrm>
            <a:off x="0" y="1006474"/>
            <a:ext cx="12192000" cy="5851525"/>
          </a:xfrm>
        </p:spPr>
        <p:txBody>
          <a:bodyPr/>
          <a:lstStyle/>
          <a:p>
            <a:r>
              <a:rPr lang="en-CA" dirty="0"/>
              <a:t>Kappa statistic takes random predictor results into account by deducting #successes achieved randomly from predictor’s #successes:</a:t>
            </a:r>
          </a:p>
          <a:p>
            <a:r>
              <a:rPr lang="en-CA" dirty="0"/>
              <a:t>For this example, our predictor (A) achieved 140 successes (88+40+12), </a:t>
            </a:r>
          </a:p>
          <a:p>
            <a:r>
              <a:rPr lang="en-CA" dirty="0"/>
              <a:t>Random predictor achieved 82 successes (60+18+4)</a:t>
            </a:r>
          </a:p>
          <a:p>
            <a:r>
              <a:rPr lang="en-CA" dirty="0"/>
              <a:t>140-82 = 58 extra successes (above what we expect by chance) out of a possible total of 200-82=118, for a 49.2% Kappa statistic (58/118)</a:t>
            </a:r>
          </a:p>
          <a:p>
            <a:r>
              <a:rPr lang="en-CA" dirty="0"/>
              <a:t>Maximum Kappa value is 100%</a:t>
            </a:r>
          </a:p>
          <a:p>
            <a:endParaRPr lang="en-CA" dirty="0"/>
          </a:p>
          <a:p>
            <a:endParaRPr lang="en-CA" dirty="0"/>
          </a:p>
          <a:p>
            <a:endParaRPr lang="en-CA" dirty="0"/>
          </a:p>
        </p:txBody>
      </p:sp>
      <p:pic>
        <p:nvPicPr>
          <p:cNvPr id="4" name="Picture 3"/>
          <p:cNvPicPr>
            <a:picLocks noChangeAspect="1"/>
          </p:cNvPicPr>
          <p:nvPr/>
        </p:nvPicPr>
        <p:blipFill>
          <a:blip r:embed="rId2"/>
          <a:stretch>
            <a:fillRect/>
          </a:stretch>
        </p:blipFill>
        <p:spPr>
          <a:xfrm>
            <a:off x="4428316" y="4382527"/>
            <a:ext cx="7266706" cy="2475471"/>
          </a:xfrm>
          <a:prstGeom prst="rect">
            <a:avLst/>
          </a:prstGeom>
        </p:spPr>
      </p:pic>
    </p:spTree>
    <p:extLst>
      <p:ext uri="{BB962C8B-B14F-4D97-AF65-F5344CB8AC3E}">
        <p14:creationId xmlns:p14="http://schemas.microsoft.com/office/powerpoint/2010/main" val="170174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27114"/>
          </a:xfrm>
        </p:spPr>
        <p:txBody>
          <a:bodyPr/>
          <a:lstStyle/>
          <a:p>
            <a:r>
              <a:rPr lang="en-CA" dirty="0"/>
              <a:t>Cost-sensitive classification, cost matrix</a:t>
            </a:r>
          </a:p>
        </p:txBody>
      </p:sp>
      <p:sp>
        <p:nvSpPr>
          <p:cNvPr id="3" name="Content Placeholder 2"/>
          <p:cNvSpPr>
            <a:spLocks noGrp="1"/>
          </p:cNvSpPr>
          <p:nvPr>
            <p:ph idx="1"/>
          </p:nvPr>
        </p:nvSpPr>
        <p:spPr>
          <a:xfrm>
            <a:off x="0" y="786533"/>
            <a:ext cx="12192000" cy="6071467"/>
          </a:xfrm>
        </p:spPr>
        <p:txBody>
          <a:bodyPr/>
          <a:lstStyle/>
          <a:p>
            <a:r>
              <a:rPr lang="en-CA" dirty="0"/>
              <a:t>We can assign different costs/benefits to classification outcomes (FP, FN, TP, TN)</a:t>
            </a:r>
          </a:p>
          <a:p>
            <a:endParaRPr lang="en-CA" dirty="0"/>
          </a:p>
          <a:p>
            <a:endParaRPr lang="en-CA" dirty="0"/>
          </a:p>
          <a:p>
            <a:endParaRPr lang="en-CA" dirty="0"/>
          </a:p>
          <a:p>
            <a:endParaRPr lang="en-CA" dirty="0"/>
          </a:p>
          <a:p>
            <a:endParaRPr lang="en-CA" dirty="0"/>
          </a:p>
          <a:p>
            <a:r>
              <a:rPr lang="en-CA" dirty="0"/>
              <a:t>A) assigning cost of 1 to FP and FN (two-class situation)</a:t>
            </a:r>
          </a:p>
          <a:p>
            <a:r>
              <a:rPr lang="en-CA" dirty="0"/>
              <a:t>B) assigning cost of 1 to FP and FN (multi-class situation) (cost matrix)</a:t>
            </a:r>
          </a:p>
          <a:p>
            <a:r>
              <a:rPr lang="en-CA" dirty="0"/>
              <a:t>Cost matrix replaces success rate by average cost per decision</a:t>
            </a:r>
          </a:p>
          <a:p>
            <a:r>
              <a:rPr lang="en-CA" dirty="0"/>
              <a:t>Can calculate the cost of a learned model on a test set by summing the relevant element of cost matrix across all predictions</a:t>
            </a:r>
          </a:p>
          <a:p>
            <a:endParaRPr lang="en-CA" dirty="0"/>
          </a:p>
          <a:p>
            <a:endParaRPr lang="en-CA" dirty="0"/>
          </a:p>
        </p:txBody>
      </p:sp>
      <p:pic>
        <p:nvPicPr>
          <p:cNvPr id="4" name="Picture 3"/>
          <p:cNvPicPr>
            <a:picLocks noChangeAspect="1"/>
          </p:cNvPicPr>
          <p:nvPr/>
        </p:nvPicPr>
        <p:blipFill>
          <a:blip r:embed="rId2"/>
          <a:stretch>
            <a:fillRect/>
          </a:stretch>
        </p:blipFill>
        <p:spPr>
          <a:xfrm>
            <a:off x="166255" y="1190427"/>
            <a:ext cx="6899563" cy="2696711"/>
          </a:xfrm>
          <a:prstGeom prst="rect">
            <a:avLst/>
          </a:prstGeom>
        </p:spPr>
      </p:pic>
    </p:spTree>
    <p:extLst>
      <p:ext uri="{BB962C8B-B14F-4D97-AF65-F5344CB8AC3E}">
        <p14:creationId xmlns:p14="http://schemas.microsoft.com/office/powerpoint/2010/main" val="310321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34184"/>
          </a:xfrm>
        </p:spPr>
        <p:txBody>
          <a:bodyPr/>
          <a:lstStyle/>
          <a:p>
            <a:r>
              <a:rPr lang="en-CA" dirty="0"/>
              <a:t>Cost-sensitive learning</a:t>
            </a:r>
          </a:p>
        </p:txBody>
      </p:sp>
      <p:sp>
        <p:nvSpPr>
          <p:cNvPr id="3" name="Content Placeholder 2"/>
          <p:cNvSpPr>
            <a:spLocks noGrp="1"/>
          </p:cNvSpPr>
          <p:nvPr>
            <p:ph idx="1"/>
          </p:nvPr>
        </p:nvSpPr>
        <p:spPr>
          <a:xfrm>
            <a:off x="0" y="1114136"/>
            <a:ext cx="12192000" cy="4677064"/>
          </a:xfrm>
        </p:spPr>
        <p:txBody>
          <a:bodyPr/>
          <a:lstStyle/>
          <a:p>
            <a:r>
              <a:rPr lang="en-CA" dirty="0"/>
              <a:t>Previously, we ignored cost at training time, using cost matrix only on test set</a:t>
            </a:r>
          </a:p>
          <a:p>
            <a:r>
              <a:rPr lang="en-CA" dirty="0"/>
              <a:t>Can use cost matrix during training, training the classifier according to cost matrix</a:t>
            </a:r>
          </a:p>
          <a:p>
            <a:r>
              <a:rPr lang="en-CA" dirty="0"/>
              <a:t>Simplest technique is to artificially vary proportion of classes in training set:</a:t>
            </a:r>
          </a:p>
          <a:p>
            <a:r>
              <a:rPr lang="en-CA" b="1" dirty="0" err="1"/>
              <a:t>Flinks</a:t>
            </a:r>
            <a:r>
              <a:rPr lang="en-CA" b="1" dirty="0"/>
              <a:t> example: </a:t>
            </a:r>
            <a:r>
              <a:rPr lang="en-CA" dirty="0"/>
              <a:t>80% pay back, 20% don’t pay back. Train on a 50:50 split instead of the full dataset </a:t>
            </a:r>
          </a:p>
          <a:p>
            <a:r>
              <a:rPr lang="en-CA" dirty="0"/>
              <a:t>Can do this several ways:</a:t>
            </a:r>
          </a:p>
          <a:p>
            <a:r>
              <a:rPr lang="en-CA" dirty="0"/>
              <a:t>1) Duplicate instances of the class you want to enhance</a:t>
            </a:r>
          </a:p>
          <a:p>
            <a:r>
              <a:rPr lang="en-CA" dirty="0"/>
              <a:t>2) Leave out instances of classes other than the one you want to enhance</a:t>
            </a:r>
          </a:p>
          <a:p>
            <a:r>
              <a:rPr lang="en-CA" dirty="0"/>
              <a:t>3) Assign weights to different classes</a:t>
            </a:r>
          </a:p>
        </p:txBody>
      </p:sp>
    </p:spTree>
    <p:extLst>
      <p:ext uri="{BB962C8B-B14F-4D97-AF65-F5344CB8AC3E}">
        <p14:creationId xmlns:p14="http://schemas.microsoft.com/office/powerpoint/2010/main" val="314699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_images/sphx_glr_plot_separating_hyperplane_unbalanced_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484" y="1071192"/>
            <a:ext cx="7173480" cy="5380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9654" y="281998"/>
            <a:ext cx="10515600" cy="1325563"/>
          </a:xfrm>
        </p:spPr>
        <p:txBody>
          <a:bodyPr/>
          <a:lstStyle/>
          <a:p>
            <a:r>
              <a:rPr lang="en-CA" dirty="0"/>
              <a:t>Example of effects of weighting on decision boundary learning:</a:t>
            </a:r>
          </a:p>
        </p:txBody>
      </p:sp>
      <p:sp>
        <p:nvSpPr>
          <p:cNvPr id="5" name="TextBox 4"/>
          <p:cNvSpPr txBox="1"/>
          <p:nvPr/>
        </p:nvSpPr>
        <p:spPr>
          <a:xfrm>
            <a:off x="235528" y="6451302"/>
            <a:ext cx="11651672" cy="369332"/>
          </a:xfrm>
          <a:prstGeom prst="rect">
            <a:avLst/>
          </a:prstGeom>
          <a:noFill/>
        </p:spPr>
        <p:txBody>
          <a:bodyPr wrap="square" rtlCol="0">
            <a:spAutoFit/>
          </a:bodyPr>
          <a:lstStyle/>
          <a:p>
            <a:r>
              <a:rPr lang="en-CA" dirty="0">
                <a:hlinkClick r:id="rId3"/>
              </a:rPr>
              <a:t>https://scikit-learn.org/stable/auto_examples/svm/plot_separating_hyperplane_unbalanced.html</a:t>
            </a:r>
            <a:endParaRPr lang="en-CA" dirty="0"/>
          </a:p>
        </p:txBody>
      </p:sp>
      <p:sp>
        <p:nvSpPr>
          <p:cNvPr id="4" name="TextBox 3"/>
          <p:cNvSpPr txBox="1"/>
          <p:nvPr/>
        </p:nvSpPr>
        <p:spPr>
          <a:xfrm>
            <a:off x="8271164" y="1773382"/>
            <a:ext cx="2729345" cy="1754326"/>
          </a:xfrm>
          <a:prstGeom prst="rect">
            <a:avLst/>
          </a:prstGeom>
          <a:noFill/>
        </p:spPr>
        <p:txBody>
          <a:bodyPr wrap="square" rtlCol="0">
            <a:spAutoFit/>
          </a:bodyPr>
          <a:lstStyle/>
          <a:p>
            <a:r>
              <a:rPr lang="en-CA" dirty="0"/>
              <a:t>Blue = class 1</a:t>
            </a:r>
          </a:p>
          <a:p>
            <a:r>
              <a:rPr lang="en-CA" dirty="0"/>
              <a:t>Brown = class 2</a:t>
            </a:r>
          </a:p>
          <a:p>
            <a:endParaRPr lang="en-CA" dirty="0"/>
          </a:p>
          <a:p>
            <a:r>
              <a:rPr lang="en-CA" dirty="0"/>
              <a:t>Fewer brown instances, but we care more about classifying them correctly </a:t>
            </a:r>
          </a:p>
        </p:txBody>
      </p:sp>
    </p:spTree>
    <p:extLst>
      <p:ext uri="{BB962C8B-B14F-4D97-AF65-F5344CB8AC3E}">
        <p14:creationId xmlns:p14="http://schemas.microsoft.com/office/powerpoint/2010/main" val="1698292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15530"/>
          </a:xfrm>
        </p:spPr>
        <p:txBody>
          <a:bodyPr/>
          <a:lstStyle/>
          <a:p>
            <a:r>
              <a:rPr lang="en-CA" dirty="0"/>
              <a:t>Lift charts</a:t>
            </a:r>
          </a:p>
        </p:txBody>
      </p:sp>
      <p:sp>
        <p:nvSpPr>
          <p:cNvPr id="3" name="Content Placeholder 2"/>
          <p:cNvSpPr>
            <a:spLocks noGrp="1"/>
          </p:cNvSpPr>
          <p:nvPr>
            <p:ph idx="1"/>
          </p:nvPr>
        </p:nvSpPr>
        <p:spPr>
          <a:xfrm>
            <a:off x="0" y="715530"/>
            <a:ext cx="12192000" cy="6142470"/>
          </a:xfrm>
        </p:spPr>
        <p:txBody>
          <a:bodyPr/>
          <a:lstStyle/>
          <a:p>
            <a:r>
              <a:rPr lang="en-CA" dirty="0"/>
              <a:t>Use lift charts when you don’t know the cost and want to examine different cases</a:t>
            </a:r>
          </a:p>
          <a:p>
            <a:r>
              <a:rPr lang="en-CA" dirty="0"/>
              <a:t>Example: direct mailing business contemplating a mass </a:t>
            </a:r>
            <a:r>
              <a:rPr lang="en-CA" dirty="0" err="1"/>
              <a:t>mailout</a:t>
            </a:r>
            <a:r>
              <a:rPr lang="en-CA" dirty="0"/>
              <a:t> of a promotional offer to 1,000,000 households across America</a:t>
            </a:r>
          </a:p>
          <a:p>
            <a:r>
              <a:rPr lang="en-CA" dirty="0"/>
              <a:t>Most will not respond, based on previous promotions, may 0.1% (1,000 people)</a:t>
            </a:r>
          </a:p>
          <a:p>
            <a:r>
              <a:rPr lang="en-CA" dirty="0"/>
              <a:t>Suppose, using data mining we can identify a subset of 100,000 households with 0.4% response rate (400 people)</a:t>
            </a:r>
          </a:p>
          <a:p>
            <a:r>
              <a:rPr lang="en-CA" dirty="0"/>
              <a:t>Should we mail to everyone, or only the subset of 100,000? </a:t>
            </a:r>
          </a:p>
          <a:p>
            <a:r>
              <a:rPr lang="en-CA" dirty="0"/>
              <a:t>Depends on cost of mailing compared with return gained from each response</a:t>
            </a:r>
          </a:p>
          <a:p>
            <a:r>
              <a:rPr lang="en-CA" dirty="0"/>
              <a:t>Lift factor is the increase in response rate obtained by targeting a subset (4x here)</a:t>
            </a:r>
          </a:p>
          <a:p>
            <a:r>
              <a:rPr lang="en-CA" dirty="0"/>
              <a:t>May want to evaluate other possibilities (400,000 households @ 0.2% response)</a:t>
            </a:r>
          </a:p>
        </p:txBody>
      </p:sp>
    </p:spTree>
    <p:extLst>
      <p:ext uri="{BB962C8B-B14F-4D97-AF65-F5344CB8AC3E}">
        <p14:creationId xmlns:p14="http://schemas.microsoft.com/office/powerpoint/2010/main" val="40015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Market basket analysis</a:t>
            </a:r>
          </a:p>
        </p:txBody>
      </p:sp>
      <p:sp>
        <p:nvSpPr>
          <p:cNvPr id="3" name="Content Placeholder 2"/>
          <p:cNvSpPr>
            <a:spLocks noGrp="1"/>
          </p:cNvSpPr>
          <p:nvPr>
            <p:ph idx="1"/>
          </p:nvPr>
        </p:nvSpPr>
        <p:spPr>
          <a:xfrm>
            <a:off x="838200" y="1825625"/>
            <a:ext cx="5701145" cy="4351338"/>
          </a:xfrm>
        </p:spPr>
        <p:txBody>
          <a:bodyPr/>
          <a:lstStyle/>
          <a:p>
            <a:r>
              <a:rPr lang="en-CA" dirty="0"/>
              <a:t>Use association techniques to find groups of items that tend to occur together in transactions</a:t>
            </a:r>
          </a:p>
          <a:p>
            <a:r>
              <a:rPr lang="en-CA" dirty="0"/>
              <a:t>Example: on Thursdays, customers often purchase beer and diapers together</a:t>
            </a:r>
          </a:p>
          <a:p>
            <a:r>
              <a:rPr lang="en-CA" dirty="0"/>
              <a:t>Use this info to plan store layout, offer coupons for matching products, etc.</a:t>
            </a:r>
          </a:p>
        </p:txBody>
      </p:sp>
      <p:pic>
        <p:nvPicPr>
          <p:cNvPr id="4" name="Picture 3"/>
          <p:cNvPicPr>
            <a:picLocks noChangeAspect="1"/>
          </p:cNvPicPr>
          <p:nvPr/>
        </p:nvPicPr>
        <p:blipFill>
          <a:blip r:embed="rId2"/>
          <a:stretch>
            <a:fillRect/>
          </a:stretch>
        </p:blipFill>
        <p:spPr>
          <a:xfrm>
            <a:off x="6835590" y="1825625"/>
            <a:ext cx="5356410" cy="3429144"/>
          </a:xfrm>
          <a:prstGeom prst="rect">
            <a:avLst/>
          </a:prstGeom>
        </p:spPr>
      </p:pic>
    </p:spTree>
    <p:extLst>
      <p:ext uri="{BB962C8B-B14F-4D97-AF65-F5344CB8AC3E}">
        <p14:creationId xmlns:p14="http://schemas.microsoft.com/office/powerpoint/2010/main" val="192420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5639"/>
          </a:xfrm>
        </p:spPr>
        <p:txBody>
          <a:bodyPr/>
          <a:lstStyle/>
          <a:p>
            <a:r>
              <a:rPr lang="en-CA" dirty="0"/>
              <a:t>Lift charts</a:t>
            </a:r>
          </a:p>
        </p:txBody>
      </p:sp>
      <p:sp>
        <p:nvSpPr>
          <p:cNvPr id="3" name="Content Placeholder 2"/>
          <p:cNvSpPr>
            <a:spLocks noGrp="1"/>
          </p:cNvSpPr>
          <p:nvPr>
            <p:ph idx="1"/>
          </p:nvPr>
        </p:nvSpPr>
        <p:spPr>
          <a:xfrm>
            <a:off x="0" y="789713"/>
            <a:ext cx="12192000" cy="1947880"/>
          </a:xfrm>
        </p:spPr>
        <p:txBody>
          <a:bodyPr>
            <a:normAutofit fontScale="77500" lnSpcReduction="20000"/>
          </a:bodyPr>
          <a:lstStyle/>
          <a:p>
            <a:r>
              <a:rPr lang="en-CA" dirty="0"/>
              <a:t>Can use probabilistic predictions to sort test instances</a:t>
            </a:r>
          </a:p>
          <a:p>
            <a:r>
              <a:rPr lang="en-CA" dirty="0"/>
              <a:t>Example: small dataset with 120 instances, 60=yes, 60=no</a:t>
            </a:r>
          </a:p>
          <a:p>
            <a:r>
              <a:rPr lang="en-CA" dirty="0"/>
              <a:t>Example lift chart: sort candidates for mailing campaign, plot number of responses vs sample size</a:t>
            </a:r>
          </a:p>
          <a:p>
            <a:r>
              <a:rPr lang="en-CA" dirty="0"/>
              <a:t>Want to be in the upper left hand side of this lift chart (1000 respondents for 1000 mail outs) </a:t>
            </a:r>
          </a:p>
          <a:p>
            <a:r>
              <a:rPr lang="en-CA" dirty="0"/>
              <a:t>Definitely need to be above diagonal (</a:t>
            </a:r>
            <a:r>
              <a:rPr lang="fr-CA" dirty="0" err="1"/>
              <a:t>response</a:t>
            </a:r>
            <a:r>
              <a:rPr lang="fr-CA" dirty="0"/>
              <a:t> </a:t>
            </a:r>
            <a:r>
              <a:rPr lang="fr-CA" dirty="0" err="1"/>
              <a:t>from</a:t>
            </a:r>
            <a:r>
              <a:rPr lang="fr-CA" dirty="0"/>
              <a:t> </a:t>
            </a:r>
            <a:r>
              <a:rPr lang="fr-CA" dirty="0" err="1"/>
              <a:t>random</a:t>
            </a:r>
            <a:r>
              <a:rPr lang="fr-CA" dirty="0"/>
              <a:t> </a:t>
            </a:r>
            <a:r>
              <a:rPr lang="fr-CA" dirty="0" err="1"/>
              <a:t>sampling</a:t>
            </a:r>
            <a:r>
              <a:rPr lang="fr-CA" dirty="0"/>
              <a:t>)</a:t>
            </a:r>
            <a:endParaRPr lang="en-CA" dirty="0"/>
          </a:p>
        </p:txBody>
      </p:sp>
      <p:pic>
        <p:nvPicPr>
          <p:cNvPr id="4" name="Picture 3"/>
          <p:cNvPicPr>
            <a:picLocks noChangeAspect="1"/>
          </p:cNvPicPr>
          <p:nvPr/>
        </p:nvPicPr>
        <p:blipFill>
          <a:blip r:embed="rId2"/>
          <a:stretch>
            <a:fillRect/>
          </a:stretch>
        </p:blipFill>
        <p:spPr>
          <a:xfrm>
            <a:off x="-1" y="2654462"/>
            <a:ext cx="4696691" cy="4203538"/>
          </a:xfrm>
          <a:prstGeom prst="rect">
            <a:avLst/>
          </a:prstGeom>
        </p:spPr>
      </p:pic>
      <p:pic>
        <p:nvPicPr>
          <p:cNvPr id="5" name="Picture 4"/>
          <p:cNvPicPr>
            <a:picLocks noChangeAspect="1"/>
          </p:cNvPicPr>
          <p:nvPr/>
        </p:nvPicPr>
        <p:blipFill>
          <a:blip r:embed="rId3"/>
          <a:stretch>
            <a:fillRect/>
          </a:stretch>
        </p:blipFill>
        <p:spPr>
          <a:xfrm>
            <a:off x="5029199" y="2654462"/>
            <a:ext cx="6475701" cy="3980060"/>
          </a:xfrm>
          <a:prstGeom prst="rect">
            <a:avLst/>
          </a:prstGeom>
        </p:spPr>
      </p:pic>
    </p:spTree>
    <p:extLst>
      <p:ext uri="{BB962C8B-B14F-4D97-AF65-F5344CB8AC3E}">
        <p14:creationId xmlns:p14="http://schemas.microsoft.com/office/powerpoint/2010/main" val="105653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4" y="0"/>
            <a:ext cx="10515600" cy="867930"/>
          </a:xfrm>
        </p:spPr>
        <p:txBody>
          <a:bodyPr/>
          <a:lstStyle/>
          <a:p>
            <a:r>
              <a:rPr lang="en-CA" dirty="0"/>
              <a:t>Real world example</a:t>
            </a:r>
          </a:p>
        </p:txBody>
      </p:sp>
      <p:sp>
        <p:nvSpPr>
          <p:cNvPr id="3" name="Content Placeholder 2"/>
          <p:cNvSpPr>
            <a:spLocks noGrp="1"/>
          </p:cNvSpPr>
          <p:nvPr>
            <p:ph idx="1"/>
          </p:nvPr>
        </p:nvSpPr>
        <p:spPr>
          <a:xfrm>
            <a:off x="-1" y="867929"/>
            <a:ext cx="12067309" cy="2415598"/>
          </a:xfrm>
        </p:spPr>
        <p:txBody>
          <a:bodyPr>
            <a:normAutofit/>
          </a:bodyPr>
          <a:lstStyle/>
          <a:p>
            <a:r>
              <a:rPr lang="en-CA" dirty="0"/>
              <a:t>A) cost of mailing = $0.50, benefit of response = $15.00, better to mail to the entire population</a:t>
            </a:r>
          </a:p>
          <a:p>
            <a:r>
              <a:rPr lang="en-CA" dirty="0"/>
              <a:t>B) cost of mailing = $0.80, benefit of response = $15.00, better to mail to only top ~46% of population most likely to respond</a:t>
            </a:r>
          </a:p>
          <a:p>
            <a:r>
              <a:rPr lang="en-CA" dirty="0"/>
              <a:t>Lift charts are a valuable tool, widely used in marketing applications</a:t>
            </a:r>
          </a:p>
        </p:txBody>
      </p:sp>
      <p:pic>
        <p:nvPicPr>
          <p:cNvPr id="4" name="Picture 3"/>
          <p:cNvPicPr>
            <a:picLocks noChangeAspect="1"/>
          </p:cNvPicPr>
          <p:nvPr/>
        </p:nvPicPr>
        <p:blipFill>
          <a:blip r:embed="rId2"/>
          <a:stretch>
            <a:fillRect/>
          </a:stretch>
        </p:blipFill>
        <p:spPr>
          <a:xfrm>
            <a:off x="1" y="3967498"/>
            <a:ext cx="6012058" cy="2507193"/>
          </a:xfrm>
          <a:prstGeom prst="rect">
            <a:avLst/>
          </a:prstGeom>
        </p:spPr>
      </p:pic>
      <p:pic>
        <p:nvPicPr>
          <p:cNvPr id="5" name="Picture 4"/>
          <p:cNvPicPr>
            <a:picLocks noChangeAspect="1"/>
          </p:cNvPicPr>
          <p:nvPr/>
        </p:nvPicPr>
        <p:blipFill>
          <a:blip r:embed="rId3"/>
          <a:stretch>
            <a:fillRect/>
          </a:stretch>
        </p:blipFill>
        <p:spPr>
          <a:xfrm>
            <a:off x="6127888" y="3967498"/>
            <a:ext cx="6064112" cy="2455141"/>
          </a:xfrm>
          <a:prstGeom prst="rect">
            <a:avLst/>
          </a:prstGeom>
        </p:spPr>
      </p:pic>
      <p:sp>
        <p:nvSpPr>
          <p:cNvPr id="6" name="TextBox 5"/>
          <p:cNvSpPr txBox="1"/>
          <p:nvPr/>
        </p:nvSpPr>
        <p:spPr>
          <a:xfrm>
            <a:off x="0" y="3569915"/>
            <a:ext cx="512618" cy="461665"/>
          </a:xfrm>
          <a:prstGeom prst="rect">
            <a:avLst/>
          </a:prstGeom>
          <a:noFill/>
        </p:spPr>
        <p:txBody>
          <a:bodyPr wrap="square" rtlCol="0">
            <a:spAutoFit/>
          </a:bodyPr>
          <a:lstStyle/>
          <a:p>
            <a:r>
              <a:rPr lang="en-CA" sz="2400" dirty="0"/>
              <a:t>A)</a:t>
            </a:r>
          </a:p>
        </p:txBody>
      </p:sp>
      <p:sp>
        <p:nvSpPr>
          <p:cNvPr id="7" name="TextBox 6"/>
          <p:cNvSpPr txBox="1"/>
          <p:nvPr/>
        </p:nvSpPr>
        <p:spPr>
          <a:xfrm>
            <a:off x="6127888" y="3528352"/>
            <a:ext cx="512618" cy="461665"/>
          </a:xfrm>
          <a:prstGeom prst="rect">
            <a:avLst/>
          </a:prstGeom>
          <a:noFill/>
        </p:spPr>
        <p:txBody>
          <a:bodyPr wrap="square" rtlCol="0">
            <a:spAutoFit/>
          </a:bodyPr>
          <a:lstStyle/>
          <a:p>
            <a:r>
              <a:rPr lang="en-CA" sz="2400" dirty="0"/>
              <a:t>B)</a:t>
            </a:r>
          </a:p>
        </p:txBody>
      </p:sp>
    </p:spTree>
    <p:extLst>
      <p:ext uri="{BB962C8B-B14F-4D97-AF65-F5344CB8AC3E}">
        <p14:creationId xmlns:p14="http://schemas.microsoft.com/office/powerpoint/2010/main" val="40900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820"/>
          </a:xfrm>
        </p:spPr>
        <p:txBody>
          <a:bodyPr>
            <a:normAutofit fontScale="90000"/>
          </a:bodyPr>
          <a:lstStyle/>
          <a:p>
            <a:r>
              <a:rPr lang="en-CA" dirty="0"/>
              <a:t>ROC curves</a:t>
            </a:r>
          </a:p>
        </p:txBody>
      </p:sp>
      <p:sp>
        <p:nvSpPr>
          <p:cNvPr id="3" name="Content Placeholder 2"/>
          <p:cNvSpPr>
            <a:spLocks noGrp="1"/>
          </p:cNvSpPr>
          <p:nvPr>
            <p:ph idx="1"/>
          </p:nvPr>
        </p:nvSpPr>
        <p:spPr>
          <a:xfrm>
            <a:off x="0" y="687820"/>
            <a:ext cx="12192000" cy="2618459"/>
          </a:xfrm>
        </p:spPr>
        <p:txBody>
          <a:bodyPr>
            <a:normAutofit lnSpcReduction="10000"/>
          </a:bodyPr>
          <a:lstStyle/>
          <a:p>
            <a:r>
              <a:rPr lang="en-CA" dirty="0"/>
              <a:t>ROC receiver operating characteristics a term from signal detection</a:t>
            </a:r>
          </a:p>
          <a:p>
            <a:r>
              <a:rPr lang="en-CA" dirty="0"/>
              <a:t>Used when learner wants to select samples of test instances with higher proportion of positives</a:t>
            </a:r>
          </a:p>
          <a:p>
            <a:r>
              <a:rPr lang="en-CA" dirty="0"/>
              <a:t>Plots true positive (TP) rate on y-axis, false positive (FP) rate on x-axis</a:t>
            </a:r>
          </a:p>
          <a:p>
            <a:r>
              <a:rPr lang="en-CA" dirty="0"/>
              <a:t>Jagged line plotted directly from the table, smooth dotted line hypothetical average obtained by 10-fold cross-validation</a:t>
            </a:r>
          </a:p>
        </p:txBody>
      </p:sp>
      <p:pic>
        <p:nvPicPr>
          <p:cNvPr id="4" name="Picture 3"/>
          <p:cNvPicPr>
            <a:picLocks noChangeAspect="1"/>
          </p:cNvPicPr>
          <p:nvPr/>
        </p:nvPicPr>
        <p:blipFill>
          <a:blip r:embed="rId3"/>
          <a:stretch>
            <a:fillRect/>
          </a:stretch>
        </p:blipFill>
        <p:spPr>
          <a:xfrm>
            <a:off x="3394364" y="3373711"/>
            <a:ext cx="4738254" cy="302420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0" y="3805043"/>
                <a:ext cx="4064989" cy="616707"/>
              </a:xfrm>
              <a:prstGeom prst="rect">
                <a:avLst/>
              </a:prstGeom>
              <a:noFill/>
            </p:spPr>
            <p:txBody>
              <a:bodyPr wrap="square" rtlCol="0">
                <a:spAutoFit/>
              </a:bodyPr>
              <a:lstStyle/>
              <a:p>
                <a:r>
                  <a:rPr lang="en-CA" sz="2400" b="0" dirty="0"/>
                  <a:t>Y-axis: </a:t>
                </a:r>
                <a14:m>
                  <m:oMath xmlns:m="http://schemas.openxmlformats.org/officeDocument/2006/math">
                    <m:r>
                      <a:rPr lang="en-CA" sz="2400" b="0" i="1" smtClean="0">
                        <a:latin typeface="Cambria Math" panose="02040503050406030204" pitchFamily="18" charset="0"/>
                      </a:rPr>
                      <m:t>𝑇𝑃</m:t>
                    </m:r>
                    <m:r>
                      <a:rPr lang="en-CA" sz="2400" b="0" i="1" smtClean="0">
                        <a:latin typeface="Cambria Math" panose="02040503050406030204" pitchFamily="18" charset="0"/>
                      </a:rPr>
                      <m:t> </m:t>
                    </m:r>
                    <m:r>
                      <a:rPr lang="en-CA" sz="2400" b="0" i="1" smtClean="0">
                        <a:latin typeface="Cambria Math" panose="02040503050406030204" pitchFamily="18" charset="0"/>
                      </a:rPr>
                      <m:t>𝑟𝑎𝑡𝑒</m:t>
                    </m:r>
                    <m:r>
                      <a:rPr lang="en-CA" sz="2400" b="0" i="1" smtClean="0">
                        <a:latin typeface="Cambria Math" panose="02040503050406030204" pitchFamily="18" charset="0"/>
                      </a:rPr>
                      <m:t>= </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100</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rPr>
                          <m:t>𝑇𝑃</m:t>
                        </m:r>
                      </m:num>
                      <m:den>
                        <m:r>
                          <a:rPr lang="en-CA" sz="2400" b="0" i="1" smtClean="0">
                            <a:latin typeface="Cambria Math" panose="02040503050406030204" pitchFamily="18" charset="0"/>
                          </a:rPr>
                          <m:t>𝑇𝑃</m:t>
                        </m:r>
                        <m:r>
                          <a:rPr lang="en-CA" sz="2400" b="0" i="1" smtClean="0">
                            <a:latin typeface="Cambria Math" panose="02040503050406030204" pitchFamily="18" charset="0"/>
                          </a:rPr>
                          <m:t>+</m:t>
                        </m:r>
                        <m:r>
                          <a:rPr lang="en-CA" sz="2400" b="0" i="1" smtClean="0">
                            <a:latin typeface="Cambria Math" panose="02040503050406030204" pitchFamily="18" charset="0"/>
                          </a:rPr>
                          <m:t>𝐹𝑁</m:t>
                        </m:r>
                      </m:den>
                    </m:f>
                  </m:oMath>
                </a14:m>
                <a:endParaRPr lang="en-CA"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3805043"/>
                <a:ext cx="4064989" cy="616707"/>
              </a:xfrm>
              <a:prstGeom prst="rect">
                <a:avLst/>
              </a:prstGeom>
              <a:blipFill>
                <a:blip r:embed="rId4"/>
                <a:stretch>
                  <a:fillRect l="-2249" b="-990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248" y="4618471"/>
                <a:ext cx="3643746" cy="616707"/>
              </a:xfrm>
              <a:prstGeom prst="rect">
                <a:avLst/>
              </a:prstGeom>
              <a:noFill/>
            </p:spPr>
            <p:txBody>
              <a:bodyPr wrap="square" rtlCol="0">
                <a:spAutoFit/>
              </a:bodyPr>
              <a:lstStyle/>
              <a:p>
                <a:r>
                  <a:rPr lang="en-CA" sz="2400" b="0" dirty="0"/>
                  <a:t>X-axis: </a:t>
                </a:r>
                <a14:m>
                  <m:oMath xmlns:m="http://schemas.openxmlformats.org/officeDocument/2006/math">
                    <m:r>
                      <a:rPr lang="en-CA" sz="2400" b="0" i="1" smtClean="0">
                        <a:latin typeface="Cambria Math" panose="02040503050406030204" pitchFamily="18" charset="0"/>
                      </a:rPr>
                      <m:t>𝐹𝑃</m:t>
                    </m:r>
                    <m:r>
                      <a:rPr lang="en-CA" sz="2400" b="0" i="1" smtClean="0">
                        <a:latin typeface="Cambria Math" panose="02040503050406030204" pitchFamily="18" charset="0"/>
                      </a:rPr>
                      <m:t> </m:t>
                    </m:r>
                    <m:r>
                      <a:rPr lang="en-CA" sz="2400" b="0" i="1" smtClean="0">
                        <a:latin typeface="Cambria Math" panose="02040503050406030204" pitchFamily="18" charset="0"/>
                      </a:rPr>
                      <m:t>𝑟𝑎𝑡𝑒</m:t>
                    </m:r>
                    <m:r>
                      <a:rPr lang="en-CA" sz="2400" b="0" i="1" smtClean="0">
                        <a:latin typeface="Cambria Math" panose="02040503050406030204" pitchFamily="18" charset="0"/>
                      </a:rPr>
                      <m:t>= </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100</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𝐹𝑃</m:t>
                        </m:r>
                      </m:num>
                      <m:den>
                        <m:r>
                          <a:rPr lang="en-CA" sz="2400" b="0" i="1" smtClean="0">
                            <a:latin typeface="Cambria Math" panose="02040503050406030204" pitchFamily="18" charset="0"/>
                          </a:rPr>
                          <m:t>𝐹𝑃</m:t>
                        </m:r>
                        <m:r>
                          <a:rPr lang="en-CA" sz="2400" b="0" i="1" smtClean="0">
                            <a:latin typeface="Cambria Math" panose="02040503050406030204" pitchFamily="18" charset="0"/>
                          </a:rPr>
                          <m:t>+</m:t>
                        </m:r>
                        <m:r>
                          <a:rPr lang="en-CA" sz="2400" b="0" i="1" smtClean="0">
                            <a:latin typeface="Cambria Math" panose="02040503050406030204" pitchFamily="18" charset="0"/>
                          </a:rPr>
                          <m:t>𝑇𝑁</m:t>
                        </m:r>
                      </m:den>
                    </m:f>
                  </m:oMath>
                </a14:m>
                <a:endParaRPr lang="en-CA"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248" y="4618471"/>
                <a:ext cx="3643746" cy="616707"/>
              </a:xfrm>
              <a:prstGeom prst="rect">
                <a:avLst/>
              </a:prstGeom>
              <a:blipFill>
                <a:blip r:embed="rId5"/>
                <a:stretch>
                  <a:fillRect l="-2680" b="-9901"/>
                </a:stretch>
              </a:blipFill>
            </p:spPr>
            <p:txBody>
              <a:bodyPr/>
              <a:lstStyle/>
              <a:p>
                <a:r>
                  <a:rPr lang="en-CA">
                    <a:noFill/>
                  </a:rPr>
                  <a:t> </a:t>
                </a:r>
              </a:p>
            </p:txBody>
          </p:sp>
        </mc:Fallback>
      </mc:AlternateContent>
      <p:pic>
        <p:nvPicPr>
          <p:cNvPr id="8" name="Picture 7"/>
          <p:cNvPicPr>
            <a:picLocks noChangeAspect="1"/>
          </p:cNvPicPr>
          <p:nvPr/>
        </p:nvPicPr>
        <p:blipFill>
          <a:blip r:embed="rId6"/>
          <a:stretch>
            <a:fillRect/>
          </a:stretch>
        </p:blipFill>
        <p:spPr>
          <a:xfrm>
            <a:off x="8231907" y="3306279"/>
            <a:ext cx="3849255" cy="3445082"/>
          </a:xfrm>
          <a:prstGeom prst="rect">
            <a:avLst/>
          </a:prstGeom>
        </p:spPr>
      </p:pic>
    </p:spTree>
    <p:extLst>
      <p:ext uri="{BB962C8B-B14F-4D97-AF65-F5344CB8AC3E}">
        <p14:creationId xmlns:p14="http://schemas.microsoft.com/office/powerpoint/2010/main" val="102304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25236"/>
          </a:xfrm>
        </p:spPr>
        <p:txBody>
          <a:bodyPr/>
          <a:lstStyle/>
          <a:p>
            <a:r>
              <a:rPr lang="en-CA" dirty="0"/>
              <a:t>ROC curves obtained from different learning schemes</a:t>
            </a:r>
          </a:p>
        </p:txBody>
      </p:sp>
      <p:sp>
        <p:nvSpPr>
          <p:cNvPr id="3" name="Content Placeholder 2"/>
          <p:cNvSpPr>
            <a:spLocks noGrp="1"/>
          </p:cNvSpPr>
          <p:nvPr>
            <p:ph idx="1"/>
          </p:nvPr>
        </p:nvSpPr>
        <p:spPr>
          <a:xfrm>
            <a:off x="153302" y="1274618"/>
            <a:ext cx="5070764" cy="5181600"/>
          </a:xfrm>
        </p:spPr>
        <p:txBody>
          <a:bodyPr/>
          <a:lstStyle/>
          <a:p>
            <a:r>
              <a:rPr lang="en-CA" dirty="0"/>
              <a:t>Some learning schemes are better at targeting a small, focused sample of instances (A)</a:t>
            </a:r>
          </a:p>
          <a:p>
            <a:r>
              <a:rPr lang="en-CA" dirty="0"/>
              <a:t>Others perform better when you want to use more of your data (B)</a:t>
            </a:r>
          </a:p>
          <a:p>
            <a:r>
              <a:rPr lang="en-CA" dirty="0"/>
              <a:t>Can combine algorithms A and B if you want to operate in the shaded middle region (arrow)</a:t>
            </a:r>
          </a:p>
        </p:txBody>
      </p:sp>
      <p:pic>
        <p:nvPicPr>
          <p:cNvPr id="6" name="Picture 5"/>
          <p:cNvPicPr>
            <a:picLocks noChangeAspect="1"/>
          </p:cNvPicPr>
          <p:nvPr/>
        </p:nvPicPr>
        <p:blipFill>
          <a:blip r:embed="rId2"/>
          <a:stretch>
            <a:fillRect/>
          </a:stretch>
        </p:blipFill>
        <p:spPr>
          <a:xfrm>
            <a:off x="5224066" y="1177635"/>
            <a:ext cx="6967934" cy="4447309"/>
          </a:xfrm>
          <a:prstGeom prst="rect">
            <a:avLst/>
          </a:prstGeom>
        </p:spPr>
      </p:pic>
    </p:spTree>
    <p:extLst>
      <p:ext uri="{BB962C8B-B14F-4D97-AF65-F5344CB8AC3E}">
        <p14:creationId xmlns:p14="http://schemas.microsoft.com/office/powerpoint/2010/main" val="13939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54075"/>
          </a:xfrm>
        </p:spPr>
        <p:txBody>
          <a:bodyPr/>
          <a:lstStyle/>
          <a:p>
            <a:r>
              <a:rPr lang="en-CA" dirty="0"/>
              <a:t>Area under ROC (Final project evaluation)</a:t>
            </a:r>
          </a:p>
        </p:txBody>
      </p:sp>
      <p:sp>
        <p:nvSpPr>
          <p:cNvPr id="3" name="Content Placeholder 2"/>
          <p:cNvSpPr>
            <a:spLocks noGrp="1"/>
          </p:cNvSpPr>
          <p:nvPr>
            <p:ph idx="1"/>
          </p:nvPr>
        </p:nvSpPr>
        <p:spPr>
          <a:xfrm>
            <a:off x="-1" y="1130877"/>
            <a:ext cx="5805056" cy="4978978"/>
          </a:xfrm>
        </p:spPr>
        <p:txBody>
          <a:bodyPr>
            <a:normAutofit fontScale="92500" lnSpcReduction="10000"/>
          </a:bodyPr>
          <a:lstStyle/>
          <a:p>
            <a:r>
              <a:rPr lang="en-CA" dirty="0"/>
              <a:t>Area under ROC summarizes the ROC curve in a single quantity</a:t>
            </a:r>
          </a:p>
          <a:p>
            <a:r>
              <a:rPr lang="en-CA" dirty="0"/>
              <a:t>The larger the area, the better the model</a:t>
            </a:r>
          </a:p>
          <a:p>
            <a:r>
              <a:rPr lang="en-CA" dirty="0"/>
              <a:t>Can interpret the area as the probability that your classifier ranks a randomly chosen positive instance above a randomly chosen negative instance</a:t>
            </a:r>
          </a:p>
          <a:p>
            <a:r>
              <a:rPr lang="en-CA" dirty="0"/>
              <a:t>“your goal is to build a model that predicts the probability that a given customer will default on a loan, the quality of your predictions will be assessed using the </a:t>
            </a:r>
            <a:r>
              <a:rPr lang="en-CA" b="1" dirty="0"/>
              <a:t>Area Under the Curve</a:t>
            </a:r>
            <a:r>
              <a:rPr lang="en-CA" dirty="0"/>
              <a:t>”</a:t>
            </a:r>
          </a:p>
        </p:txBody>
      </p:sp>
      <p:sp>
        <p:nvSpPr>
          <p:cNvPr id="4" name="TextBox 3"/>
          <p:cNvSpPr txBox="1"/>
          <p:nvPr/>
        </p:nvSpPr>
        <p:spPr>
          <a:xfrm>
            <a:off x="290943" y="6109855"/>
            <a:ext cx="11707091" cy="369332"/>
          </a:xfrm>
          <a:prstGeom prst="rect">
            <a:avLst/>
          </a:prstGeom>
          <a:noFill/>
        </p:spPr>
        <p:txBody>
          <a:bodyPr wrap="square" rtlCol="0">
            <a:spAutoFit/>
          </a:bodyPr>
          <a:lstStyle/>
          <a:p>
            <a:r>
              <a:rPr lang="en-CA" dirty="0">
                <a:hlinkClick r:id="rId2"/>
              </a:rPr>
              <a:t>https://scikit-learn.org/stable/modules/generated/sklearn.metrics.roc_auc_score.html</a:t>
            </a:r>
            <a:endParaRPr lang="en-CA" dirty="0"/>
          </a:p>
        </p:txBody>
      </p:sp>
      <p:pic>
        <p:nvPicPr>
          <p:cNvPr id="5123" name="Picture 3" descr="Image result for area under roc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145" y="854074"/>
            <a:ext cx="6472828" cy="489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8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63130"/>
          </a:xfrm>
        </p:spPr>
        <p:txBody>
          <a:bodyPr>
            <a:normAutofit fontScale="90000"/>
          </a:bodyPr>
          <a:lstStyle/>
          <a:p>
            <a:r>
              <a:rPr lang="en-CA" dirty="0"/>
              <a:t>Recall-Precision curves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34290"/>
                <a:ext cx="12192000" cy="6123709"/>
              </a:xfrm>
            </p:spPr>
            <p:txBody>
              <a:bodyPr>
                <a:normAutofit lnSpcReduction="10000"/>
              </a:bodyPr>
              <a:lstStyle/>
              <a:p>
                <a:r>
                  <a:rPr lang="en-CA" dirty="0"/>
                  <a:t>Information retrieval is an example of fundamental </a:t>
                </a:r>
                <a:r>
                  <a:rPr lang="en-CA" dirty="0" err="1"/>
                  <a:t>tradeoff</a:t>
                </a:r>
                <a:r>
                  <a:rPr lang="en-CA" dirty="0"/>
                  <a:t> visualized through ROC curves and lift charts</a:t>
                </a:r>
              </a:p>
              <a:p>
                <a:r>
                  <a:rPr lang="en-CA" dirty="0"/>
                  <a:t>Given a web query, different search engines return results relevant to query:</a:t>
                </a:r>
              </a:p>
              <a:p>
                <a:r>
                  <a:rPr lang="en-CA" dirty="0"/>
                  <a:t>Search engine 1: locates 100 documents, 40 of which are relevant to query</a:t>
                </a:r>
              </a:p>
              <a:p>
                <a:r>
                  <a:rPr lang="en-CA" dirty="0"/>
                  <a:t>Search engine 2: locates 400 documents, 80 of which are relevant to query</a:t>
                </a:r>
              </a:p>
              <a:p>
                <a:r>
                  <a:rPr lang="en-CA" dirty="0"/>
                  <a:t>Which is better? </a:t>
                </a:r>
              </a:p>
              <a:p>
                <a:r>
                  <a:rPr lang="en-CA" dirty="0"/>
                  <a:t>Use ROC/lift chart to decide (assuming you know cost of FP and FN)</a:t>
                </a:r>
              </a:p>
              <a:p>
                <a:r>
                  <a:rPr lang="en-CA" dirty="0"/>
                  <a:t>Information retrieval researchers define parameters </a:t>
                </a:r>
                <a:r>
                  <a:rPr lang="en-CA" i="1" dirty="0"/>
                  <a:t>recall</a:t>
                </a:r>
                <a:r>
                  <a:rPr lang="en-CA" dirty="0"/>
                  <a:t> and </a:t>
                </a:r>
                <a:r>
                  <a:rPr lang="en-CA" i="1" dirty="0"/>
                  <a:t>precision</a:t>
                </a:r>
              </a:p>
              <a:p>
                <a14:m>
                  <m:oMath xmlns:m="http://schemas.openxmlformats.org/officeDocument/2006/math">
                    <m:r>
                      <a:rPr lang="en-CA" b="0" i="1" smtClean="0">
                        <a:latin typeface="Cambria Math" panose="02040503050406030204" pitchFamily="18" charset="0"/>
                      </a:rPr>
                      <m:t>𝑟𝑒𝑐𝑎𝑙𝑙</m:t>
                    </m:r>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𝑟𝑒𝑙𝑒𝑣𝑎𝑛𝑡</m:t>
                        </m:r>
                        <m:r>
                          <a:rPr lang="en-CA" b="0" i="1" smtClean="0">
                            <a:latin typeface="Cambria Math" panose="02040503050406030204" pitchFamily="18" charset="0"/>
                          </a:rPr>
                          <m:t> </m:t>
                        </m:r>
                        <m:r>
                          <a:rPr lang="en-CA" b="0" i="1" smtClean="0">
                            <a:latin typeface="Cambria Math" panose="02040503050406030204" pitchFamily="18" charset="0"/>
                          </a:rPr>
                          <m:t>𝑑𝑜𝑐𝑢𝑚𝑒𝑛𝑡𝑠</m:t>
                        </m:r>
                        <m:r>
                          <a:rPr lang="en-CA" b="0" i="1" smtClean="0">
                            <a:latin typeface="Cambria Math" panose="02040503050406030204" pitchFamily="18" charset="0"/>
                          </a:rPr>
                          <m:t> </m:t>
                        </m:r>
                        <m:r>
                          <a:rPr lang="en-CA" b="0" i="1" smtClean="0">
                            <a:latin typeface="Cambria Math" panose="02040503050406030204" pitchFamily="18" charset="0"/>
                          </a:rPr>
                          <m:t>𝑟𝑒𝑡𝑟𝑖𝑒𝑣𝑒𝑑</m:t>
                        </m:r>
                      </m:num>
                      <m:den>
                        <m:r>
                          <a:rPr lang="en-CA" b="0" i="1" smtClean="0">
                            <a:latin typeface="Cambria Math" panose="02040503050406030204" pitchFamily="18" charset="0"/>
                          </a:rPr>
                          <m:t>𝑡𝑜𝑡𝑎𝑙</m:t>
                        </m:r>
                        <m:r>
                          <a:rPr lang="en-CA" b="0" i="1" smtClean="0">
                            <a:latin typeface="Cambria Math" panose="02040503050406030204" pitchFamily="18" charset="0"/>
                          </a:rPr>
                          <m:t> </m:t>
                        </m:r>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𝑟𝑒𝑙𝑒𝑣𝑎𝑛𝑡</m:t>
                        </m:r>
                        <m:r>
                          <a:rPr lang="en-CA" b="0" i="1" smtClean="0">
                            <a:latin typeface="Cambria Math" panose="02040503050406030204" pitchFamily="18" charset="0"/>
                          </a:rPr>
                          <m:t> </m:t>
                        </m:r>
                        <m:r>
                          <a:rPr lang="en-CA" b="0" i="1" smtClean="0">
                            <a:latin typeface="Cambria Math" panose="02040503050406030204" pitchFamily="18" charset="0"/>
                          </a:rPr>
                          <m:t>𝑑𝑜𝑐𝑢𝑚𝑒𝑛𝑡𝑠</m:t>
                        </m:r>
                      </m:den>
                    </m:f>
                  </m:oMath>
                </a14:m>
                <a:endParaRPr lang="en-CA" dirty="0"/>
              </a:p>
              <a:p>
                <a14:m>
                  <m:oMath xmlns:m="http://schemas.openxmlformats.org/officeDocument/2006/math">
                    <m:r>
                      <a:rPr lang="en-CA" b="0" i="1" smtClean="0">
                        <a:latin typeface="Cambria Math" panose="02040503050406030204" pitchFamily="18" charset="0"/>
                      </a:rPr>
                      <m:t>𝑝𝑟𝑒𝑐𝑖𝑠𝑖𝑜𝑛</m:t>
                    </m:r>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𝑟𝑒𝑙𝑒𝑣𝑎𝑛𝑡</m:t>
                        </m:r>
                        <m:r>
                          <a:rPr lang="en-CA" b="0" i="1" smtClean="0">
                            <a:latin typeface="Cambria Math" panose="02040503050406030204" pitchFamily="18" charset="0"/>
                          </a:rPr>
                          <m:t> </m:t>
                        </m:r>
                        <m:r>
                          <a:rPr lang="en-CA" b="0" i="1" smtClean="0">
                            <a:latin typeface="Cambria Math" panose="02040503050406030204" pitchFamily="18" charset="0"/>
                          </a:rPr>
                          <m:t>𝑑𝑜𝑐𝑢𝑚𝑒𝑛𝑡𝑠</m:t>
                        </m:r>
                        <m:r>
                          <a:rPr lang="en-CA" b="0" i="1" smtClean="0">
                            <a:latin typeface="Cambria Math" panose="02040503050406030204" pitchFamily="18" charset="0"/>
                          </a:rPr>
                          <m:t> </m:t>
                        </m:r>
                        <m:r>
                          <a:rPr lang="en-CA" b="0" i="1" smtClean="0">
                            <a:latin typeface="Cambria Math" panose="02040503050406030204" pitchFamily="18" charset="0"/>
                          </a:rPr>
                          <m:t>𝑟𝑒𝑡𝑟𝑖𝑒𝑣𝑒𝑑</m:t>
                        </m:r>
                      </m:num>
                      <m:den>
                        <m:r>
                          <a:rPr lang="en-CA" b="0" i="1" smtClean="0">
                            <a:latin typeface="Cambria Math" panose="02040503050406030204" pitchFamily="18" charset="0"/>
                          </a:rPr>
                          <m:t>𝑡𝑜𝑡𝑎𝑙</m:t>
                        </m:r>
                        <m:r>
                          <a:rPr lang="en-CA" b="0" i="1" smtClean="0">
                            <a:latin typeface="Cambria Math" panose="02040503050406030204" pitchFamily="18" charset="0"/>
                          </a:rPr>
                          <m:t> </m:t>
                        </m:r>
                        <m:r>
                          <a:rPr lang="en-CA" b="0" i="1" smtClean="0">
                            <a:latin typeface="Cambria Math" panose="02040503050406030204" pitchFamily="18" charset="0"/>
                          </a:rPr>
                          <m:t>𝑛𝑢𝑚𝑏𝑒𝑟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𝑑𝑜𝑐𝑢𝑚𝑒𝑛𝑡𝑠</m:t>
                        </m:r>
                        <m:r>
                          <a:rPr lang="en-CA" b="0" i="1" smtClean="0">
                            <a:latin typeface="Cambria Math" panose="02040503050406030204" pitchFamily="18" charset="0"/>
                          </a:rPr>
                          <m:t> </m:t>
                        </m:r>
                        <m:r>
                          <a:rPr lang="en-CA" b="0" i="1" smtClean="0">
                            <a:latin typeface="Cambria Math" panose="02040503050406030204" pitchFamily="18" charset="0"/>
                          </a:rPr>
                          <m:t>𝑟𝑒𝑡𝑟𝑖𝑒𝑣𝑒𝑑</m:t>
                        </m:r>
                      </m:den>
                    </m:f>
                  </m:oMath>
                </a14:m>
                <a:endParaRPr lang="en-CA" dirty="0"/>
              </a:p>
              <a:p>
                <a:r>
                  <a:rPr lang="en-CA" dirty="0"/>
                  <a:t>Information retrieval experts plot recall-precision curves, want both high precision and high recall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34290"/>
                <a:ext cx="12192000" cy="6123709"/>
              </a:xfrm>
              <a:blipFill>
                <a:blip r:embed="rId2"/>
                <a:stretch>
                  <a:fillRect l="-900" t="-2189"/>
                </a:stretch>
              </a:blipFill>
            </p:spPr>
            <p:txBody>
              <a:bodyPr/>
              <a:lstStyle/>
              <a:p>
                <a:r>
                  <a:rPr lang="en-CA">
                    <a:noFill/>
                  </a:rPr>
                  <a:t> </a:t>
                </a:r>
              </a:p>
            </p:txBody>
          </p:sp>
        </mc:Fallback>
      </mc:AlternateContent>
    </p:spTree>
    <p:extLst>
      <p:ext uri="{BB962C8B-B14F-4D97-AF65-F5344CB8AC3E}">
        <p14:creationId xmlns:p14="http://schemas.microsoft.com/office/powerpoint/2010/main" val="317460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09599"/>
          </a:xfrm>
        </p:spPr>
        <p:txBody>
          <a:bodyPr>
            <a:normAutofit fontScale="90000"/>
          </a:bodyPr>
          <a:lstStyle/>
          <a:p>
            <a:r>
              <a:rPr lang="en-CA" dirty="0"/>
              <a:t>Domain specific applications</a:t>
            </a:r>
          </a:p>
        </p:txBody>
      </p:sp>
      <p:sp>
        <p:nvSpPr>
          <p:cNvPr id="3" name="Content Placeholder 2"/>
          <p:cNvSpPr>
            <a:spLocks noGrp="1"/>
          </p:cNvSpPr>
          <p:nvPr>
            <p:ph idx="1"/>
          </p:nvPr>
        </p:nvSpPr>
        <p:spPr>
          <a:xfrm>
            <a:off x="0" y="609600"/>
            <a:ext cx="12192000" cy="2575217"/>
          </a:xfrm>
        </p:spPr>
        <p:txBody>
          <a:bodyPr>
            <a:normAutofit fontScale="92500" lnSpcReduction="20000"/>
          </a:bodyPr>
          <a:lstStyle/>
          <a:p>
            <a:r>
              <a:rPr lang="en-CA" dirty="0"/>
              <a:t>3 basic ways of evaluating same </a:t>
            </a:r>
            <a:r>
              <a:rPr lang="en-CA" dirty="0" err="1"/>
              <a:t>tradeoff</a:t>
            </a:r>
            <a:endParaRPr lang="en-CA" dirty="0"/>
          </a:p>
          <a:p>
            <a:r>
              <a:rPr lang="en-CA" dirty="0"/>
              <a:t>Basic goal is to choose a set of instances that has a high proportion of success, and also contains a high proportion of all successes in the dataset (coverage)</a:t>
            </a:r>
          </a:p>
          <a:p>
            <a:r>
              <a:rPr lang="en-CA" dirty="0"/>
              <a:t>Different techniques give different </a:t>
            </a:r>
            <a:r>
              <a:rPr lang="en-CA" dirty="0" err="1"/>
              <a:t>tradeoffs</a:t>
            </a:r>
            <a:endParaRPr lang="en-CA" dirty="0"/>
          </a:p>
          <a:p>
            <a:r>
              <a:rPr lang="en-CA" dirty="0"/>
              <a:t>Medical professionals talk about </a:t>
            </a:r>
            <a:r>
              <a:rPr lang="en-CA" i="1" dirty="0"/>
              <a:t>sensitivity </a:t>
            </a:r>
            <a:r>
              <a:rPr lang="en-CA" dirty="0"/>
              <a:t>of various techniques (proportion of people with disease and also test positive for disease, TP) and </a:t>
            </a:r>
            <a:r>
              <a:rPr lang="en-CA" i="1" dirty="0"/>
              <a:t>specificity </a:t>
            </a:r>
            <a:r>
              <a:rPr lang="en-CA" dirty="0"/>
              <a:t>(proportion of people without the disease who have a negative result (1-FP). </a:t>
            </a:r>
          </a:p>
        </p:txBody>
      </p:sp>
      <p:pic>
        <p:nvPicPr>
          <p:cNvPr id="4" name="Picture 3"/>
          <p:cNvPicPr>
            <a:picLocks noChangeAspect="1"/>
          </p:cNvPicPr>
          <p:nvPr/>
        </p:nvPicPr>
        <p:blipFill>
          <a:blip r:embed="rId2"/>
          <a:stretch>
            <a:fillRect/>
          </a:stretch>
        </p:blipFill>
        <p:spPr>
          <a:xfrm>
            <a:off x="1620549" y="3020291"/>
            <a:ext cx="8253104" cy="3232253"/>
          </a:xfrm>
          <a:prstGeom prst="rect">
            <a:avLst/>
          </a:prstGeom>
        </p:spPr>
      </p:pic>
      <p:sp>
        <p:nvSpPr>
          <p:cNvPr id="5" name="TextBox 4"/>
          <p:cNvSpPr txBox="1"/>
          <p:nvPr/>
        </p:nvSpPr>
        <p:spPr>
          <a:xfrm>
            <a:off x="263236" y="6386945"/>
            <a:ext cx="11305309" cy="369332"/>
          </a:xfrm>
          <a:prstGeom prst="rect">
            <a:avLst/>
          </a:prstGeom>
          <a:noFill/>
        </p:spPr>
        <p:txBody>
          <a:bodyPr wrap="square" rtlCol="0">
            <a:spAutoFit/>
          </a:bodyPr>
          <a:lstStyle/>
          <a:p>
            <a:r>
              <a:rPr lang="en-CA" dirty="0">
                <a:hlinkClick r:id="rId3"/>
              </a:rPr>
              <a:t>https://acutecaretesting.org/en/articles/precision-recall-curves-what-are-they-and-how-are-they-used</a:t>
            </a:r>
            <a:endParaRPr lang="en-CA" dirty="0"/>
          </a:p>
        </p:txBody>
      </p:sp>
    </p:spTree>
    <p:extLst>
      <p:ext uri="{BB962C8B-B14F-4D97-AF65-F5344CB8AC3E}">
        <p14:creationId xmlns:p14="http://schemas.microsoft.com/office/powerpoint/2010/main" val="26681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lstStyle/>
          <a:p>
            <a:r>
              <a:rPr lang="en-CA" dirty="0"/>
              <a:t>Loss function to evaluate probabilistic predictions</a:t>
            </a:r>
          </a:p>
          <a:p>
            <a:r>
              <a:rPr lang="en-CA" dirty="0"/>
              <a:t>Cost-sensitive learning</a:t>
            </a:r>
          </a:p>
          <a:p>
            <a:r>
              <a:rPr lang="en-CA" dirty="0"/>
              <a:t>Lift chart, ROC, recall-precision curves</a:t>
            </a:r>
          </a:p>
          <a:p>
            <a:r>
              <a:rPr lang="en-CA" dirty="0"/>
              <a:t>Recall-precision curves are better when classes are imbalanced</a:t>
            </a:r>
          </a:p>
          <a:p>
            <a:pPr lvl="1"/>
            <a:r>
              <a:rPr lang="en-CA" dirty="0"/>
              <a:t>See link below</a:t>
            </a:r>
          </a:p>
          <a:p>
            <a:r>
              <a:rPr lang="en-CA" dirty="0"/>
              <a:t>Next class: cost curves and the MDL principle</a:t>
            </a:r>
          </a:p>
        </p:txBody>
      </p:sp>
      <p:sp>
        <p:nvSpPr>
          <p:cNvPr id="4" name="TextBox 3"/>
          <p:cNvSpPr txBox="1"/>
          <p:nvPr/>
        </p:nvSpPr>
        <p:spPr>
          <a:xfrm>
            <a:off x="1267693" y="6311900"/>
            <a:ext cx="10072255" cy="369332"/>
          </a:xfrm>
          <a:prstGeom prst="rect">
            <a:avLst/>
          </a:prstGeom>
          <a:noFill/>
        </p:spPr>
        <p:txBody>
          <a:bodyPr wrap="square" rtlCol="0">
            <a:spAutoFit/>
          </a:bodyPr>
          <a:lstStyle/>
          <a:p>
            <a:r>
              <a:rPr lang="en-CA" dirty="0">
                <a:hlinkClick r:id="rId2"/>
              </a:rPr>
              <a:t>https://www.kaggle.com/lct14558/imbalanced-data-why-you-should-not-use-roc-curve</a:t>
            </a:r>
            <a:endParaRPr lang="en-CA" dirty="0"/>
          </a:p>
        </p:txBody>
      </p:sp>
      <p:sp>
        <p:nvSpPr>
          <p:cNvPr id="5" name="TextBox 4"/>
          <p:cNvSpPr txBox="1"/>
          <p:nvPr/>
        </p:nvSpPr>
        <p:spPr>
          <a:xfrm>
            <a:off x="429493" y="5942568"/>
            <a:ext cx="9296400" cy="369332"/>
          </a:xfrm>
          <a:prstGeom prst="rect">
            <a:avLst/>
          </a:prstGeom>
          <a:noFill/>
        </p:spPr>
        <p:txBody>
          <a:bodyPr wrap="square" rtlCol="0">
            <a:spAutoFit/>
          </a:bodyPr>
          <a:lstStyle/>
          <a:p>
            <a:r>
              <a:rPr lang="en-CA" dirty="0"/>
              <a:t>Evaluating credit card fraud prediction on unbalanced data using ROC and precision-recall curves:</a:t>
            </a:r>
          </a:p>
        </p:txBody>
      </p:sp>
    </p:spTree>
    <p:extLst>
      <p:ext uri="{BB962C8B-B14F-4D97-AF65-F5344CB8AC3E}">
        <p14:creationId xmlns:p14="http://schemas.microsoft.com/office/powerpoint/2010/main" val="41848942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13</a:t>
            </a:r>
          </a:p>
        </p:txBody>
      </p:sp>
    </p:spTree>
    <p:extLst>
      <p:ext uri="{BB962C8B-B14F-4D97-AF65-F5344CB8AC3E}">
        <p14:creationId xmlns:p14="http://schemas.microsoft.com/office/powerpoint/2010/main" val="14693280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2942"/>
            <a:ext cx="10515600" cy="1325563"/>
          </a:xfrm>
        </p:spPr>
        <p:txBody>
          <a:bodyPr/>
          <a:lstStyle/>
          <a:p>
            <a:r>
              <a:rPr lang="en-CA" dirty="0"/>
              <a:t>Recap</a:t>
            </a:r>
          </a:p>
        </p:txBody>
      </p:sp>
      <p:sp>
        <p:nvSpPr>
          <p:cNvPr id="3" name="Content Placeholder 2"/>
          <p:cNvSpPr>
            <a:spLocks noGrp="1"/>
          </p:cNvSpPr>
          <p:nvPr>
            <p:ph idx="1"/>
          </p:nvPr>
        </p:nvSpPr>
        <p:spPr>
          <a:xfrm>
            <a:off x="-1" y="1690688"/>
            <a:ext cx="5224067" cy="5167312"/>
          </a:xfrm>
        </p:spPr>
        <p:txBody>
          <a:bodyPr>
            <a:normAutofit fontScale="85000" lnSpcReduction="10000"/>
          </a:bodyPr>
          <a:lstStyle/>
          <a:p>
            <a:r>
              <a:rPr lang="en-CA" dirty="0"/>
              <a:t>ROC curves and their relatives (lift carts, recall-precision curves) are useful for exploring </a:t>
            </a:r>
            <a:r>
              <a:rPr lang="en-CA" dirty="0" err="1"/>
              <a:t>tradeoffs</a:t>
            </a:r>
            <a:r>
              <a:rPr lang="en-CA" dirty="0"/>
              <a:t> among different classifiers over a wide range of scenarios</a:t>
            </a:r>
          </a:p>
          <a:p>
            <a:r>
              <a:rPr lang="en-CA" dirty="0"/>
              <a:t>However, they are not ideal for evaluating machine learning models in situations with known error costs</a:t>
            </a:r>
          </a:p>
          <a:p>
            <a:r>
              <a:rPr lang="en-CA" dirty="0"/>
              <a:t>Not easy to use ROC chart to read off the expected cost of a classifier for a fixed </a:t>
            </a:r>
            <a:r>
              <a:rPr lang="en-CA" b="1" dirty="0"/>
              <a:t>cost matrix and class distribution</a:t>
            </a:r>
          </a:p>
          <a:p>
            <a:r>
              <a:rPr lang="en-CA" dirty="0"/>
              <a:t>Example: hard to tell for what </a:t>
            </a:r>
            <a:r>
              <a:rPr lang="en-CA" b="1" dirty="0"/>
              <a:t>cost and class distributions </a:t>
            </a:r>
            <a:r>
              <a:rPr lang="en-CA" dirty="0"/>
              <a:t>A outperforms B at the crossover point </a:t>
            </a:r>
          </a:p>
          <a:p>
            <a:endParaRPr lang="en-CA" dirty="0"/>
          </a:p>
          <a:p>
            <a:endParaRPr lang="en-CA" dirty="0"/>
          </a:p>
        </p:txBody>
      </p:sp>
      <p:pic>
        <p:nvPicPr>
          <p:cNvPr id="4" name="Picture 3"/>
          <p:cNvPicPr>
            <a:picLocks noChangeAspect="1"/>
          </p:cNvPicPr>
          <p:nvPr/>
        </p:nvPicPr>
        <p:blipFill>
          <a:blip r:embed="rId2"/>
          <a:stretch>
            <a:fillRect/>
          </a:stretch>
        </p:blipFill>
        <p:spPr>
          <a:xfrm>
            <a:off x="5224066" y="1995053"/>
            <a:ext cx="6967934" cy="4447309"/>
          </a:xfrm>
          <a:prstGeom prst="rect">
            <a:avLst/>
          </a:prstGeom>
        </p:spPr>
      </p:pic>
    </p:spTree>
    <p:extLst>
      <p:ext uri="{BB962C8B-B14F-4D97-AF65-F5344CB8AC3E}">
        <p14:creationId xmlns:p14="http://schemas.microsoft.com/office/powerpoint/2010/main" val="38342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Brain activity denoising</a:t>
            </a:r>
          </a:p>
        </p:txBody>
      </p:sp>
      <p:sp>
        <p:nvSpPr>
          <p:cNvPr id="3" name="Content Placeholder 2"/>
          <p:cNvSpPr>
            <a:spLocks noGrp="1"/>
          </p:cNvSpPr>
          <p:nvPr>
            <p:ph idx="1"/>
          </p:nvPr>
        </p:nvSpPr>
        <p:spPr>
          <a:xfrm>
            <a:off x="838200" y="1524000"/>
            <a:ext cx="5605231" cy="1781175"/>
          </a:xfrm>
        </p:spPr>
        <p:txBody>
          <a:bodyPr>
            <a:normAutofit fontScale="92500" lnSpcReduction="20000"/>
          </a:bodyPr>
          <a:lstStyle/>
          <a:p>
            <a:r>
              <a:rPr lang="en-CA" dirty="0"/>
              <a:t>Electroencephalography records a mixture of neuronal and muscular activity</a:t>
            </a:r>
          </a:p>
          <a:p>
            <a:r>
              <a:rPr lang="en-CA" dirty="0"/>
              <a:t>Use independent component analysis (ICA) to </a:t>
            </a:r>
            <a:r>
              <a:rPr lang="en-CA" dirty="0" err="1"/>
              <a:t>unmix</a:t>
            </a:r>
            <a:r>
              <a:rPr lang="en-CA" dirty="0"/>
              <a:t> these different signals</a:t>
            </a:r>
          </a:p>
        </p:txBody>
      </p:sp>
      <p:pic>
        <p:nvPicPr>
          <p:cNvPr id="4" name="Image 7"/>
          <p:cNvPicPr>
            <a:picLocks noChangeAspect="1"/>
          </p:cNvPicPr>
          <p:nvPr/>
        </p:nvPicPr>
        <p:blipFill>
          <a:blip r:embed="rId2"/>
          <a:stretch>
            <a:fillRect/>
          </a:stretch>
        </p:blipFill>
        <p:spPr>
          <a:xfrm>
            <a:off x="495444" y="3305175"/>
            <a:ext cx="7372350" cy="3552825"/>
          </a:xfrm>
          <a:prstGeom prst="rect">
            <a:avLst/>
          </a:prstGeom>
        </p:spPr>
      </p:pic>
      <p:pic>
        <p:nvPicPr>
          <p:cNvPr id="3074" name="Picture 2" descr="Image may contain: one or more people, hat and close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5915" y="2565400"/>
            <a:ext cx="3196359" cy="3196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667" y="3768436"/>
            <a:ext cx="1288472" cy="646331"/>
          </a:xfrm>
          <a:prstGeom prst="rect">
            <a:avLst/>
          </a:prstGeom>
          <a:noFill/>
        </p:spPr>
        <p:txBody>
          <a:bodyPr wrap="square" rtlCol="0">
            <a:spAutoFit/>
          </a:bodyPr>
          <a:lstStyle/>
          <a:p>
            <a:r>
              <a:rPr lang="en-CA" dirty="0"/>
              <a:t>Eye-blink</a:t>
            </a:r>
          </a:p>
          <a:p>
            <a:r>
              <a:rPr lang="en-CA" dirty="0"/>
              <a:t>component</a:t>
            </a:r>
          </a:p>
        </p:txBody>
      </p:sp>
      <p:sp>
        <p:nvSpPr>
          <p:cNvPr id="6" name="TextBox 5"/>
          <p:cNvSpPr txBox="1"/>
          <p:nvPr/>
        </p:nvSpPr>
        <p:spPr>
          <a:xfrm>
            <a:off x="3863830" y="3657600"/>
            <a:ext cx="1385455" cy="646331"/>
          </a:xfrm>
          <a:prstGeom prst="rect">
            <a:avLst/>
          </a:prstGeom>
          <a:noFill/>
        </p:spPr>
        <p:txBody>
          <a:bodyPr wrap="square" rtlCol="0">
            <a:spAutoFit/>
          </a:bodyPr>
          <a:lstStyle/>
          <a:p>
            <a:r>
              <a:rPr lang="en-CA" dirty="0"/>
              <a:t>Visual cortex component</a:t>
            </a:r>
          </a:p>
        </p:txBody>
      </p:sp>
      <p:sp>
        <p:nvSpPr>
          <p:cNvPr id="9" name="TextBox 8"/>
          <p:cNvSpPr txBox="1"/>
          <p:nvPr/>
        </p:nvSpPr>
        <p:spPr>
          <a:xfrm flipH="1">
            <a:off x="10623664" y="3070719"/>
            <a:ext cx="730136" cy="369332"/>
          </a:xfrm>
          <a:prstGeom prst="rect">
            <a:avLst/>
          </a:prstGeom>
          <a:noFill/>
        </p:spPr>
        <p:txBody>
          <a:bodyPr wrap="square" rtlCol="0">
            <a:spAutoFit/>
          </a:bodyPr>
          <a:lstStyle/>
          <a:p>
            <a:r>
              <a:rPr lang="en-CA" b="1" dirty="0"/>
              <a:t>F4</a:t>
            </a:r>
          </a:p>
        </p:txBody>
      </p:sp>
      <p:pic>
        <p:nvPicPr>
          <p:cNvPr id="10" name="Picture 9"/>
          <p:cNvPicPr>
            <a:picLocks noChangeAspect="1"/>
          </p:cNvPicPr>
          <p:nvPr/>
        </p:nvPicPr>
        <p:blipFill>
          <a:blip r:embed="rId4"/>
          <a:stretch>
            <a:fillRect/>
          </a:stretch>
        </p:blipFill>
        <p:spPr>
          <a:xfrm>
            <a:off x="7139233" y="504032"/>
            <a:ext cx="4713041" cy="1837386"/>
          </a:xfrm>
          <a:prstGeom prst="rect">
            <a:avLst/>
          </a:prstGeom>
        </p:spPr>
      </p:pic>
      <p:sp>
        <p:nvSpPr>
          <p:cNvPr id="13" name="TextBox 12"/>
          <p:cNvSpPr txBox="1"/>
          <p:nvPr/>
        </p:nvSpPr>
        <p:spPr>
          <a:xfrm flipH="1">
            <a:off x="8909654" y="3120509"/>
            <a:ext cx="730136" cy="369332"/>
          </a:xfrm>
          <a:prstGeom prst="rect">
            <a:avLst/>
          </a:prstGeom>
          <a:noFill/>
        </p:spPr>
        <p:txBody>
          <a:bodyPr wrap="square" rtlCol="0">
            <a:spAutoFit/>
          </a:bodyPr>
          <a:lstStyle/>
          <a:p>
            <a:r>
              <a:rPr lang="en-CA" b="1" dirty="0"/>
              <a:t>P4</a:t>
            </a:r>
          </a:p>
        </p:txBody>
      </p:sp>
    </p:spTree>
    <p:extLst>
      <p:ext uri="{BB962C8B-B14F-4D97-AF65-F5344CB8AC3E}">
        <p14:creationId xmlns:p14="http://schemas.microsoft.com/office/powerpoint/2010/main" val="42575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3"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Cost curves</a:t>
            </a:r>
          </a:p>
        </p:txBody>
      </p:sp>
      <p:sp>
        <p:nvSpPr>
          <p:cNvPr id="3" name="Content Placeholder 2"/>
          <p:cNvSpPr>
            <a:spLocks noGrp="1"/>
          </p:cNvSpPr>
          <p:nvPr>
            <p:ph idx="1"/>
          </p:nvPr>
        </p:nvSpPr>
        <p:spPr>
          <a:xfrm>
            <a:off x="1" y="928254"/>
            <a:ext cx="5403272" cy="5929745"/>
          </a:xfrm>
        </p:spPr>
        <p:txBody>
          <a:bodyPr>
            <a:normAutofit fontScale="85000" lnSpcReduction="10000"/>
          </a:bodyPr>
          <a:lstStyle/>
          <a:p>
            <a:r>
              <a:rPr lang="en-CA" dirty="0"/>
              <a:t>In cost curves, a single classifier corresponds to a straight line showing how performance varies as class distribution changes</a:t>
            </a:r>
          </a:p>
          <a:p>
            <a:r>
              <a:rPr lang="en-CA" dirty="0"/>
              <a:t>A) plots expected error vs probability of one of the classes, denoted by </a:t>
            </a:r>
            <a:r>
              <a:rPr lang="en-CA" b="1" dirty="0"/>
              <a:t>+</a:t>
            </a:r>
            <a:r>
              <a:rPr lang="en-CA" dirty="0"/>
              <a:t> and </a:t>
            </a:r>
            <a:r>
              <a:rPr lang="en-CA" b="1" dirty="0"/>
              <a:t>–</a:t>
            </a:r>
          </a:p>
          <a:p>
            <a:r>
              <a:rPr lang="en-CA" dirty="0"/>
              <a:t>Diagonals show performance of two extreme classifiers</a:t>
            </a:r>
          </a:p>
          <a:p>
            <a:r>
              <a:rPr lang="en-CA" dirty="0"/>
              <a:t>Want to be as close to bottom as possible </a:t>
            </a:r>
          </a:p>
          <a:p>
            <a:r>
              <a:rPr lang="en-CA" dirty="0"/>
              <a:t>Line marked </a:t>
            </a:r>
            <a:r>
              <a:rPr lang="en-CA" b="1" dirty="0"/>
              <a:t>A</a:t>
            </a:r>
            <a:r>
              <a:rPr lang="en-CA" dirty="0"/>
              <a:t> represents error rate of a particular classifier</a:t>
            </a:r>
          </a:p>
          <a:p>
            <a:r>
              <a:rPr lang="en-CA" dirty="0"/>
              <a:t>False positive rate (</a:t>
            </a:r>
            <a:r>
              <a:rPr lang="en-CA" dirty="0" err="1"/>
              <a:t>fp</a:t>
            </a:r>
            <a:r>
              <a:rPr lang="en-CA" dirty="0"/>
              <a:t>) is expected error on subsample of instances containing only </a:t>
            </a:r>
            <a:r>
              <a:rPr lang="en-CA" b="1" dirty="0"/>
              <a:t>-</a:t>
            </a:r>
            <a:r>
              <a:rPr lang="en-CA" dirty="0"/>
              <a:t>’s (p(</a:t>
            </a:r>
            <a:r>
              <a:rPr lang="en-CA" b="1" dirty="0"/>
              <a:t>+</a:t>
            </a:r>
            <a:r>
              <a:rPr lang="en-CA" dirty="0"/>
              <a:t>)=0)</a:t>
            </a:r>
          </a:p>
          <a:p>
            <a:r>
              <a:rPr lang="en-CA" dirty="0"/>
              <a:t>False negative rate (</a:t>
            </a:r>
            <a:r>
              <a:rPr lang="en-CA" dirty="0" err="1"/>
              <a:t>fn</a:t>
            </a:r>
            <a:r>
              <a:rPr lang="en-CA" dirty="0"/>
              <a:t>) is expected error on a subset containing only </a:t>
            </a:r>
            <a:r>
              <a:rPr lang="en-CA" b="1" dirty="0"/>
              <a:t>+</a:t>
            </a:r>
            <a:r>
              <a:rPr lang="en-CA" dirty="0"/>
              <a:t>’s (p(</a:t>
            </a:r>
            <a:r>
              <a:rPr lang="en-CA" b="1" dirty="0"/>
              <a:t>-</a:t>
            </a:r>
            <a:r>
              <a:rPr lang="en-CA" dirty="0"/>
              <a:t>)=0)</a:t>
            </a:r>
          </a:p>
        </p:txBody>
      </p:sp>
      <p:pic>
        <p:nvPicPr>
          <p:cNvPr id="5" name="Picture 4"/>
          <p:cNvPicPr>
            <a:picLocks noChangeAspect="1"/>
          </p:cNvPicPr>
          <p:nvPr/>
        </p:nvPicPr>
        <p:blipFill>
          <a:blip r:embed="rId2"/>
          <a:stretch>
            <a:fillRect/>
          </a:stretch>
        </p:blipFill>
        <p:spPr>
          <a:xfrm>
            <a:off x="5403273" y="928253"/>
            <a:ext cx="6629400" cy="5353050"/>
          </a:xfrm>
          <a:prstGeom prst="rect">
            <a:avLst/>
          </a:prstGeom>
        </p:spPr>
      </p:pic>
      <p:sp>
        <p:nvSpPr>
          <p:cNvPr id="4" name="TextBox 3"/>
          <p:cNvSpPr txBox="1"/>
          <p:nvPr/>
        </p:nvSpPr>
        <p:spPr>
          <a:xfrm>
            <a:off x="5579918" y="6211668"/>
            <a:ext cx="6276109" cy="646331"/>
          </a:xfrm>
          <a:prstGeom prst="rect">
            <a:avLst/>
          </a:prstGeom>
          <a:noFill/>
        </p:spPr>
        <p:txBody>
          <a:bodyPr wrap="square" rtlCol="0">
            <a:spAutoFit/>
          </a:bodyPr>
          <a:lstStyle/>
          <a:p>
            <a:r>
              <a:rPr lang="en-CA" dirty="0"/>
              <a:t>Can use these curves to investigate behavior of algorithm under different class distributions</a:t>
            </a:r>
          </a:p>
        </p:txBody>
      </p:sp>
    </p:spTree>
    <p:extLst>
      <p:ext uri="{BB962C8B-B14F-4D97-AF65-F5344CB8AC3E}">
        <p14:creationId xmlns:p14="http://schemas.microsoft.com/office/powerpoint/2010/main" val="11749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Cost curves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75854"/>
                <a:ext cx="5594740" cy="4627947"/>
              </a:xfrm>
            </p:spPr>
            <p:txBody>
              <a:bodyPr>
                <a:normAutofit fontScale="85000" lnSpcReduction="20000"/>
              </a:bodyPr>
              <a:lstStyle/>
              <a:p>
                <a:r>
                  <a:rPr lang="en-CA" dirty="0"/>
                  <a:t>Cost curve for same classifier as in A), vertical scale zoomed in</a:t>
                </a:r>
              </a:p>
              <a:p>
                <a:r>
                  <a:rPr lang="en-CA" dirty="0"/>
                  <a:t>Plots expected cost of using A against the probability cost function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𝑝</m:t>
                        </m:r>
                      </m:e>
                      <m:sub>
                        <m:r>
                          <a:rPr lang="en-CA" i="1">
                            <a:latin typeface="Cambria Math" panose="02040503050406030204" pitchFamily="18" charset="0"/>
                            <a:ea typeface="Cambria Math" panose="02040503050406030204" pitchFamily="18" charset="0"/>
                          </a:rPr>
                          <m:t>𝑐</m:t>
                        </m:r>
                      </m:sub>
                    </m:sSub>
                  </m:oMath>
                </a14:m>
                <a:r>
                  <a:rPr lang="en-CA" dirty="0"/>
                  <a:t>[</a:t>
                </a:r>
                <a:r>
                  <a:rPr lang="en-CA" b="1" dirty="0"/>
                  <a:t>+</a:t>
                </a:r>
                <a:r>
                  <a:rPr lang="en-CA" dirty="0"/>
                  <a:t>]</a:t>
                </a:r>
              </a:p>
              <a:p>
                <a:r>
                  <a:rPr lang="en-CA" dirty="0"/>
                  <a:t>C[</a:t>
                </a:r>
                <a:r>
                  <a:rPr lang="en-CA" b="1" dirty="0"/>
                  <a:t>+</a:t>
                </a:r>
                <a:r>
                  <a:rPr lang="en-CA" dirty="0"/>
                  <a:t>|</a:t>
                </a:r>
                <a:r>
                  <a:rPr lang="en-CA" b="1" dirty="0"/>
                  <a:t>-</a:t>
                </a:r>
                <a:r>
                  <a:rPr lang="en-CA" dirty="0"/>
                  <a:t>] = cost of predicting + when instance is actually</a:t>
                </a:r>
                <a:r>
                  <a:rPr lang="en-CA" b="1" dirty="0"/>
                  <a:t> –</a:t>
                </a:r>
              </a:p>
              <a:p>
                <a:r>
                  <a:rPr lang="en-CA" dirty="0"/>
                  <a:t>C[</a:t>
                </a:r>
                <a:r>
                  <a:rPr lang="en-CA" b="1" dirty="0"/>
                  <a:t>-</a:t>
                </a:r>
                <a:r>
                  <a:rPr lang="en-CA" dirty="0"/>
                  <a:t>|</a:t>
                </a:r>
                <a:r>
                  <a:rPr lang="en-CA" b="1" dirty="0"/>
                  <a:t>+</a:t>
                </a:r>
                <a:r>
                  <a:rPr lang="en-CA" dirty="0"/>
                  <a:t>] = cost of predicting – when instance is actually </a:t>
                </a:r>
                <a:r>
                  <a:rPr lang="en-CA" b="1" dirty="0"/>
                  <a:t>+</a:t>
                </a:r>
              </a:p>
              <a:p>
                <a:r>
                  <a:rPr lang="en-CA" dirty="0"/>
                  <a:t>Classifier B’s cost remains the same across the range (FP, FN rates equal)</a:t>
                </a:r>
              </a:p>
              <a:p>
                <a:pPr lvl="1"/>
                <a:r>
                  <a:rPr lang="en-CA" dirty="0"/>
                  <a:t>Where does B outperform A?</a:t>
                </a:r>
              </a:p>
              <a:p>
                <a:r>
                  <a:rPr lang="en-CA" dirty="0"/>
                  <a:t>In situations involving different class distributions, cost curves make it easy to tell when one classifier will outperform the other</a:t>
                </a:r>
              </a:p>
              <a:p>
                <a:pPr lvl="1"/>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75854"/>
                <a:ext cx="5594740" cy="4627947"/>
              </a:xfrm>
              <a:blipFill>
                <a:blip r:embed="rId2"/>
                <a:stretch>
                  <a:fillRect l="-1416" t="-3030" r="-1307" b="-2503"/>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5594740" y="189225"/>
            <a:ext cx="6472570" cy="511232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93964" y="6090940"/>
                <a:ext cx="9213273" cy="461665"/>
              </a:xfrm>
              <a:prstGeom prst="rect">
                <a:avLst/>
              </a:prstGeom>
              <a:noFill/>
            </p:spPr>
            <p:txBody>
              <a:bodyPr wrap="square" rtlCol="0">
                <a:spAutoFit/>
              </a:bodyPr>
              <a:lstStyle/>
              <a:p>
                <a:r>
                  <a:rPr lang="en-CA" sz="2400" dirty="0"/>
                  <a:t>Y-axis:</a:t>
                </a:r>
                <a:r>
                  <a:rPr lang="en-CA" sz="2400" i="1" dirty="0"/>
                  <a:t> </a:t>
                </a:r>
                <a14:m>
                  <m:oMath xmlns:m="http://schemas.openxmlformats.org/officeDocument/2006/math">
                    <m:r>
                      <a:rPr lang="en-CA" sz="2400" b="0" i="1" smtClean="0">
                        <a:latin typeface="Cambria Math" panose="02040503050406030204" pitchFamily="18" charset="0"/>
                      </a:rPr>
                      <m:t>𝑁𝑜𝑟𝑚𝑎𝑙𝑖𝑧𝑒𝑑</m:t>
                    </m:r>
                    <m:r>
                      <a:rPr lang="en-CA" sz="2400" b="0" i="1" smtClean="0">
                        <a:latin typeface="Cambria Math" panose="02040503050406030204" pitchFamily="18" charset="0"/>
                      </a:rPr>
                      <m:t> </m:t>
                    </m:r>
                    <m:r>
                      <a:rPr lang="en-CA" sz="2400" b="0" i="1" smtClean="0">
                        <a:latin typeface="Cambria Math" panose="02040503050406030204" pitchFamily="18" charset="0"/>
                      </a:rPr>
                      <m:t>𝑒𝑥𝑝𝑒𝑐𝑡𝑒𝑑</m:t>
                    </m:r>
                    <m:r>
                      <a:rPr lang="en-CA" sz="2400" b="0" i="1" smtClean="0">
                        <a:latin typeface="Cambria Math" panose="02040503050406030204" pitchFamily="18" charset="0"/>
                      </a:rPr>
                      <m:t> </m:t>
                    </m:r>
                    <m:r>
                      <a:rPr lang="en-CA" sz="2400" b="0" i="1" smtClean="0">
                        <a:latin typeface="Cambria Math" panose="02040503050406030204" pitchFamily="18" charset="0"/>
                      </a:rPr>
                      <m:t>𝑐𝑜𝑠𝑡</m:t>
                    </m:r>
                    <m:r>
                      <a:rPr lang="en-CA" sz="2400" b="0" i="1" smtClean="0">
                        <a:latin typeface="Cambria Math" panose="02040503050406030204" pitchFamily="18" charset="0"/>
                      </a:rPr>
                      <m:t>=</m:t>
                    </m:r>
                    <m:r>
                      <a:rPr lang="en-CA" sz="2400" b="0" i="1" smtClean="0">
                        <a:latin typeface="Cambria Math" panose="02040503050406030204" pitchFamily="18" charset="0"/>
                      </a:rPr>
                      <m:t>𝑓𝑛</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𝑝</m:t>
                        </m:r>
                      </m:e>
                      <m:sub>
                        <m:r>
                          <a:rPr lang="en-CA" sz="2400" b="0" i="1" smtClean="0">
                            <a:latin typeface="Cambria Math" panose="02040503050406030204" pitchFamily="18" charset="0"/>
                            <a:ea typeface="Cambria Math" panose="02040503050406030204" pitchFamily="18" charset="0"/>
                          </a:rPr>
                          <m:t>𝑐</m:t>
                        </m:r>
                      </m:sub>
                    </m:s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𝑓𝑝</m:t>
                    </m:r>
                    <m:r>
                      <a:rPr lang="en-CA" sz="2400" b="0" i="1" smtClean="0">
                        <a:latin typeface="Cambria Math" panose="02040503050406030204" pitchFamily="18" charset="0"/>
                        <a:ea typeface="Cambria Math" panose="02040503050406030204" pitchFamily="18" charset="0"/>
                      </a:rPr>
                      <m:t>∙(1−</m:t>
                    </m:r>
                    <m:sSub>
                      <m:sSubPr>
                        <m:ctrlPr>
                          <a:rPr lang="en-CA" sz="240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𝑐</m:t>
                        </m:r>
                      </m:sub>
                    </m:sSub>
                    <m:r>
                      <a:rPr lang="en-CA" sz="2400" b="0" i="1" smtClean="0">
                        <a:latin typeface="Cambria Math" panose="02040503050406030204" pitchFamily="18" charset="0"/>
                        <a:ea typeface="Cambria Math" panose="02040503050406030204" pitchFamily="18" charset="0"/>
                      </a:rPr>
                      <m:t>[+])</m:t>
                    </m:r>
                  </m:oMath>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3964" y="6090940"/>
                <a:ext cx="9213273" cy="461665"/>
              </a:xfrm>
              <a:prstGeom prst="rect">
                <a:avLst/>
              </a:prstGeom>
              <a:blipFill>
                <a:blip r:embed="rId4"/>
                <a:stretch>
                  <a:fillRect l="-1059" t="-10526" b="-2894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3964" y="5297666"/>
                <a:ext cx="10321636" cy="691023"/>
              </a:xfrm>
              <a:prstGeom prst="rect">
                <a:avLst/>
              </a:prstGeom>
              <a:noFill/>
            </p:spPr>
            <p:txBody>
              <a:bodyPr wrap="square" rtlCol="0">
                <a:spAutoFit/>
              </a:bodyPr>
              <a:lstStyle/>
              <a:p>
                <a:r>
                  <a:rPr lang="en-CA" sz="2400" dirty="0"/>
                  <a:t>X-axis: </a:t>
                </a:r>
                <a14:m>
                  <m:oMath xmlns:m="http://schemas.openxmlformats.org/officeDocument/2006/math">
                    <m:r>
                      <a:rPr lang="en-CA" sz="2400" b="0" i="1" smtClean="0">
                        <a:latin typeface="Cambria Math" panose="02040503050406030204" pitchFamily="18" charset="0"/>
                      </a:rPr>
                      <m:t>𝑃𝑟𝑜𝑏𝑎𝑏𝑖𝑙𝑖𝑡𝑦</m:t>
                    </m:r>
                    <m:r>
                      <a:rPr lang="en-CA" sz="2400" b="0" i="1" smtClean="0">
                        <a:latin typeface="Cambria Math" panose="02040503050406030204" pitchFamily="18" charset="0"/>
                      </a:rPr>
                      <m:t> </m:t>
                    </m:r>
                    <m:r>
                      <a:rPr lang="en-CA" sz="2400" b="0" i="1" smtClean="0">
                        <a:latin typeface="Cambria Math" panose="02040503050406030204" pitchFamily="18" charset="0"/>
                      </a:rPr>
                      <m:t>𝑐𝑜𝑠𝑡</m:t>
                    </m:r>
                    <m:r>
                      <a:rPr lang="en-CA" sz="2400" b="0" i="1" smtClean="0">
                        <a:latin typeface="Cambria Math" panose="02040503050406030204" pitchFamily="18" charset="0"/>
                      </a:rPr>
                      <m:t> </m:t>
                    </m:r>
                    <m:r>
                      <a:rPr lang="en-CA" sz="2400" b="0" i="1" smtClean="0">
                        <a:latin typeface="Cambria Math" panose="02040503050406030204" pitchFamily="18" charset="0"/>
                      </a:rPr>
                      <m:t>𝑓𝑢𝑛𝑐𝑡𝑖𝑜𝑛</m:t>
                    </m:r>
                    <m:r>
                      <a:rPr lang="en-CA" sz="2400" b="0" i="1" smtClean="0">
                        <a:latin typeface="Cambria Math" panose="02040503050406030204" pitchFamily="18" charset="0"/>
                      </a:rPr>
                      <m:t> </m:t>
                    </m:r>
                    <m:sSub>
                      <m:sSubPr>
                        <m:ctrlPr>
                          <a:rPr lang="en-CA" sz="2400" i="1">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𝑐</m:t>
                        </m:r>
                      </m:sub>
                    </m:s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rPr>
                      <m:t>= </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m:t>
                            </m:r>
                          </m:e>
                        </m:d>
                        <m:r>
                          <a:rPr lang="en-CA" sz="2400" b="0" i="1" smtClean="0">
                            <a:latin typeface="Cambria Math" panose="02040503050406030204" pitchFamily="18" charset="0"/>
                          </a:rPr>
                          <m:t>𝐶</m:t>
                        </m:r>
                        <m:r>
                          <a:rPr lang="en-CA" sz="2400" b="0" i="1" smtClean="0">
                            <a:latin typeface="Cambria Math" panose="02040503050406030204" pitchFamily="18" charset="0"/>
                          </a:rPr>
                          <m:t>[−|+]</m:t>
                        </m:r>
                      </m:num>
                      <m:den>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m:t>
                            </m:r>
                          </m:e>
                        </m:d>
                        <m:r>
                          <a:rPr lang="en-CA" sz="2400" b="0" i="1" smtClean="0">
                            <a:latin typeface="Cambria Math" panose="02040503050406030204" pitchFamily="18" charset="0"/>
                          </a:rPr>
                          <m:t>𝐶</m:t>
                        </m:r>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m:t>
                            </m:r>
                          </m:e>
                          <m:e>
                            <m:r>
                              <a:rPr lang="en-CA" sz="2400" b="0" i="1" smtClean="0">
                                <a:latin typeface="Cambria Math" panose="02040503050406030204" pitchFamily="18" charset="0"/>
                              </a:rPr>
                              <m:t>+</m:t>
                            </m:r>
                          </m:e>
                        </m:d>
                        <m:r>
                          <a:rPr lang="en-CA" sz="2400" b="0" i="1" smtClean="0">
                            <a:latin typeface="Cambria Math" panose="02040503050406030204" pitchFamily="18" charset="0"/>
                          </a:rPr>
                          <m:t>+</m:t>
                        </m:r>
                        <m:r>
                          <a:rPr lang="en-CA" sz="2400" b="0" i="1" smtClean="0">
                            <a:latin typeface="Cambria Math" panose="02040503050406030204" pitchFamily="18" charset="0"/>
                          </a:rPr>
                          <m:t>𝑃</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m:t>
                            </m:r>
                          </m:e>
                        </m:d>
                        <m:r>
                          <a:rPr lang="en-CA" sz="2400" b="0" i="1" smtClean="0">
                            <a:latin typeface="Cambria Math" panose="02040503050406030204" pitchFamily="18" charset="0"/>
                          </a:rPr>
                          <m:t>𝐶</m:t>
                        </m:r>
                        <m:r>
                          <a:rPr lang="en-CA" sz="2400" b="0" i="1" smtClean="0">
                            <a:latin typeface="Cambria Math" panose="02040503050406030204" pitchFamily="18" charset="0"/>
                          </a:rPr>
                          <m:t>[+|−]</m:t>
                        </m:r>
                      </m:den>
                    </m:f>
                  </m:oMath>
                </a14:m>
                <a:endParaRPr lang="en-CA"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93964" y="5297666"/>
                <a:ext cx="10321636" cy="691023"/>
              </a:xfrm>
              <a:prstGeom prst="rect">
                <a:avLst/>
              </a:prstGeom>
              <a:blipFill>
                <a:blip r:embed="rId5"/>
                <a:stretch>
                  <a:fillRect l="-945" b="-1770"/>
                </a:stretch>
              </a:blipFill>
            </p:spPr>
            <p:txBody>
              <a:bodyPr/>
              <a:lstStyle/>
              <a:p>
                <a:r>
                  <a:rPr lang="en-CA">
                    <a:noFill/>
                  </a:rPr>
                  <a:t> </a:t>
                </a:r>
              </a:p>
            </p:txBody>
          </p:sp>
        </mc:Fallback>
      </mc:AlternateContent>
    </p:spTree>
    <p:extLst>
      <p:ext uri="{BB962C8B-B14F-4D97-AF65-F5344CB8AC3E}">
        <p14:creationId xmlns:p14="http://schemas.microsoft.com/office/powerpoint/2010/main" val="68707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Cost curves</a:t>
            </a:r>
          </a:p>
        </p:txBody>
      </p:sp>
      <p:sp>
        <p:nvSpPr>
          <p:cNvPr id="3" name="Content Placeholder 2"/>
          <p:cNvSpPr>
            <a:spLocks noGrp="1"/>
          </p:cNvSpPr>
          <p:nvPr>
            <p:ph idx="1"/>
          </p:nvPr>
        </p:nvSpPr>
        <p:spPr>
          <a:xfrm>
            <a:off x="0" y="928254"/>
            <a:ext cx="5417127" cy="5929745"/>
          </a:xfrm>
        </p:spPr>
        <p:txBody>
          <a:bodyPr/>
          <a:lstStyle/>
          <a:p>
            <a:r>
              <a:rPr lang="en-CA" dirty="0"/>
              <a:t>Cost curves represent each classifier by a straight line</a:t>
            </a:r>
          </a:p>
          <a:p>
            <a:r>
              <a:rPr lang="en-CA" dirty="0"/>
              <a:t>Gray (and black) lines indicate different classifiers</a:t>
            </a:r>
          </a:p>
          <a:p>
            <a:r>
              <a:rPr lang="en-CA" dirty="0"/>
              <a:t>Operating region of classifier B ranges from x-axis value of ~0.25 to ~0.75, outside this range B is outperformed by trivial classifiers (straight dashed lines)</a:t>
            </a:r>
          </a:p>
          <a:p>
            <a:r>
              <a:rPr lang="en-CA" dirty="0"/>
              <a:t>We could decide to use B when probability cost function is between 0.25 and 0.75, otherwise use the trivial classifier</a:t>
            </a:r>
          </a:p>
          <a:p>
            <a:endParaRPr lang="en-CA" dirty="0"/>
          </a:p>
          <a:p>
            <a:endParaRPr lang="en-CA" dirty="0"/>
          </a:p>
        </p:txBody>
      </p:sp>
      <p:pic>
        <p:nvPicPr>
          <p:cNvPr id="4" name="Picture 3"/>
          <p:cNvPicPr>
            <a:picLocks noChangeAspect="1"/>
          </p:cNvPicPr>
          <p:nvPr/>
        </p:nvPicPr>
        <p:blipFill>
          <a:blip r:embed="rId2"/>
          <a:stretch>
            <a:fillRect/>
          </a:stretch>
        </p:blipFill>
        <p:spPr>
          <a:xfrm>
            <a:off x="5594740" y="189225"/>
            <a:ext cx="6472570" cy="5112326"/>
          </a:xfrm>
          <a:prstGeom prst="rect">
            <a:avLst/>
          </a:prstGeom>
        </p:spPr>
      </p:pic>
      <p:sp>
        <p:nvSpPr>
          <p:cNvPr id="5" name="TextBox 4"/>
          <p:cNvSpPr txBox="1"/>
          <p:nvPr/>
        </p:nvSpPr>
        <p:spPr>
          <a:xfrm>
            <a:off x="5976989" y="5818909"/>
            <a:ext cx="5708072" cy="369332"/>
          </a:xfrm>
          <a:prstGeom prst="rect">
            <a:avLst/>
          </a:prstGeom>
          <a:noFill/>
        </p:spPr>
        <p:txBody>
          <a:bodyPr wrap="square" rtlCol="0">
            <a:spAutoFit/>
          </a:bodyPr>
          <a:lstStyle/>
          <a:p>
            <a:r>
              <a:rPr lang="en-CA" b="1" dirty="0"/>
              <a:t>When might these cost curves be useful?</a:t>
            </a:r>
          </a:p>
        </p:txBody>
      </p:sp>
    </p:spTree>
    <p:extLst>
      <p:ext uri="{BB962C8B-B14F-4D97-AF65-F5344CB8AC3E}">
        <p14:creationId xmlns:p14="http://schemas.microsoft.com/office/powerpoint/2010/main" val="30910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b="1" dirty="0"/>
              <a:t>Evaluating numeric prediction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89709"/>
                <a:ext cx="12192000" cy="6068290"/>
              </a:xfrm>
            </p:spPr>
            <p:txBody>
              <a:bodyPr>
                <a:normAutofit fontScale="92500" lnSpcReduction="20000"/>
              </a:bodyPr>
              <a:lstStyle/>
              <a:p>
                <a:r>
                  <a:rPr lang="en-CA" dirty="0"/>
                  <a:t>So far we have seen measures relevant to classification, not numeric prediction</a:t>
                </a:r>
              </a:p>
              <a:p>
                <a:r>
                  <a:rPr lang="en-CA" dirty="0"/>
                  <a:t>Basic principles remain the same for numeric prediction</a:t>
                </a:r>
              </a:p>
              <a:p>
                <a:pPr lvl="1"/>
                <a:r>
                  <a:rPr lang="en-CA" dirty="0"/>
                  <a:t>Test set, holdout method, cross-validation, etc.</a:t>
                </a:r>
              </a:p>
              <a:p>
                <a:r>
                  <a:rPr lang="en-CA" dirty="0"/>
                  <a:t>However, error rate is not appropriate for evaluating numeric prediction</a:t>
                </a:r>
              </a:p>
              <a:p>
                <a:r>
                  <a:rPr lang="en-CA" dirty="0"/>
                  <a:t>Instead use mean-squared error or correlation coefficient:</a:t>
                </a:r>
              </a:p>
              <a:p>
                <a:pPr marL="0" indent="0">
                  <a:buNone/>
                </a:pPr>
                <a:r>
                  <a:rPr lang="en-CA" sz="3600" b="1" dirty="0"/>
                  <a:t>	</a:t>
                </a:r>
                <a14:m>
                  <m:oMath xmlns:m="http://schemas.openxmlformats.org/officeDocument/2006/math">
                    <m:f>
                      <m:fPr>
                        <m:ctrlPr>
                          <a:rPr lang="en-CA" sz="3600" b="1" i="1" smtClean="0">
                            <a:latin typeface="Cambria Math" panose="02040503050406030204" pitchFamily="18" charset="0"/>
                          </a:rPr>
                        </m:ctrlPr>
                      </m:fPr>
                      <m:num>
                        <m:sSup>
                          <m:sSupPr>
                            <m:ctrlPr>
                              <a:rPr lang="en-CA" sz="3600" b="1" i="1" smtClean="0">
                                <a:latin typeface="Cambria Math" panose="02040503050406030204" pitchFamily="18" charset="0"/>
                              </a:rPr>
                            </m:ctrlPr>
                          </m:sSupPr>
                          <m:e>
                            <m:r>
                              <a:rPr lang="en-CA" sz="3600" b="1" i="1" smtClean="0">
                                <a:latin typeface="Cambria Math" panose="02040503050406030204" pitchFamily="18" charset="0"/>
                              </a:rPr>
                              <m:t>(</m:t>
                            </m:r>
                            <m:sSub>
                              <m:sSubPr>
                                <m:ctrlPr>
                                  <a:rPr lang="en-CA" sz="3600" b="1" i="1">
                                    <a:latin typeface="Cambria Math" panose="02040503050406030204" pitchFamily="18" charset="0"/>
                                  </a:rPr>
                                </m:ctrlPr>
                              </m:sSubPr>
                              <m:e>
                                <m:r>
                                  <a:rPr lang="en-CA" sz="3600" b="1" i="1">
                                    <a:latin typeface="Cambria Math" panose="02040503050406030204" pitchFamily="18" charset="0"/>
                                  </a:rPr>
                                  <m:t>𝒑</m:t>
                                </m:r>
                              </m:e>
                              <m:sub>
                                <m:r>
                                  <a:rPr lang="en-CA" sz="3600" b="1" i="1" smtClean="0">
                                    <a:latin typeface="Cambria Math" panose="02040503050406030204" pitchFamily="18" charset="0"/>
                                  </a:rPr>
                                  <m:t>𝟏</m:t>
                                </m:r>
                              </m:sub>
                            </m:sSub>
                            <m:r>
                              <a:rPr lang="en-CA" sz="3600" b="1" i="1" smtClean="0">
                                <a:latin typeface="Cambria Math" panose="02040503050406030204" pitchFamily="18" charset="0"/>
                              </a:rPr>
                              <m:t>−</m:t>
                            </m:r>
                            <m:sSub>
                              <m:sSubPr>
                                <m:ctrlPr>
                                  <a:rPr lang="en-CA" sz="3600" b="1" i="1" smtClean="0">
                                    <a:latin typeface="Cambria Math" panose="02040503050406030204" pitchFamily="18" charset="0"/>
                                  </a:rPr>
                                </m:ctrlPr>
                              </m:sSubPr>
                              <m:e>
                                <m:r>
                                  <a:rPr lang="en-CA" sz="3600" b="1" i="1" smtClean="0">
                                    <a:latin typeface="Cambria Math" panose="02040503050406030204" pitchFamily="18" charset="0"/>
                                  </a:rPr>
                                  <m:t>𝒂</m:t>
                                </m:r>
                              </m:e>
                              <m:sub>
                                <m:r>
                                  <a:rPr lang="en-CA" sz="3600" b="1" i="1" smtClean="0">
                                    <a:latin typeface="Cambria Math" panose="02040503050406030204" pitchFamily="18" charset="0"/>
                                  </a:rPr>
                                  <m:t>𝟏</m:t>
                                </m:r>
                              </m:sub>
                            </m:sSub>
                            <m:r>
                              <a:rPr lang="en-CA" sz="3600" b="1" i="1" smtClean="0">
                                <a:latin typeface="Cambria Math" panose="02040503050406030204" pitchFamily="18" charset="0"/>
                              </a:rPr>
                              <m:t>)</m:t>
                            </m:r>
                          </m:e>
                          <m:sup>
                            <m:r>
                              <a:rPr lang="en-CA" sz="3600" b="1" i="1" smtClean="0">
                                <a:latin typeface="Cambria Math" panose="02040503050406030204" pitchFamily="18" charset="0"/>
                              </a:rPr>
                              <m:t>𝟐</m:t>
                            </m:r>
                          </m:sup>
                        </m:sSup>
                        <m:r>
                          <a:rPr lang="en-CA" sz="3600" b="1" i="1" smtClean="0">
                            <a:latin typeface="Cambria Math" panose="02040503050406030204" pitchFamily="18" charset="0"/>
                          </a:rPr>
                          <m:t>+…+</m:t>
                        </m:r>
                        <m:sSup>
                          <m:sSupPr>
                            <m:ctrlPr>
                              <a:rPr lang="en-CA" sz="3600" b="1" i="1" smtClean="0">
                                <a:latin typeface="Cambria Math" panose="02040503050406030204" pitchFamily="18" charset="0"/>
                              </a:rPr>
                            </m:ctrlPr>
                          </m:sSupPr>
                          <m:e>
                            <m:r>
                              <a:rPr lang="en-CA" sz="3600" b="1" i="1" smtClean="0">
                                <a:latin typeface="Cambria Math" panose="02040503050406030204" pitchFamily="18" charset="0"/>
                              </a:rPr>
                              <m:t>(</m:t>
                            </m:r>
                            <m:sSub>
                              <m:sSubPr>
                                <m:ctrlPr>
                                  <a:rPr lang="en-CA" sz="3600" b="1" i="1">
                                    <a:latin typeface="Cambria Math" panose="02040503050406030204" pitchFamily="18" charset="0"/>
                                  </a:rPr>
                                </m:ctrlPr>
                              </m:sSubPr>
                              <m:e>
                                <m:r>
                                  <a:rPr lang="en-CA" sz="3600" b="1" i="1">
                                    <a:latin typeface="Cambria Math" panose="02040503050406030204" pitchFamily="18" charset="0"/>
                                  </a:rPr>
                                  <m:t>𝒑</m:t>
                                </m:r>
                              </m:e>
                              <m:sub>
                                <m:r>
                                  <a:rPr lang="en-CA" sz="3600" b="1" i="1" smtClean="0">
                                    <a:latin typeface="Cambria Math" panose="02040503050406030204" pitchFamily="18" charset="0"/>
                                  </a:rPr>
                                  <m:t>𝒏</m:t>
                                </m:r>
                              </m:sub>
                            </m:sSub>
                            <m:r>
                              <a:rPr lang="en-CA" sz="3600" b="1" i="1" smtClean="0">
                                <a:latin typeface="Cambria Math" panose="02040503050406030204" pitchFamily="18" charset="0"/>
                              </a:rPr>
                              <m:t>−</m:t>
                            </m:r>
                            <m:sSub>
                              <m:sSubPr>
                                <m:ctrlPr>
                                  <a:rPr lang="en-CA" sz="3600" b="1" i="1">
                                    <a:latin typeface="Cambria Math" panose="02040503050406030204" pitchFamily="18" charset="0"/>
                                  </a:rPr>
                                </m:ctrlPr>
                              </m:sSubPr>
                              <m:e>
                                <m:r>
                                  <a:rPr lang="en-CA" sz="3600" b="1" i="1" smtClean="0">
                                    <a:latin typeface="Cambria Math" panose="02040503050406030204" pitchFamily="18" charset="0"/>
                                  </a:rPr>
                                  <m:t>𝒂</m:t>
                                </m:r>
                              </m:e>
                              <m:sub>
                                <m:r>
                                  <a:rPr lang="en-CA" sz="3600" b="1" i="1" smtClean="0">
                                    <a:latin typeface="Cambria Math" panose="02040503050406030204" pitchFamily="18" charset="0"/>
                                  </a:rPr>
                                  <m:t>𝒏</m:t>
                                </m:r>
                              </m:sub>
                            </m:sSub>
                            <m:r>
                              <a:rPr lang="en-CA" sz="3600" b="1" i="1" smtClean="0">
                                <a:latin typeface="Cambria Math" panose="02040503050406030204" pitchFamily="18" charset="0"/>
                              </a:rPr>
                              <m:t>)</m:t>
                            </m:r>
                          </m:e>
                          <m:sup>
                            <m:r>
                              <a:rPr lang="en-CA" sz="3600" b="1" i="1" smtClean="0">
                                <a:latin typeface="Cambria Math" panose="02040503050406030204" pitchFamily="18" charset="0"/>
                              </a:rPr>
                              <m:t>𝟐</m:t>
                            </m:r>
                          </m:sup>
                        </m:sSup>
                      </m:num>
                      <m:den>
                        <m:r>
                          <a:rPr lang="en-CA" sz="3600" b="1" i="1" smtClean="0">
                            <a:latin typeface="Cambria Math" panose="02040503050406030204" pitchFamily="18" charset="0"/>
                          </a:rPr>
                          <m:t>𝒏</m:t>
                        </m:r>
                      </m:den>
                    </m:f>
                  </m:oMath>
                </a14:m>
                <a:r>
                  <a:rPr lang="en-CA" dirty="0"/>
                  <a:t>  (mean-squared error)</a:t>
                </a:r>
              </a:p>
              <a:p>
                <a:endParaRPr lang="en-CA" dirty="0"/>
              </a:p>
              <a:p>
                <a:pPr marL="0" indent="0">
                  <a:buNone/>
                </a:pPr>
                <a:r>
                  <a:rPr lang="en-CA" sz="3600" b="1" dirty="0"/>
                  <a:t>	</a:t>
                </a:r>
                <a14:m>
                  <m:oMath xmlns:m="http://schemas.openxmlformats.org/officeDocument/2006/math">
                    <m:f>
                      <m:fPr>
                        <m:ctrlPr>
                          <a:rPr lang="en-CA" sz="3600" b="1" i="1" smtClean="0">
                            <a:latin typeface="Cambria Math" panose="02040503050406030204" pitchFamily="18" charset="0"/>
                          </a:rPr>
                        </m:ctrlPr>
                      </m:fPr>
                      <m:num>
                        <m:nary>
                          <m:naryPr>
                            <m:chr m:val="∑"/>
                            <m:ctrlPr>
                              <a:rPr lang="en-CA" sz="3600" b="1" i="1" smtClean="0">
                                <a:latin typeface="Cambria Math" panose="02040503050406030204" pitchFamily="18" charset="0"/>
                              </a:rPr>
                            </m:ctrlPr>
                          </m:naryPr>
                          <m:sub>
                            <m:r>
                              <m:rPr>
                                <m:brk m:alnAt="23"/>
                              </m:rPr>
                              <a:rPr lang="en-CA" sz="3600" b="1" i="1" smtClean="0">
                                <a:latin typeface="Cambria Math" panose="02040503050406030204" pitchFamily="18" charset="0"/>
                              </a:rPr>
                              <m:t>𝒊</m:t>
                            </m:r>
                            <m:r>
                              <a:rPr lang="en-CA" sz="3600" b="1" i="1" smtClean="0">
                                <a:latin typeface="Cambria Math" panose="02040503050406030204" pitchFamily="18" charset="0"/>
                              </a:rPr>
                              <m:t>=</m:t>
                            </m:r>
                            <m:r>
                              <a:rPr lang="en-CA" sz="3600" b="1" i="1" smtClean="0">
                                <a:latin typeface="Cambria Math" panose="02040503050406030204" pitchFamily="18" charset="0"/>
                              </a:rPr>
                              <m:t>𝟏</m:t>
                            </m:r>
                          </m:sub>
                          <m:sup>
                            <m:r>
                              <a:rPr lang="en-CA" sz="3600" b="1" i="1" smtClean="0">
                                <a:latin typeface="Cambria Math" panose="02040503050406030204" pitchFamily="18" charset="0"/>
                              </a:rPr>
                              <m:t>𝒏</m:t>
                            </m:r>
                          </m:sup>
                          <m:e>
                            <m:r>
                              <a:rPr lang="en-CA" sz="3600" b="1" i="1" smtClean="0">
                                <a:latin typeface="Cambria Math" panose="02040503050406030204" pitchFamily="18" charset="0"/>
                              </a:rPr>
                              <m:t>(</m:t>
                            </m:r>
                            <m:sSub>
                              <m:sSubPr>
                                <m:ctrlPr>
                                  <a:rPr lang="en-CA" sz="3600" b="1" i="1" smtClean="0">
                                    <a:latin typeface="Cambria Math" panose="02040503050406030204" pitchFamily="18" charset="0"/>
                                  </a:rPr>
                                </m:ctrlPr>
                              </m:sSubPr>
                              <m:e>
                                <m:r>
                                  <a:rPr lang="en-CA" sz="3600" b="1" i="1" smtClean="0">
                                    <a:latin typeface="Cambria Math" panose="02040503050406030204" pitchFamily="18" charset="0"/>
                                  </a:rPr>
                                  <m:t>𝒑</m:t>
                                </m:r>
                              </m:e>
                              <m:sub>
                                <m:r>
                                  <a:rPr lang="en-CA" sz="3600" b="1" i="1" smtClean="0">
                                    <a:latin typeface="Cambria Math" panose="02040503050406030204" pitchFamily="18" charset="0"/>
                                  </a:rPr>
                                  <m:t>𝒊</m:t>
                                </m:r>
                              </m:sub>
                            </m:sSub>
                            <m:r>
                              <a:rPr lang="en-CA" sz="3600" b="1" i="1" smtClean="0">
                                <a:latin typeface="Cambria Math" panose="02040503050406030204" pitchFamily="18" charset="0"/>
                              </a:rPr>
                              <m:t>−</m:t>
                            </m:r>
                            <m:acc>
                              <m:accPr>
                                <m:chr m:val="̅"/>
                                <m:ctrlPr>
                                  <a:rPr lang="en-CA" sz="3600" b="1" i="1" smtClean="0">
                                    <a:latin typeface="Cambria Math" panose="02040503050406030204" pitchFamily="18" charset="0"/>
                                  </a:rPr>
                                </m:ctrlPr>
                              </m:accPr>
                              <m:e>
                                <m:r>
                                  <a:rPr lang="en-CA" sz="3600" b="1" i="1" smtClean="0">
                                    <a:latin typeface="Cambria Math" panose="02040503050406030204" pitchFamily="18" charset="0"/>
                                  </a:rPr>
                                  <m:t>𝒂</m:t>
                                </m:r>
                              </m:e>
                            </m:acc>
                            <m:r>
                              <a:rPr lang="en-CA" sz="3600" b="1" i="1" smtClean="0">
                                <a:latin typeface="Cambria Math" panose="02040503050406030204" pitchFamily="18" charset="0"/>
                              </a:rPr>
                              <m:t>)(</m:t>
                            </m:r>
                            <m:sSub>
                              <m:sSubPr>
                                <m:ctrlPr>
                                  <a:rPr lang="en-CA" sz="3600" b="1" i="1" smtClean="0">
                                    <a:latin typeface="Cambria Math" panose="02040503050406030204" pitchFamily="18" charset="0"/>
                                  </a:rPr>
                                </m:ctrlPr>
                              </m:sSubPr>
                              <m:e>
                                <m:r>
                                  <a:rPr lang="en-CA" sz="3600" b="1" i="1" smtClean="0">
                                    <a:latin typeface="Cambria Math" panose="02040503050406030204" pitchFamily="18" charset="0"/>
                                  </a:rPr>
                                  <m:t>𝒑</m:t>
                                </m:r>
                              </m:e>
                              <m:sub>
                                <m:r>
                                  <a:rPr lang="en-CA" sz="3600" b="1" i="1" smtClean="0">
                                    <a:latin typeface="Cambria Math" panose="02040503050406030204" pitchFamily="18" charset="0"/>
                                  </a:rPr>
                                  <m:t>𝒊</m:t>
                                </m:r>
                              </m:sub>
                            </m:sSub>
                            <m:r>
                              <a:rPr lang="en-CA" sz="3600" b="1" i="1" smtClean="0">
                                <a:latin typeface="Cambria Math" panose="02040503050406030204" pitchFamily="18" charset="0"/>
                              </a:rPr>
                              <m:t>−</m:t>
                            </m:r>
                            <m:acc>
                              <m:accPr>
                                <m:chr m:val="̅"/>
                                <m:ctrlPr>
                                  <a:rPr lang="en-CA" sz="3600" b="1" i="1" smtClean="0">
                                    <a:latin typeface="Cambria Math" panose="02040503050406030204" pitchFamily="18" charset="0"/>
                                  </a:rPr>
                                </m:ctrlPr>
                              </m:accPr>
                              <m:e>
                                <m:r>
                                  <a:rPr lang="en-CA" sz="3600" b="1" i="1" smtClean="0">
                                    <a:latin typeface="Cambria Math" panose="02040503050406030204" pitchFamily="18" charset="0"/>
                                  </a:rPr>
                                  <m:t>𝒂</m:t>
                                </m:r>
                              </m:e>
                            </m:acc>
                            <m:r>
                              <a:rPr lang="en-CA" sz="3600" b="1" i="1" smtClean="0">
                                <a:latin typeface="Cambria Math" panose="02040503050406030204" pitchFamily="18" charset="0"/>
                              </a:rPr>
                              <m:t>)</m:t>
                            </m:r>
                          </m:e>
                        </m:nary>
                      </m:num>
                      <m:den>
                        <m:rad>
                          <m:radPr>
                            <m:degHide m:val="on"/>
                            <m:ctrlPr>
                              <a:rPr lang="en-CA" sz="3600" b="1" i="1" smtClean="0">
                                <a:latin typeface="Cambria Math" panose="02040503050406030204" pitchFamily="18" charset="0"/>
                              </a:rPr>
                            </m:ctrlPr>
                          </m:radPr>
                          <m:deg/>
                          <m:e>
                            <m:nary>
                              <m:naryPr>
                                <m:chr m:val="∑"/>
                                <m:ctrlPr>
                                  <a:rPr lang="en-CA" sz="3600" b="1" i="1" smtClean="0">
                                    <a:latin typeface="Cambria Math" panose="02040503050406030204" pitchFamily="18" charset="0"/>
                                  </a:rPr>
                                </m:ctrlPr>
                              </m:naryPr>
                              <m:sub>
                                <m:r>
                                  <m:rPr>
                                    <m:brk m:alnAt="23"/>
                                  </m:rPr>
                                  <a:rPr lang="en-CA" sz="3600" b="1" i="1" smtClean="0">
                                    <a:latin typeface="Cambria Math" panose="02040503050406030204" pitchFamily="18" charset="0"/>
                                  </a:rPr>
                                  <m:t>𝒊</m:t>
                                </m:r>
                                <m:r>
                                  <a:rPr lang="en-CA" sz="3600" b="1" i="1" smtClean="0">
                                    <a:latin typeface="Cambria Math" panose="02040503050406030204" pitchFamily="18" charset="0"/>
                                  </a:rPr>
                                  <m:t>=</m:t>
                                </m:r>
                                <m:r>
                                  <a:rPr lang="en-CA" sz="3600" b="1" i="1" smtClean="0">
                                    <a:latin typeface="Cambria Math" panose="02040503050406030204" pitchFamily="18" charset="0"/>
                                  </a:rPr>
                                  <m:t>𝟏</m:t>
                                </m:r>
                              </m:sub>
                              <m:sup>
                                <m:r>
                                  <a:rPr lang="en-CA" sz="3600" b="1" i="1" smtClean="0">
                                    <a:latin typeface="Cambria Math" panose="02040503050406030204" pitchFamily="18" charset="0"/>
                                  </a:rPr>
                                  <m:t>𝒏</m:t>
                                </m:r>
                              </m:sup>
                              <m:e>
                                <m:d>
                                  <m:dPr>
                                    <m:ctrlPr>
                                      <a:rPr lang="en-CA" sz="3600" b="1" i="1" smtClean="0">
                                        <a:latin typeface="Cambria Math" panose="02040503050406030204" pitchFamily="18" charset="0"/>
                                      </a:rPr>
                                    </m:ctrlPr>
                                  </m:dPr>
                                  <m:e>
                                    <m:sSub>
                                      <m:sSubPr>
                                        <m:ctrlPr>
                                          <a:rPr lang="en-CA" sz="3600" b="1" i="1" smtClean="0">
                                            <a:latin typeface="Cambria Math" panose="02040503050406030204" pitchFamily="18" charset="0"/>
                                          </a:rPr>
                                        </m:ctrlPr>
                                      </m:sSubPr>
                                      <m:e>
                                        <m:r>
                                          <a:rPr lang="en-CA" sz="3600" b="1" i="1" smtClean="0">
                                            <a:latin typeface="Cambria Math" panose="02040503050406030204" pitchFamily="18" charset="0"/>
                                          </a:rPr>
                                          <m:t>𝒑</m:t>
                                        </m:r>
                                      </m:e>
                                      <m:sub>
                                        <m:r>
                                          <a:rPr lang="en-CA" sz="3600" b="1" i="1" smtClean="0">
                                            <a:latin typeface="Cambria Math" panose="02040503050406030204" pitchFamily="18" charset="0"/>
                                          </a:rPr>
                                          <m:t>𝒊</m:t>
                                        </m:r>
                                      </m:sub>
                                    </m:sSub>
                                    <m:r>
                                      <a:rPr lang="en-CA" sz="3600" b="1" i="1" smtClean="0">
                                        <a:latin typeface="Cambria Math" panose="02040503050406030204" pitchFamily="18" charset="0"/>
                                      </a:rPr>
                                      <m:t>−</m:t>
                                    </m:r>
                                    <m:acc>
                                      <m:accPr>
                                        <m:chr m:val="̅"/>
                                        <m:ctrlPr>
                                          <a:rPr lang="en-CA" sz="3600" b="1" i="1" smtClean="0">
                                            <a:latin typeface="Cambria Math" panose="02040503050406030204" pitchFamily="18" charset="0"/>
                                          </a:rPr>
                                        </m:ctrlPr>
                                      </m:accPr>
                                      <m:e>
                                        <m:r>
                                          <a:rPr lang="en-CA" sz="3600" b="1" i="1" smtClean="0">
                                            <a:latin typeface="Cambria Math" panose="02040503050406030204" pitchFamily="18" charset="0"/>
                                          </a:rPr>
                                          <m:t>𝒑</m:t>
                                        </m:r>
                                      </m:e>
                                    </m:acc>
                                  </m:e>
                                </m:d>
                                <m:r>
                                  <a:rPr lang="en-CA" sz="3600" b="1" i="1" baseline="30000" smtClean="0">
                                    <a:latin typeface="Cambria Math" panose="02040503050406030204" pitchFamily="18" charset="0"/>
                                  </a:rPr>
                                  <m:t>𝟐</m:t>
                                </m:r>
                              </m:e>
                            </m:nary>
                          </m:e>
                        </m:rad>
                        <m:rad>
                          <m:radPr>
                            <m:degHide m:val="on"/>
                            <m:ctrlPr>
                              <a:rPr lang="en-CA" sz="3600" b="1" i="1" smtClean="0">
                                <a:latin typeface="Cambria Math" panose="02040503050406030204" pitchFamily="18" charset="0"/>
                              </a:rPr>
                            </m:ctrlPr>
                          </m:radPr>
                          <m:deg/>
                          <m:e>
                            <m:nary>
                              <m:naryPr>
                                <m:chr m:val="∑"/>
                                <m:ctrlPr>
                                  <a:rPr lang="en-CA" sz="3600" b="1" i="1" smtClean="0">
                                    <a:latin typeface="Cambria Math" panose="02040503050406030204" pitchFamily="18" charset="0"/>
                                  </a:rPr>
                                </m:ctrlPr>
                              </m:naryPr>
                              <m:sub>
                                <m:r>
                                  <m:rPr>
                                    <m:brk m:alnAt="23"/>
                                  </m:rPr>
                                  <a:rPr lang="en-CA" sz="3600" b="1" i="1" smtClean="0">
                                    <a:latin typeface="Cambria Math" panose="02040503050406030204" pitchFamily="18" charset="0"/>
                                  </a:rPr>
                                  <m:t>𝒊</m:t>
                                </m:r>
                                <m:r>
                                  <a:rPr lang="en-CA" sz="3600" b="1" i="1" smtClean="0">
                                    <a:latin typeface="Cambria Math" panose="02040503050406030204" pitchFamily="18" charset="0"/>
                                  </a:rPr>
                                  <m:t>=</m:t>
                                </m:r>
                                <m:r>
                                  <a:rPr lang="en-CA" sz="3600" b="1" i="1" smtClean="0">
                                    <a:latin typeface="Cambria Math" panose="02040503050406030204" pitchFamily="18" charset="0"/>
                                  </a:rPr>
                                  <m:t>𝟏</m:t>
                                </m:r>
                              </m:sub>
                              <m:sup>
                                <m:r>
                                  <a:rPr lang="en-CA" sz="3600" b="1" i="1" smtClean="0">
                                    <a:latin typeface="Cambria Math" panose="02040503050406030204" pitchFamily="18" charset="0"/>
                                  </a:rPr>
                                  <m:t>𝒏</m:t>
                                </m:r>
                              </m:sup>
                              <m:e>
                                <m:d>
                                  <m:dPr>
                                    <m:ctrlPr>
                                      <a:rPr lang="en-CA" sz="3600" b="1" i="1" smtClean="0">
                                        <a:latin typeface="Cambria Math" panose="02040503050406030204" pitchFamily="18" charset="0"/>
                                      </a:rPr>
                                    </m:ctrlPr>
                                  </m:dPr>
                                  <m:e>
                                    <m:sSub>
                                      <m:sSubPr>
                                        <m:ctrlPr>
                                          <a:rPr lang="en-CA" sz="3600" b="1" i="1" smtClean="0">
                                            <a:latin typeface="Cambria Math" panose="02040503050406030204" pitchFamily="18" charset="0"/>
                                          </a:rPr>
                                        </m:ctrlPr>
                                      </m:sSubPr>
                                      <m:e>
                                        <m:r>
                                          <a:rPr lang="en-CA" sz="3600" b="1" i="1" smtClean="0">
                                            <a:latin typeface="Cambria Math" panose="02040503050406030204" pitchFamily="18" charset="0"/>
                                          </a:rPr>
                                          <m:t>𝒂</m:t>
                                        </m:r>
                                      </m:e>
                                      <m:sub>
                                        <m:r>
                                          <a:rPr lang="en-CA" sz="3600" b="1" i="1" smtClean="0">
                                            <a:latin typeface="Cambria Math" panose="02040503050406030204" pitchFamily="18" charset="0"/>
                                          </a:rPr>
                                          <m:t>𝒊</m:t>
                                        </m:r>
                                      </m:sub>
                                    </m:sSub>
                                    <m:r>
                                      <a:rPr lang="en-CA" sz="3600" b="1" i="1" smtClean="0">
                                        <a:latin typeface="Cambria Math" panose="02040503050406030204" pitchFamily="18" charset="0"/>
                                      </a:rPr>
                                      <m:t>−</m:t>
                                    </m:r>
                                    <m:acc>
                                      <m:accPr>
                                        <m:chr m:val="̅"/>
                                        <m:ctrlPr>
                                          <a:rPr lang="en-CA" sz="3600" b="1" i="1" smtClean="0">
                                            <a:latin typeface="Cambria Math" panose="02040503050406030204" pitchFamily="18" charset="0"/>
                                          </a:rPr>
                                        </m:ctrlPr>
                                      </m:accPr>
                                      <m:e>
                                        <m:r>
                                          <a:rPr lang="en-CA" sz="3600" b="1" i="1" smtClean="0">
                                            <a:latin typeface="Cambria Math" panose="02040503050406030204" pitchFamily="18" charset="0"/>
                                          </a:rPr>
                                          <m:t>𝒂</m:t>
                                        </m:r>
                                      </m:e>
                                    </m:acc>
                                  </m:e>
                                </m:d>
                                <m:r>
                                  <a:rPr lang="en-CA" sz="3600" b="1" i="1" baseline="30000" smtClean="0">
                                    <a:latin typeface="Cambria Math" panose="02040503050406030204" pitchFamily="18" charset="0"/>
                                  </a:rPr>
                                  <m:t>𝟐</m:t>
                                </m:r>
                              </m:e>
                            </m:nary>
                          </m:e>
                        </m:rad>
                      </m:den>
                    </m:f>
                  </m:oMath>
                </a14:m>
                <a:r>
                  <a:rPr lang="en-CA" sz="3600" dirty="0"/>
                  <a:t> </a:t>
                </a:r>
                <a:r>
                  <a:rPr lang="en-CA" dirty="0"/>
                  <a:t>(correlation coefficient)</a:t>
                </a:r>
              </a:p>
              <a:p>
                <a:r>
                  <a:rPr lang="en-CA" dirty="0"/>
                  <a:t>Where </a:t>
                </a:r>
                <a14:m>
                  <m:oMath xmlns:m="http://schemas.openxmlformats.org/officeDocument/2006/math">
                    <m:sSub>
                      <m:sSubPr>
                        <m:ctrlPr>
                          <a:rPr lang="en-CA" b="1" i="1">
                            <a:latin typeface="Cambria Math" panose="02040503050406030204" pitchFamily="18" charset="0"/>
                          </a:rPr>
                        </m:ctrlPr>
                      </m:sSubPr>
                      <m:e>
                        <m:r>
                          <a:rPr lang="en-CA" b="1" i="1">
                            <a:latin typeface="Cambria Math" panose="02040503050406030204" pitchFamily="18" charset="0"/>
                          </a:rPr>
                          <m:t>𝒑</m:t>
                        </m:r>
                      </m:e>
                      <m:sub>
                        <m:r>
                          <a:rPr lang="en-CA" b="1" i="1">
                            <a:latin typeface="Cambria Math" panose="02040503050406030204" pitchFamily="18" charset="0"/>
                          </a:rPr>
                          <m:t>𝒊</m:t>
                        </m:r>
                      </m:sub>
                    </m:sSub>
                  </m:oMath>
                </a14:m>
                <a:r>
                  <a:rPr lang="en-CA" dirty="0"/>
                  <a:t> is predicted value </a:t>
                </a:r>
                <a:r>
                  <a:rPr lang="en-CA" dirty="0" err="1"/>
                  <a:t>i</a:t>
                </a:r>
                <a:r>
                  <a:rPr lang="en-CA" dirty="0"/>
                  <a:t>, </a:t>
                </a:r>
                <a14:m>
                  <m:oMath xmlns:m="http://schemas.openxmlformats.org/officeDocument/2006/math">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𝒊</m:t>
                        </m:r>
                      </m:sub>
                    </m:sSub>
                  </m:oMath>
                </a14:m>
                <a:r>
                  <a:rPr lang="en-CA" dirty="0"/>
                  <a:t> is actual value </a:t>
                </a:r>
                <a:r>
                  <a:rPr lang="en-CA" dirty="0" err="1"/>
                  <a:t>i</a:t>
                </a:r>
                <a:r>
                  <a:rPr lang="en-CA" dirty="0"/>
                  <a:t> </a:t>
                </a:r>
              </a:p>
              <a:p>
                <a:r>
                  <a:rPr lang="en-CA" dirty="0"/>
                  <a:t>Other metrics: </a:t>
                </a:r>
                <a:r>
                  <a:rPr lang="en-CA" i="1" dirty="0"/>
                  <a:t>root mean-squared error, mean absolute error, relative squared error, root relative squared error, relative absolute error</a:t>
                </a:r>
              </a:p>
              <a:p>
                <a:r>
                  <a:rPr lang="en-CA" dirty="0"/>
                  <a:t>All metrics typically agree (if one classifier gives lowest mean-squared error, also gives highest correlation coefficient, 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89709"/>
                <a:ext cx="12192000" cy="6068290"/>
              </a:xfrm>
              <a:blipFill>
                <a:blip r:embed="rId2"/>
                <a:stretch>
                  <a:fillRect l="-750" t="-2613"/>
                </a:stretch>
              </a:blipFill>
            </p:spPr>
            <p:txBody>
              <a:bodyPr/>
              <a:lstStyle/>
              <a:p>
                <a:r>
                  <a:rPr lang="en-CA">
                    <a:noFill/>
                  </a:rPr>
                  <a:t> </a:t>
                </a:r>
              </a:p>
            </p:txBody>
          </p:sp>
        </mc:Fallback>
      </mc:AlternateContent>
    </p:spTree>
    <p:extLst>
      <p:ext uri="{BB962C8B-B14F-4D97-AF65-F5344CB8AC3E}">
        <p14:creationId xmlns:p14="http://schemas.microsoft.com/office/powerpoint/2010/main" val="20225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166764" cy="928255"/>
          </a:xfrm>
        </p:spPr>
        <p:txBody>
          <a:bodyPr/>
          <a:lstStyle/>
          <a:p>
            <a:r>
              <a:rPr lang="en-CA" dirty="0"/>
              <a:t>The minimum descriptor length (</a:t>
            </a:r>
            <a:r>
              <a:rPr lang="en-CA" b="1" dirty="0"/>
              <a:t>MDL</a:t>
            </a:r>
            <a:r>
              <a:rPr lang="en-CA" dirty="0"/>
              <a:t>) principle</a:t>
            </a:r>
          </a:p>
        </p:txBody>
      </p:sp>
      <p:sp>
        <p:nvSpPr>
          <p:cNvPr id="3" name="Content Placeholder 2"/>
          <p:cNvSpPr>
            <a:spLocks noGrp="1"/>
          </p:cNvSpPr>
          <p:nvPr>
            <p:ph idx="1"/>
          </p:nvPr>
        </p:nvSpPr>
        <p:spPr>
          <a:xfrm>
            <a:off x="0" y="928254"/>
            <a:ext cx="12192000" cy="5929745"/>
          </a:xfrm>
        </p:spPr>
        <p:txBody>
          <a:bodyPr/>
          <a:lstStyle/>
          <a:p>
            <a:r>
              <a:rPr lang="en-CA" dirty="0"/>
              <a:t>Machine learning algorithms can be seen as learning a “theory” of data </a:t>
            </a:r>
          </a:p>
          <a:p>
            <a:r>
              <a:rPr lang="en-CA" dirty="0"/>
              <a:t>The theory can generate new facts by classifying unseen instances</a:t>
            </a:r>
          </a:p>
          <a:p>
            <a:r>
              <a:rPr lang="en-CA" b="1" dirty="0"/>
              <a:t>Occam’s Razor</a:t>
            </a:r>
            <a:r>
              <a:rPr lang="en-CA" dirty="0"/>
              <a:t>: best scientific theory is the smallest one explaining all the facts</a:t>
            </a:r>
          </a:p>
          <a:p>
            <a:r>
              <a:rPr lang="en-CA" b="1" dirty="0"/>
              <a:t>Einstein</a:t>
            </a:r>
            <a:r>
              <a:rPr lang="en-CA" dirty="0"/>
              <a:t>: “Everything should be made as simple as possible, but no simpler”</a:t>
            </a:r>
          </a:p>
          <a:p>
            <a:r>
              <a:rPr lang="en-CA" b="1" dirty="0"/>
              <a:t>MDL principle</a:t>
            </a:r>
            <a:r>
              <a:rPr lang="en-CA" dirty="0"/>
              <a:t>: best theory for a body of data is the one that minimizes the size of the theory plus information necessary to specify exceptions to the theory</a:t>
            </a:r>
          </a:p>
          <a:p>
            <a:r>
              <a:rPr lang="en-CA" i="1" dirty="0"/>
              <a:t>Formally</a:t>
            </a:r>
            <a:r>
              <a:rPr lang="en-CA" dirty="0"/>
              <a:t>: given a set of instances, a learning scheme infers a theory from them (decision tree, set of weights, rules, etc.). Then, according to MDL the best theory is the one that minimizes the number of bits required to communicate the theory along with the labels of the examples from which it was made.</a:t>
            </a:r>
          </a:p>
          <a:p>
            <a:endParaRPr lang="en-CA" dirty="0"/>
          </a:p>
        </p:txBody>
      </p:sp>
    </p:spTree>
    <p:extLst>
      <p:ext uri="{BB962C8B-B14F-4D97-AF65-F5344CB8AC3E}">
        <p14:creationId xmlns:p14="http://schemas.microsoft.com/office/powerpoint/2010/main" val="21371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MDL</a:t>
            </a:r>
          </a:p>
        </p:txBody>
      </p:sp>
      <p:sp>
        <p:nvSpPr>
          <p:cNvPr id="3" name="Content Placeholder 2"/>
          <p:cNvSpPr>
            <a:spLocks noGrp="1"/>
          </p:cNvSpPr>
          <p:nvPr>
            <p:ph idx="1"/>
          </p:nvPr>
        </p:nvSpPr>
        <p:spPr>
          <a:xfrm>
            <a:off x="0" y="928254"/>
            <a:ext cx="12192000" cy="5929745"/>
          </a:xfrm>
        </p:spPr>
        <p:txBody>
          <a:bodyPr/>
          <a:lstStyle/>
          <a:p>
            <a:r>
              <a:rPr lang="en-CA" dirty="0"/>
              <a:t>Suppose learning scheme comes up with theory T based on training examples E, requires L(T) bits to transmit (L for length)</a:t>
            </a:r>
          </a:p>
          <a:p>
            <a:r>
              <a:rPr lang="en-CA" dirty="0"/>
              <a:t>We also want to transmit class labels, so assume E stands for collection of class labels in the training set</a:t>
            </a:r>
          </a:p>
          <a:p>
            <a:r>
              <a:rPr lang="en-CA" dirty="0"/>
              <a:t>Training set E can be encoded in certain number of bits L(E|T), which is given by informational loss function summed over all members of training set</a:t>
            </a:r>
          </a:p>
          <a:p>
            <a:r>
              <a:rPr lang="en-CA" dirty="0"/>
              <a:t>Total description length (required information) is then: L(T) + L(E|T)</a:t>
            </a:r>
          </a:p>
          <a:p>
            <a:pPr lvl="1"/>
            <a:r>
              <a:rPr lang="en-CA" dirty="0"/>
              <a:t>MDL recommends choosing theory T such that this sum is minimized</a:t>
            </a:r>
          </a:p>
          <a:p>
            <a:endParaRPr lang="en-CA" dirty="0"/>
          </a:p>
        </p:txBody>
      </p:sp>
    </p:spTree>
    <p:extLst>
      <p:ext uri="{BB962C8B-B14F-4D97-AF65-F5344CB8AC3E}">
        <p14:creationId xmlns:p14="http://schemas.microsoft.com/office/powerpoint/2010/main" val="3696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09" y="175717"/>
            <a:ext cx="10515600" cy="895639"/>
          </a:xfrm>
        </p:spPr>
        <p:txBody>
          <a:bodyPr/>
          <a:lstStyle/>
          <a:p>
            <a:r>
              <a:rPr lang="en-CA" dirty="0"/>
              <a:t>MDL polynomial example</a:t>
            </a:r>
          </a:p>
        </p:txBody>
      </p:sp>
      <p:sp>
        <p:nvSpPr>
          <p:cNvPr id="3" name="Content Placeholder 2"/>
          <p:cNvSpPr>
            <a:spLocks noGrp="1"/>
          </p:cNvSpPr>
          <p:nvPr>
            <p:ph idx="1"/>
          </p:nvPr>
        </p:nvSpPr>
        <p:spPr>
          <a:xfrm>
            <a:off x="0" y="1427018"/>
            <a:ext cx="12192000" cy="5430982"/>
          </a:xfrm>
        </p:spPr>
        <p:txBody>
          <a:bodyPr/>
          <a:lstStyle/>
          <a:p>
            <a:r>
              <a:rPr lang="en-CA" dirty="0"/>
              <a:t>L(T) + L(E|T)</a:t>
            </a:r>
          </a:p>
          <a:p>
            <a:r>
              <a:rPr lang="en-CA" dirty="0"/>
              <a:t>We have a bunch of points D={(x</a:t>
            </a:r>
            <a:r>
              <a:rPr lang="en-CA" baseline="-25000" dirty="0"/>
              <a:t>1</a:t>
            </a:r>
            <a:r>
              <a:rPr lang="en-CA" dirty="0"/>
              <a:t>,y</a:t>
            </a:r>
            <a:r>
              <a:rPr lang="en-CA" baseline="-25000" dirty="0"/>
              <a:t>1</a:t>
            </a:r>
            <a:r>
              <a:rPr lang="en-CA" dirty="0"/>
              <a:t>)…(</a:t>
            </a:r>
            <a:r>
              <a:rPr lang="en-CA" dirty="0" err="1"/>
              <a:t>x</a:t>
            </a:r>
            <a:r>
              <a:rPr lang="en-CA" baseline="-25000" dirty="0" err="1"/>
              <a:t>n</a:t>
            </a:r>
            <a:r>
              <a:rPr lang="en-CA" dirty="0" err="1"/>
              <a:t>,y</a:t>
            </a:r>
            <a:r>
              <a:rPr lang="en-CA" baseline="-25000" dirty="0" err="1"/>
              <a:t>n</a:t>
            </a:r>
            <a:r>
              <a:rPr lang="en-CA" dirty="0"/>
              <a:t>)} we want to fit with a polynomial</a:t>
            </a:r>
          </a:p>
          <a:p>
            <a:r>
              <a:rPr lang="en-CA" dirty="0"/>
              <a:t>To describe the polynomial H of degree k, we need to do the following:</a:t>
            </a:r>
          </a:p>
          <a:p>
            <a:r>
              <a:rPr lang="en-CA" dirty="0"/>
              <a:t>Discretize the coefficients to some level of precision (4 byte float?)</a:t>
            </a:r>
          </a:p>
          <a:p>
            <a:pPr lvl="1"/>
            <a:r>
              <a:rPr lang="en-CA" dirty="0"/>
              <a:t>Need to describe the precision also</a:t>
            </a:r>
          </a:p>
          <a:p>
            <a:r>
              <a:rPr lang="en-CA" dirty="0"/>
              <a:t>Describe the degree k</a:t>
            </a:r>
          </a:p>
          <a:p>
            <a:r>
              <a:rPr lang="en-CA" dirty="0"/>
              <a:t>Describe the k+1 coefficients </a:t>
            </a:r>
          </a:p>
          <a:p>
            <a:r>
              <a:rPr lang="en-CA" dirty="0"/>
              <a:t>Describe points D:</a:t>
            </a:r>
          </a:p>
          <a:p>
            <a:pPr lvl="1"/>
            <a:r>
              <a:rPr lang="en-CA" dirty="0"/>
              <a:t>Use some fixed code for x values </a:t>
            </a:r>
          </a:p>
          <a:p>
            <a:pPr lvl="1"/>
            <a:r>
              <a:rPr lang="en-CA" dirty="0"/>
              <a:t>Use a code for the deviations </a:t>
            </a:r>
            <a:r>
              <a:rPr lang="en-CA" dirty="0" err="1"/>
              <a:t>y</a:t>
            </a:r>
            <a:r>
              <a:rPr lang="en-CA" baseline="-25000" dirty="0" err="1"/>
              <a:t>i</a:t>
            </a:r>
            <a:r>
              <a:rPr lang="en-CA" dirty="0"/>
              <a:t>-L(x</a:t>
            </a:r>
            <a:r>
              <a:rPr lang="en-CA" baseline="-25000" dirty="0"/>
              <a:t>i</a:t>
            </a:r>
            <a:r>
              <a:rPr lang="en-CA" dirty="0"/>
              <a:t>)</a:t>
            </a:r>
          </a:p>
          <a:p>
            <a:endParaRPr lang="en-CA" dirty="0"/>
          </a:p>
          <a:p>
            <a:endParaRPr lang="en-CA" dirty="0"/>
          </a:p>
        </p:txBody>
      </p:sp>
      <p:sp>
        <p:nvSpPr>
          <p:cNvPr id="4" name="Right Brace 3"/>
          <p:cNvSpPr/>
          <p:nvPr/>
        </p:nvSpPr>
        <p:spPr>
          <a:xfrm>
            <a:off x="9684327" y="2951018"/>
            <a:ext cx="803564" cy="184265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b="1" dirty="0"/>
          </a:p>
        </p:txBody>
      </p:sp>
      <p:sp>
        <p:nvSpPr>
          <p:cNvPr id="5" name="TextBox 4"/>
          <p:cNvSpPr txBox="1"/>
          <p:nvPr/>
        </p:nvSpPr>
        <p:spPr>
          <a:xfrm>
            <a:off x="10695709" y="3687679"/>
            <a:ext cx="777777" cy="553998"/>
          </a:xfrm>
          <a:prstGeom prst="rect">
            <a:avLst/>
          </a:prstGeom>
          <a:noFill/>
        </p:spPr>
        <p:txBody>
          <a:bodyPr wrap="none" rtlCol="0">
            <a:spAutoFit/>
          </a:bodyPr>
          <a:lstStyle/>
          <a:p>
            <a:r>
              <a:rPr lang="en-CA" sz="3000" b="1" dirty="0"/>
              <a:t>L(T)</a:t>
            </a:r>
          </a:p>
        </p:txBody>
      </p:sp>
      <p:sp>
        <p:nvSpPr>
          <p:cNvPr id="6" name="Right Brace 5"/>
          <p:cNvSpPr/>
          <p:nvPr/>
        </p:nvSpPr>
        <p:spPr>
          <a:xfrm>
            <a:off x="5036127" y="4976153"/>
            <a:ext cx="803564" cy="14131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b="1" dirty="0"/>
          </a:p>
        </p:txBody>
      </p:sp>
      <p:sp>
        <p:nvSpPr>
          <p:cNvPr id="7" name="TextBox 6"/>
          <p:cNvSpPr txBox="1"/>
          <p:nvPr/>
        </p:nvSpPr>
        <p:spPr>
          <a:xfrm>
            <a:off x="5985163" y="5364171"/>
            <a:ext cx="1148071" cy="553998"/>
          </a:xfrm>
          <a:prstGeom prst="rect">
            <a:avLst/>
          </a:prstGeom>
          <a:noFill/>
        </p:spPr>
        <p:txBody>
          <a:bodyPr wrap="none" rtlCol="0">
            <a:spAutoFit/>
          </a:bodyPr>
          <a:lstStyle/>
          <a:p>
            <a:r>
              <a:rPr lang="en-CA" sz="3000" b="1" dirty="0"/>
              <a:t>L(E|T)</a:t>
            </a:r>
          </a:p>
        </p:txBody>
      </p:sp>
    </p:spTree>
    <p:extLst>
      <p:ext uri="{BB962C8B-B14F-4D97-AF65-F5344CB8AC3E}">
        <p14:creationId xmlns:p14="http://schemas.microsoft.com/office/powerpoint/2010/main" val="255295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P spid="6" grpId="0" animBg="1"/>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Informational loss function and MDL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28254"/>
                <a:ext cx="12192000" cy="5929745"/>
              </a:xfrm>
            </p:spPr>
            <p:txBody>
              <a:bodyPr>
                <a:normAutofit/>
              </a:bodyPr>
              <a:lstStyle/>
              <a:p>
                <a:r>
                  <a:rPr lang="en-CA" dirty="0"/>
                  <a:t>Reminder: informational loss = </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𝑙𝑜𝑔</m:t>
                    </m:r>
                    <m:r>
                      <a:rPr lang="en-CA" i="1" baseline="-25000">
                        <a:latin typeface="Cambria Math" panose="02040503050406030204" pitchFamily="18" charset="0"/>
                      </a:rPr>
                      <m:t>2</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𝑖</m:t>
                        </m:r>
                      </m:sub>
                    </m:sSub>
                    <m:r>
                      <a:rPr lang="en-CA" i="1">
                        <a:latin typeface="Cambria Math" panose="02040503050406030204" pitchFamily="18" charset="0"/>
                      </a:rPr>
                      <m:t>)</m:t>
                    </m:r>
                  </m:oMath>
                </a14:m>
                <a:r>
                  <a:rPr lang="en-CA" dirty="0"/>
                  <a:t> where </a:t>
                </a:r>
                <a:r>
                  <a:rPr lang="en-CA" dirty="0" err="1"/>
                  <a:t>i</a:t>
                </a:r>
                <a:r>
                  <a:rPr lang="en-CA" baseline="30000" dirty="0" err="1"/>
                  <a:t>th</a:t>
                </a:r>
                <a:r>
                  <a:rPr lang="en-CA" dirty="0"/>
                  <a:t> prediction is correct</a:t>
                </a:r>
              </a:p>
              <a:p>
                <a:r>
                  <a:rPr lang="en-CA" dirty="0"/>
                  <a:t>Informational loss function represents information (bits) required to express correct class </a:t>
                </a:r>
                <a:r>
                  <a:rPr lang="en-CA" dirty="0" err="1"/>
                  <a:t>i</a:t>
                </a:r>
                <a:r>
                  <a:rPr lang="en-CA" dirty="0"/>
                  <a:t> with respect to the probability distribution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𝑘</m:t>
                        </m:r>
                      </m:sub>
                    </m:sSub>
                  </m:oMath>
                </a14:m>
                <a:endParaRPr lang="en-CA" dirty="0"/>
              </a:p>
              <a:p>
                <a:r>
                  <a:rPr lang="en-CA" dirty="0"/>
                  <a:t>According to MDL, we add the size of the theory (in bits) to number of bits required to transmit the instance’s class labels given probabilistic predictions made by the theory, to obtain overall figure for complexity. </a:t>
                </a:r>
              </a:p>
              <a:p>
                <a:r>
                  <a:rPr lang="en-CA"/>
                  <a:t>MDL </a:t>
                </a:r>
                <a:r>
                  <a:rPr lang="en-CA" dirty="0"/>
                  <a:t>principle refers to information required to transmit theory + training set</a:t>
                </a:r>
              </a:p>
              <a:p>
                <a:r>
                  <a:rPr lang="en-CA" dirty="0"/>
                  <a:t>Overfitting is penalized (complex theory requires more information to transmit)</a:t>
                </a:r>
              </a:p>
              <a:p>
                <a:r>
                  <a:rPr lang="en-CA" dirty="0"/>
                  <a:t>Null theory (no prediction) is penalized (will have to transmit entire training set)</a:t>
                </a:r>
              </a:p>
              <a:p>
                <a:r>
                  <a:rPr lang="en-CA" dirty="0"/>
                  <a:t>MDL allows us to select the optimal theory </a:t>
                </a:r>
              </a:p>
              <a:p>
                <a:pPr lvl="1"/>
                <a:r>
                  <a:rPr lang="en-CA" dirty="0"/>
                  <a:t>Small and elegant (takes little information to transmit weights/tree/rules etc.)</a:t>
                </a:r>
              </a:p>
              <a:p>
                <a:pPr lvl="1"/>
                <a:r>
                  <a:rPr lang="en-CA" dirty="0"/>
                  <a:t>Gives good predictions (don’t need to transmit too many training exceptions)</a:t>
                </a:r>
              </a:p>
              <a:p>
                <a:pPr lvl="1"/>
                <a:r>
                  <a:rPr lang="en-CA" dirty="0"/>
                  <a:t>The holy grail? (works on training set alone)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28254"/>
                <a:ext cx="12192000" cy="5929745"/>
              </a:xfrm>
              <a:blipFill>
                <a:blip r:embed="rId2"/>
                <a:stretch>
                  <a:fillRect l="-900" t="-1644" b="-1336"/>
                </a:stretch>
              </a:blipFill>
            </p:spPr>
            <p:txBody>
              <a:bodyPr/>
              <a:lstStyle/>
              <a:p>
                <a:r>
                  <a:rPr lang="en-CA">
                    <a:noFill/>
                  </a:rPr>
                  <a:t> </a:t>
                </a:r>
              </a:p>
            </p:txBody>
          </p:sp>
        </mc:Fallback>
      </mc:AlternateContent>
    </p:spTree>
    <p:extLst>
      <p:ext uri="{BB962C8B-B14F-4D97-AF65-F5344CB8AC3E}">
        <p14:creationId xmlns:p14="http://schemas.microsoft.com/office/powerpoint/2010/main" val="30192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MDL and probability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28254"/>
                <a:ext cx="12192000" cy="5929745"/>
              </a:xfrm>
            </p:spPr>
            <p:txBody>
              <a:bodyPr>
                <a:normAutofit lnSpcReduction="10000"/>
              </a:bodyPr>
              <a:lstStyle/>
              <a:p>
                <a:r>
                  <a:rPr lang="en-CA" dirty="0"/>
                  <a:t>Given training set E we seek ‘most likely’ theory T, or the theory maximizing the posterior probability P(T|E), the probability after the examples have been seen</a:t>
                </a:r>
              </a:p>
              <a:p>
                <a:r>
                  <a:rPr lang="en-CA" dirty="0"/>
                  <a:t>Bayes’ Rule: </a:t>
                </a:r>
                <a14:m>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𝑇</m:t>
                        </m:r>
                      </m:e>
                      <m:e>
                        <m:r>
                          <a:rPr lang="en-CA" b="0" i="1" smtClean="0">
                            <a:latin typeface="Cambria Math" panose="02040503050406030204" pitchFamily="18" charset="0"/>
                          </a:rPr>
                          <m:t>𝐸</m:t>
                        </m:r>
                      </m:e>
                    </m:d>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𝐸</m:t>
                            </m:r>
                          </m:e>
                          <m:e>
                            <m:r>
                              <a:rPr lang="en-CA" b="0" i="1" smtClean="0">
                                <a:latin typeface="Cambria Math" panose="02040503050406030204" pitchFamily="18" charset="0"/>
                              </a:rPr>
                              <m:t>𝑇</m:t>
                            </m:r>
                          </m:e>
                        </m:d>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𝑇</m:t>
                        </m:r>
                        <m:r>
                          <a:rPr lang="en-CA" b="0" i="1" smtClean="0">
                            <a:latin typeface="Cambria Math" panose="02040503050406030204" pitchFamily="18" charset="0"/>
                          </a:rPr>
                          <m:t>)</m:t>
                        </m:r>
                      </m:num>
                      <m:den>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𝐸</m:t>
                        </m:r>
                        <m:r>
                          <a:rPr lang="en-CA" b="0" i="1" smtClean="0">
                            <a:latin typeface="Cambria Math" panose="02040503050406030204" pitchFamily="18" charset="0"/>
                          </a:rPr>
                          <m:t>)</m:t>
                        </m:r>
                      </m:den>
                    </m:f>
                  </m:oMath>
                </a14:m>
                <a:r>
                  <a:rPr lang="en-CA" dirty="0"/>
                  <a:t> </a:t>
                </a:r>
              </a:p>
              <a:p>
                <a:r>
                  <a:rPr lang="en-CA" dirty="0"/>
                  <a:t>Negative log Bayes’ Rule: </a:t>
                </a:r>
                <a14:m>
                  <m:oMath xmlns:m="http://schemas.openxmlformats.org/officeDocument/2006/math">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𝑇</m:t>
                            </m:r>
                          </m:e>
                          <m:e>
                            <m:r>
                              <a:rPr lang="en-CA" b="0" i="1" smtClean="0">
                                <a:latin typeface="Cambria Math" panose="02040503050406030204" pitchFamily="18" charset="0"/>
                              </a:rPr>
                              <m:t>𝐸</m:t>
                            </m:r>
                          </m:e>
                        </m:d>
                      </m:e>
                    </m:func>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𝐸</m:t>
                            </m:r>
                          </m:e>
                          <m:e>
                            <m:r>
                              <a:rPr lang="en-CA" b="0" i="1" smtClean="0">
                                <a:latin typeface="Cambria Math" panose="02040503050406030204" pitchFamily="18" charset="0"/>
                              </a:rPr>
                              <m:t>𝑇</m:t>
                            </m:r>
                          </m:e>
                        </m:d>
                      </m:e>
                    </m:func>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𝑇</m:t>
                            </m:r>
                          </m:e>
                        </m:d>
                      </m:e>
                    </m:func>
                    <m:r>
                      <a:rPr lang="en-CA" b="0" i="1" smtClean="0">
                        <a:latin typeface="Cambria Math" panose="02040503050406030204" pitchFamily="18" charset="0"/>
                      </a:rPr>
                      <m:t>+</m:t>
                    </m:r>
                    <m:r>
                      <a:rPr lang="en-CA" b="0" i="1" smtClean="0">
                        <a:latin typeface="Cambria Math" panose="02040503050406030204" pitchFamily="18" charset="0"/>
                      </a:rPr>
                      <m:t>𝑙𝑜𝑔𝑃</m:t>
                    </m:r>
                    <m:r>
                      <a:rPr lang="en-CA" b="0" i="1" smtClean="0">
                        <a:latin typeface="Cambria Math" panose="02040503050406030204" pitchFamily="18" charset="0"/>
                      </a:rPr>
                      <m:t>(</m:t>
                    </m:r>
                    <m:r>
                      <a:rPr lang="en-CA" b="0" i="1" smtClean="0">
                        <a:latin typeface="Cambria Math" panose="02040503050406030204" pitchFamily="18" charset="0"/>
                      </a:rPr>
                      <m:t>𝐸</m:t>
                    </m:r>
                    <m:r>
                      <a:rPr lang="en-CA" b="0" i="1" smtClean="0">
                        <a:latin typeface="Cambria Math" panose="02040503050406030204" pitchFamily="18" charset="0"/>
                      </a:rPr>
                      <m:t>)</m:t>
                    </m:r>
                  </m:oMath>
                </a14:m>
                <a:endParaRPr lang="en-CA" dirty="0"/>
              </a:p>
              <a:p>
                <a:r>
                  <a:rPr lang="en-CA" dirty="0"/>
                  <a:t>Maximizing probability is the same as minimizing the negative logarithm</a:t>
                </a:r>
              </a:p>
              <a:p>
                <a:r>
                  <a:rPr lang="en-CA" dirty="0"/>
                  <a:t>Informational loss function tells us number of bits required to code something is the negative logarithm of its probability</a:t>
                </a:r>
              </a:p>
              <a:p>
                <a:r>
                  <a:rPr lang="en-CA" dirty="0"/>
                  <a:t>Final term </a:t>
                </a:r>
                <a14:m>
                  <m:oMath xmlns:m="http://schemas.openxmlformats.org/officeDocument/2006/math">
                    <m:r>
                      <a:rPr lang="en-CA" b="0" i="1" smtClean="0">
                        <a:latin typeface="Cambria Math" panose="02040503050406030204" pitchFamily="18" charset="0"/>
                      </a:rPr>
                      <m:t>𝑙𝑜𝑔𝑃</m:t>
                    </m:r>
                    <m:d>
                      <m:dPr>
                        <m:ctrlPr>
                          <a:rPr lang="en-CA" b="0" i="1" smtClean="0">
                            <a:latin typeface="Cambria Math" panose="02040503050406030204" pitchFamily="18" charset="0"/>
                          </a:rPr>
                        </m:ctrlPr>
                      </m:dPr>
                      <m:e>
                        <m:r>
                          <a:rPr lang="en-CA" b="0" i="1" smtClean="0">
                            <a:latin typeface="Cambria Math" panose="02040503050406030204" pitchFamily="18" charset="0"/>
                          </a:rPr>
                          <m:t>𝐸</m:t>
                        </m:r>
                      </m:e>
                    </m:d>
                  </m:oMath>
                </a14:m>
                <a:r>
                  <a:rPr lang="en-CA" dirty="0"/>
                  <a:t> depends solely on training set and not on theory </a:t>
                </a:r>
              </a:p>
              <a:p>
                <a:r>
                  <a:rPr lang="en-CA" dirty="0"/>
                  <a:t>Thus, choosing the theory that maximizes </a:t>
                </a:r>
                <a14:m>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𝑇</m:t>
                        </m:r>
                      </m:e>
                      <m:e>
                        <m:r>
                          <a:rPr lang="en-CA" b="0" i="1" smtClean="0">
                            <a:latin typeface="Cambria Math" panose="02040503050406030204" pitchFamily="18" charset="0"/>
                          </a:rPr>
                          <m:t>𝐸</m:t>
                        </m:r>
                      </m:e>
                    </m:d>
                  </m:oMath>
                </a14:m>
                <a:r>
                  <a:rPr lang="en-CA" dirty="0"/>
                  <a:t> is the same as choosing the theory that minimizes </a:t>
                </a:r>
                <a14:m>
                  <m:oMath xmlns:m="http://schemas.openxmlformats.org/officeDocument/2006/math">
                    <m:r>
                      <a:rPr lang="en-CA" b="0" i="1" smtClean="0">
                        <a:latin typeface="Cambria Math" panose="02040503050406030204" pitchFamily="18" charset="0"/>
                      </a:rPr>
                      <m:t>𝐿</m:t>
                    </m:r>
                    <m:d>
                      <m:dPr>
                        <m:ctrlPr>
                          <a:rPr lang="en-CA" b="0" i="1" smtClean="0">
                            <a:latin typeface="Cambria Math" panose="02040503050406030204" pitchFamily="18" charset="0"/>
                          </a:rPr>
                        </m:ctrlPr>
                      </m:dPr>
                      <m:e>
                        <m:r>
                          <a:rPr lang="en-CA" b="0" i="1" smtClean="0">
                            <a:latin typeface="Cambria Math" panose="02040503050406030204" pitchFamily="18" charset="0"/>
                          </a:rPr>
                          <m:t>𝐸</m:t>
                        </m:r>
                      </m:e>
                      <m:e>
                        <m:r>
                          <a:rPr lang="en-CA" b="0" i="1" smtClean="0">
                            <a:latin typeface="Cambria Math" panose="02040503050406030204" pitchFamily="18" charset="0"/>
                          </a:rPr>
                          <m:t>𝑇</m:t>
                        </m:r>
                      </m:e>
                    </m:d>
                    <m:r>
                      <a:rPr lang="en-CA" b="0" i="1" smtClean="0">
                        <a:latin typeface="Cambria Math" panose="02040503050406030204" pitchFamily="18" charset="0"/>
                      </a:rPr>
                      <m:t>+</m:t>
                    </m:r>
                    <m:r>
                      <a:rPr lang="en-CA" b="0" i="1" smtClean="0">
                        <a:latin typeface="Cambria Math" panose="02040503050406030204" pitchFamily="18" charset="0"/>
                      </a:rPr>
                      <m:t>𝐿</m:t>
                    </m:r>
                    <m:r>
                      <a:rPr lang="en-CA" b="0" i="1" smtClean="0">
                        <a:latin typeface="Cambria Math" panose="02040503050406030204" pitchFamily="18" charset="0"/>
                      </a:rPr>
                      <m:t>(</m:t>
                    </m:r>
                    <m:r>
                      <a:rPr lang="en-CA" b="0" i="1" smtClean="0">
                        <a:latin typeface="Cambria Math" panose="02040503050406030204" pitchFamily="18" charset="0"/>
                      </a:rPr>
                      <m:t>𝑇</m:t>
                    </m:r>
                    <m:r>
                      <a:rPr lang="en-CA" b="0" i="1" smtClean="0">
                        <a:latin typeface="Cambria Math" panose="02040503050406030204" pitchFamily="18" charset="0"/>
                      </a:rPr>
                      <m:t>)</m:t>
                    </m:r>
                  </m:oMath>
                </a14:m>
                <a:r>
                  <a:rPr lang="en-CA" dirty="0"/>
                  <a:t> (which is the MDL principle!)</a:t>
                </a:r>
              </a:p>
              <a:p>
                <a:r>
                  <a:rPr lang="en-CA" dirty="0"/>
                  <a:t>Maximizing the posterior probability of a theory after training set has been taken into account is equivalent to minimizing information required to transmit theory + labels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28254"/>
                <a:ext cx="12192000" cy="5929745"/>
              </a:xfrm>
              <a:blipFill>
                <a:blip r:embed="rId2"/>
                <a:stretch>
                  <a:fillRect l="-900" t="-2261" r="-650"/>
                </a:stretch>
              </a:blipFill>
            </p:spPr>
            <p:txBody>
              <a:bodyPr/>
              <a:lstStyle/>
              <a:p>
                <a:r>
                  <a:rPr lang="en-CA">
                    <a:noFill/>
                  </a:rPr>
                  <a:t> </a:t>
                </a:r>
              </a:p>
            </p:txBody>
          </p:sp>
        </mc:Fallback>
      </mc:AlternateContent>
    </p:spTree>
    <p:extLst>
      <p:ext uri="{BB962C8B-B14F-4D97-AF65-F5344CB8AC3E}">
        <p14:creationId xmlns:p14="http://schemas.microsoft.com/office/powerpoint/2010/main" val="119202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28255"/>
          </a:xfrm>
        </p:spPr>
        <p:txBody>
          <a:bodyPr/>
          <a:lstStyle/>
          <a:p>
            <a:r>
              <a:rPr lang="en-CA" dirty="0"/>
              <a:t>Applying MDL to clustering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28254"/>
                <a:ext cx="12192000" cy="5929745"/>
              </a:xfrm>
            </p:spPr>
            <p:txBody>
              <a:bodyPr>
                <a:normAutofit lnSpcReduction="10000"/>
              </a:bodyPr>
              <a:lstStyle/>
              <a:p>
                <a:r>
                  <a:rPr lang="en-CA" dirty="0"/>
                  <a:t>MDL can be applied in many different circumstances </a:t>
                </a:r>
              </a:p>
              <a:p>
                <a:r>
                  <a:rPr lang="en-CA" dirty="0"/>
                  <a:t>Problem: how to evaluate the “goodness” of a clustering algorithm?</a:t>
                </a:r>
              </a:p>
              <a:p>
                <a:pPr lvl="1"/>
                <a:r>
                  <a:rPr lang="en-CA" dirty="0"/>
                  <a:t>More difficult to evaluate than classification (no labels, we don’t know right from wrong)</a:t>
                </a:r>
              </a:p>
              <a:p>
                <a:r>
                  <a:rPr lang="en-CA" dirty="0"/>
                  <a:t>K-means seeks to minimize: </a:t>
                </a:r>
                <a14:m>
                  <m:oMath xmlns:m="http://schemas.openxmlformats.org/officeDocument/2006/math">
                    <m:nary>
                      <m:naryPr>
                        <m:chr m:val="∑"/>
                        <m:ctrlPr>
                          <a:rPr lang="en-CA" i="1">
                            <a:latin typeface="Cambria Math" panose="02040503050406030204" pitchFamily="18" charset="0"/>
                          </a:rPr>
                        </m:ctrlPr>
                      </m:naryPr>
                      <m:sub>
                        <m:r>
                          <m:rPr>
                            <m:sty m:val="p"/>
                            <m:brk m:alnAt="23"/>
                          </m:rPr>
                          <a:rPr lang="en-CA">
                            <a:latin typeface="Cambria Math" panose="02040503050406030204" pitchFamily="18" charset="0"/>
                          </a:rPr>
                          <m:t>i</m:t>
                        </m:r>
                        <m:r>
                          <a:rPr lang="en-CA">
                            <a:latin typeface="Cambria Math" panose="02040503050406030204" pitchFamily="18" charset="0"/>
                          </a:rPr>
                          <m:t>=1</m:t>
                        </m:r>
                      </m:sub>
                      <m:sup>
                        <m:r>
                          <m:rPr>
                            <m:sty m:val="p"/>
                          </m:rPr>
                          <a:rPr lang="en-CA">
                            <a:latin typeface="Cambria Math" panose="02040503050406030204" pitchFamily="18" charset="0"/>
                          </a:rPr>
                          <m:t>k</m:t>
                        </m:r>
                      </m:sup>
                      <m:e>
                        <m:nary>
                          <m:naryPr>
                            <m:chr m:val="∑"/>
                            <m:supHide m:val="on"/>
                            <m:ctrlPr>
                              <a:rPr lang="en-CA" i="1">
                                <a:latin typeface="Cambria Math" panose="02040503050406030204" pitchFamily="18" charset="0"/>
                              </a:rPr>
                            </m:ctrlPr>
                          </m:naryPr>
                          <m:sub>
                            <m:r>
                              <m:rPr>
                                <m:sty m:val="p"/>
                                <m:brk m:alnAt="7"/>
                              </m:rPr>
                              <a:rPr lang="en-CA">
                                <a:latin typeface="Cambria Math" panose="02040503050406030204" pitchFamily="18" charset="0"/>
                              </a:rPr>
                              <m:t>x</m:t>
                            </m:r>
                            <m:r>
                              <m:rPr>
                                <m:sty m:val="p"/>
                              </m:rPr>
                              <a:rPr lang="en-CA">
                                <a:latin typeface="Cambria Math" panose="02040503050406030204" pitchFamily="18" charset="0"/>
                                <a:ea typeface="Cambria Math" panose="02040503050406030204" pitchFamily="18" charset="0"/>
                              </a:rPr>
                              <m:t>ϵS</m:t>
                            </m:r>
                            <m:r>
                              <m:rPr>
                                <m:sty m:val="p"/>
                              </m:rPr>
                              <a:rPr lang="en-CA" baseline="-25000">
                                <a:latin typeface="Cambria Math" panose="02040503050406030204" pitchFamily="18" charset="0"/>
                                <a:ea typeface="Cambria Math" panose="02040503050406030204" pitchFamily="18" charset="0"/>
                              </a:rPr>
                              <m:t>i</m:t>
                            </m:r>
                          </m:sub>
                          <m:sup/>
                          <m:e>
                            <m:d>
                              <m:dPr>
                                <m:begChr m:val="‖"/>
                                <m:endChr m:val="‖"/>
                                <m:ctrlPr>
                                  <a:rPr lang="en-CA" i="1">
                                    <a:latin typeface="Cambria Math" panose="02040503050406030204" pitchFamily="18" charset="0"/>
                                  </a:rPr>
                                </m:ctrlPr>
                              </m:dPr>
                              <m:e>
                                <m:r>
                                  <m:rPr>
                                    <m:sty m:val="p"/>
                                  </m:rPr>
                                  <a:rPr lang="en-CA">
                                    <a:latin typeface="Cambria Math" panose="02040503050406030204" pitchFamily="18" charset="0"/>
                                  </a:rPr>
                                  <m:t>x</m:t>
                                </m:r>
                                <m:r>
                                  <a:rPr lang="en-CA">
                                    <a:latin typeface="Cambria Math" panose="02040503050406030204" pitchFamily="18" charset="0"/>
                                  </a:rPr>
                                  <m:t>−</m:t>
                                </m:r>
                                <m:r>
                                  <m:rPr>
                                    <m:sty m:val="p"/>
                                  </m:rPr>
                                  <a:rPr lang="en-CA">
                                    <a:latin typeface="Cambria Math" panose="02040503050406030204" pitchFamily="18" charset="0"/>
                                    <a:ea typeface="Cambria Math" panose="02040503050406030204" pitchFamily="18" charset="0"/>
                                  </a:rPr>
                                  <m:t>μ</m:t>
                                </m:r>
                                <m:r>
                                  <m:rPr>
                                    <m:sty m:val="p"/>
                                  </m:rPr>
                                  <a:rPr lang="en-CA" baseline="-25000">
                                    <a:latin typeface="Cambria Math" panose="02040503050406030204" pitchFamily="18" charset="0"/>
                                    <a:ea typeface="Cambria Math" panose="02040503050406030204" pitchFamily="18" charset="0"/>
                                  </a:rPr>
                                  <m:t>i</m:t>
                                </m:r>
                              </m:e>
                            </m:d>
                            <m:r>
                              <a:rPr lang="en-CA" baseline="30000">
                                <a:latin typeface="Cambria Math" panose="02040503050406030204" pitchFamily="18" charset="0"/>
                              </a:rPr>
                              <m:t>2</m:t>
                            </m:r>
                          </m:e>
                        </m:nary>
                      </m:e>
                    </m:nary>
                  </m:oMath>
                </a14:m>
                <a:r>
                  <a:rPr lang="en-CA" dirty="0"/>
                  <a:t> (lower sum = better clusters)</a:t>
                </a:r>
              </a:p>
              <a:p>
                <a:r>
                  <a:rPr lang="en-CA" dirty="0"/>
                  <a:t>We can also evaluate clustering results from a description length perspective:</a:t>
                </a:r>
              </a:p>
              <a:p>
                <a:r>
                  <a:rPr lang="en-CA" dirty="0"/>
                  <a:t>Suppose cluster-learning technique divides training set E into k clusters, if the clusters are good/natural, we can use them to encode E more efficiently</a:t>
                </a:r>
              </a:p>
              <a:p>
                <a:r>
                  <a:rPr lang="en-CA" dirty="0"/>
                  <a:t>One way is to start be encoding cluster centers (avg. value for each attribute over all instances in the cluster)</a:t>
                </a:r>
              </a:p>
              <a:p>
                <a:r>
                  <a:rPr lang="en-CA" dirty="0"/>
                  <a:t>Then, for each instance in E, transmit which cluster it belongs to (</a:t>
                </a:r>
                <a14:m>
                  <m:oMath xmlns:m="http://schemas.openxmlformats.org/officeDocument/2006/math">
                    <m:r>
                      <a:rPr lang="en-CA" b="0" i="1" smtClean="0">
                        <a:latin typeface="Cambria Math" panose="02040503050406030204" pitchFamily="18" charset="0"/>
                      </a:rPr>
                      <m:t>𝑙𝑜𝑔</m:t>
                    </m:r>
                    <m:r>
                      <a:rPr lang="en-CA" b="0" i="1" baseline="-25000" smtClean="0">
                        <a:latin typeface="Cambria Math" panose="02040503050406030204" pitchFamily="18" charset="0"/>
                      </a:rPr>
                      <m:t>2</m:t>
                    </m:r>
                    <m:r>
                      <a:rPr lang="en-CA" b="0" i="1" smtClean="0">
                        <a:latin typeface="Cambria Math" panose="02040503050406030204" pitchFamily="18" charset="0"/>
                      </a:rPr>
                      <m:t>𝑘</m:t>
                    </m:r>
                  </m:oMath>
                </a14:m>
                <a:r>
                  <a:rPr lang="en-CA" dirty="0"/>
                  <a:t> bits) followed by its attribute values with respect to cluster center</a:t>
                </a:r>
              </a:p>
              <a:p>
                <a:r>
                  <a:rPr lang="en-CA" dirty="0"/>
                  <a:t>If data exhibit strong clustering, this will result in smaller descriptor length than simply transmitting raw values of E </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28254"/>
                <a:ext cx="12192000" cy="5929745"/>
              </a:xfrm>
              <a:blipFill>
                <a:blip r:embed="rId2"/>
                <a:stretch>
                  <a:fillRect l="-900" t="-2261" r="-800"/>
                </a:stretch>
              </a:blipFill>
            </p:spPr>
            <p:txBody>
              <a:bodyPr/>
              <a:lstStyle/>
              <a:p>
                <a:r>
                  <a:rPr lang="en-CA">
                    <a:noFill/>
                  </a:rPr>
                  <a:t> </a:t>
                </a:r>
              </a:p>
            </p:txBody>
          </p:sp>
        </mc:Fallback>
      </mc:AlternateContent>
    </p:spTree>
    <p:extLst>
      <p:ext uri="{BB962C8B-B14F-4D97-AF65-F5344CB8AC3E}">
        <p14:creationId xmlns:p14="http://schemas.microsoft.com/office/powerpoint/2010/main" val="215104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a:t>
            </a:r>
          </a:p>
        </p:txBody>
      </p:sp>
      <p:sp>
        <p:nvSpPr>
          <p:cNvPr id="3" name="Content Placeholder 2"/>
          <p:cNvSpPr>
            <a:spLocks noGrp="1"/>
          </p:cNvSpPr>
          <p:nvPr>
            <p:ph idx="1"/>
          </p:nvPr>
        </p:nvSpPr>
        <p:spPr/>
        <p:txBody>
          <a:bodyPr/>
          <a:lstStyle/>
          <a:p>
            <a:r>
              <a:rPr lang="en-CA" dirty="0"/>
              <a:t>Data mining is defined as the process of discovering patterns in data</a:t>
            </a:r>
          </a:p>
          <a:p>
            <a:r>
              <a:rPr lang="en-CA" dirty="0"/>
              <a:t>We will use small toy examples to gain intuition about how machine-learning algorithms work</a:t>
            </a:r>
          </a:p>
          <a:p>
            <a:r>
              <a:rPr lang="en-CA" dirty="0"/>
              <a:t>Some assignments and final project will involve solving real world problems using machine-learning in python</a:t>
            </a:r>
          </a:p>
          <a:p>
            <a:endParaRPr lang="en-CA" dirty="0"/>
          </a:p>
          <a:p>
            <a:r>
              <a:rPr lang="en-CA" dirty="0"/>
              <a:t>Next lecture: chapter 2 and python examples</a:t>
            </a:r>
          </a:p>
        </p:txBody>
      </p:sp>
    </p:spTree>
    <p:extLst>
      <p:ext uri="{BB962C8B-B14F-4D97-AF65-F5344CB8AC3E}">
        <p14:creationId xmlns:p14="http://schemas.microsoft.com/office/powerpoint/2010/main" val="10485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4582" cy="928255"/>
          </a:xfrm>
        </p:spPr>
        <p:txBody>
          <a:bodyPr/>
          <a:lstStyle/>
          <a:p>
            <a:r>
              <a:rPr lang="en-CA" dirty="0"/>
              <a:t>5.12 using validation set for model selection</a:t>
            </a:r>
          </a:p>
        </p:txBody>
      </p:sp>
      <p:sp>
        <p:nvSpPr>
          <p:cNvPr id="3" name="Content Placeholder 2"/>
          <p:cNvSpPr>
            <a:spLocks noGrp="1"/>
          </p:cNvSpPr>
          <p:nvPr>
            <p:ph idx="1"/>
          </p:nvPr>
        </p:nvSpPr>
        <p:spPr>
          <a:xfrm>
            <a:off x="0" y="928254"/>
            <a:ext cx="12192000" cy="5929745"/>
          </a:xfrm>
        </p:spPr>
        <p:txBody>
          <a:bodyPr/>
          <a:lstStyle/>
          <a:p>
            <a:r>
              <a:rPr lang="en-CA" dirty="0"/>
              <a:t>MDL principle is an example of “model selection criterion” which can be used to determine appropriate complexity of a model for a given dataset</a:t>
            </a:r>
          </a:p>
          <a:p>
            <a:r>
              <a:rPr lang="en-CA" dirty="0"/>
              <a:t>MDL can be used to guess right complexity for a model</a:t>
            </a:r>
          </a:p>
          <a:p>
            <a:r>
              <a:rPr lang="en-CA" dirty="0"/>
              <a:t>Many strategies exist (other than MDL), they all seek to balance the predictive performance of the training data with the model’s complexity</a:t>
            </a:r>
          </a:p>
          <a:p>
            <a:r>
              <a:rPr lang="en-CA" dirty="0"/>
              <a:t>A simple alternative to guessing what model complexity will maximize predictive performance is to use a validation set for model selection </a:t>
            </a:r>
          </a:p>
          <a:p>
            <a:pPr lvl="1"/>
            <a:r>
              <a:rPr lang="en-CA" dirty="0" err="1"/>
              <a:t>Hyperparameter</a:t>
            </a:r>
            <a:r>
              <a:rPr lang="en-CA" dirty="0"/>
              <a:t> tuning</a:t>
            </a:r>
          </a:p>
        </p:txBody>
      </p:sp>
    </p:spTree>
    <p:extLst>
      <p:ext uri="{BB962C8B-B14F-4D97-AF65-F5344CB8AC3E}">
        <p14:creationId xmlns:p14="http://schemas.microsoft.com/office/powerpoint/2010/main" val="133340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Python example</a:t>
            </a:r>
          </a:p>
        </p:txBody>
      </p:sp>
      <p:sp>
        <p:nvSpPr>
          <p:cNvPr id="3" name="Content Placeholder 2"/>
          <p:cNvSpPr>
            <a:spLocks noGrp="1"/>
          </p:cNvSpPr>
          <p:nvPr>
            <p:ph idx="1"/>
          </p:nvPr>
        </p:nvSpPr>
        <p:spPr/>
        <p:txBody>
          <a:bodyPr/>
          <a:lstStyle/>
          <a:p>
            <a:r>
              <a:rPr lang="en-CA" dirty="0"/>
              <a:t>Cross-validation for error estimates</a:t>
            </a:r>
          </a:p>
          <a:p>
            <a:r>
              <a:rPr lang="en-CA" dirty="0"/>
              <a:t>ROC curve, precision-recall curve</a:t>
            </a:r>
          </a:p>
        </p:txBody>
      </p:sp>
    </p:spTree>
    <p:extLst>
      <p:ext uri="{BB962C8B-B14F-4D97-AF65-F5344CB8AC3E}">
        <p14:creationId xmlns:p14="http://schemas.microsoft.com/office/powerpoint/2010/main" val="263512540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14</a:t>
            </a:r>
          </a:p>
        </p:txBody>
      </p:sp>
    </p:spTree>
    <p:extLst>
      <p:ext uri="{BB962C8B-B14F-4D97-AF65-F5344CB8AC3E}">
        <p14:creationId xmlns:p14="http://schemas.microsoft.com/office/powerpoint/2010/main" val="3947676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9493"/>
          </a:xfrm>
        </p:spPr>
        <p:txBody>
          <a:bodyPr/>
          <a:lstStyle/>
          <a:p>
            <a:r>
              <a:rPr lang="en-CA" dirty="0"/>
              <a:t>Data transformations (Chapter 8)</a:t>
            </a:r>
          </a:p>
        </p:txBody>
      </p:sp>
      <p:sp>
        <p:nvSpPr>
          <p:cNvPr id="3" name="Content Placeholder 2"/>
          <p:cNvSpPr>
            <a:spLocks noGrp="1"/>
          </p:cNvSpPr>
          <p:nvPr>
            <p:ph idx="1"/>
          </p:nvPr>
        </p:nvSpPr>
        <p:spPr>
          <a:xfrm>
            <a:off x="0" y="775856"/>
            <a:ext cx="12192000" cy="6082144"/>
          </a:xfrm>
        </p:spPr>
        <p:txBody>
          <a:bodyPr>
            <a:normAutofit/>
          </a:bodyPr>
          <a:lstStyle/>
          <a:p>
            <a:r>
              <a:rPr lang="en-CA" dirty="0"/>
              <a:t>We can apply transformations to raw datasets to make it easier to learn model</a:t>
            </a:r>
          </a:p>
          <a:p>
            <a:r>
              <a:rPr lang="en-CA" dirty="0"/>
              <a:t>In this chapter:</a:t>
            </a:r>
          </a:p>
          <a:p>
            <a:r>
              <a:rPr lang="en-CA" dirty="0"/>
              <a:t>1) attribute selection methods (remove irrelevant/redundant attributes)</a:t>
            </a:r>
          </a:p>
          <a:p>
            <a:r>
              <a:rPr lang="en-CA" dirty="0"/>
              <a:t>2) discretization methods (turn numerical attributes into discrete attributes)</a:t>
            </a:r>
          </a:p>
          <a:p>
            <a:r>
              <a:rPr lang="en-CA" dirty="0"/>
              <a:t>3) data projections (put data into a space more suitable for learning)</a:t>
            </a:r>
          </a:p>
          <a:p>
            <a:pPr lvl="1"/>
            <a:r>
              <a:rPr lang="en-CA" dirty="0"/>
              <a:t>Principle component analysis</a:t>
            </a:r>
          </a:p>
          <a:p>
            <a:pPr lvl="1"/>
            <a:r>
              <a:rPr lang="en-CA" dirty="0"/>
              <a:t>Independent component analysis</a:t>
            </a:r>
          </a:p>
          <a:p>
            <a:pPr lvl="1"/>
            <a:r>
              <a:rPr lang="en-CA" dirty="0"/>
              <a:t>Partial least squares regression</a:t>
            </a:r>
          </a:p>
          <a:p>
            <a:pPr lvl="1"/>
            <a:r>
              <a:rPr lang="en-CA" dirty="0"/>
              <a:t>Linear discriminant analysis</a:t>
            </a:r>
          </a:p>
          <a:p>
            <a:pPr lvl="1"/>
            <a:r>
              <a:rPr lang="en-CA" dirty="0"/>
              <a:t>Fourier transform</a:t>
            </a:r>
          </a:p>
          <a:p>
            <a:r>
              <a:rPr lang="en-CA" dirty="0"/>
              <a:t>4) Sampling (using less data than is available)</a:t>
            </a:r>
          </a:p>
          <a:p>
            <a:r>
              <a:rPr lang="en-CA" dirty="0"/>
              <a:t>5) Data cleansing (artifact removal, denoising)</a:t>
            </a:r>
          </a:p>
          <a:p>
            <a:r>
              <a:rPr lang="en-CA" dirty="0"/>
              <a:t>6) Transforming multi-class problems into binary class problems</a:t>
            </a:r>
          </a:p>
        </p:txBody>
      </p:sp>
      <p:sp>
        <p:nvSpPr>
          <p:cNvPr id="4" name="Rectangle 3"/>
          <p:cNvSpPr/>
          <p:nvPr/>
        </p:nvSpPr>
        <p:spPr>
          <a:xfrm>
            <a:off x="290943" y="1759527"/>
            <a:ext cx="10681857" cy="4987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45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dirty="0"/>
              <a:t>Introduction </a:t>
            </a:r>
          </a:p>
        </p:txBody>
      </p:sp>
      <p:sp>
        <p:nvSpPr>
          <p:cNvPr id="3" name="Content Placeholder 2"/>
          <p:cNvSpPr>
            <a:spLocks noGrp="1"/>
          </p:cNvSpPr>
          <p:nvPr>
            <p:ph idx="1"/>
          </p:nvPr>
        </p:nvSpPr>
        <p:spPr>
          <a:xfrm>
            <a:off x="0" y="869660"/>
            <a:ext cx="12192000" cy="5988339"/>
          </a:xfrm>
        </p:spPr>
        <p:txBody>
          <a:bodyPr/>
          <a:lstStyle/>
          <a:p>
            <a:r>
              <a:rPr lang="en-CA" dirty="0"/>
              <a:t>Previously, we examined a wide range of machine learning algorithms</a:t>
            </a:r>
          </a:p>
          <a:p>
            <a:pPr lvl="1"/>
            <a:r>
              <a:rPr lang="en-CA" dirty="0"/>
              <a:t>Trees, rules, linear models, instance-based schemes, clustering, etc.</a:t>
            </a:r>
          </a:p>
          <a:p>
            <a:r>
              <a:rPr lang="en-CA" dirty="0"/>
              <a:t>How to choose the best algorithm? Try them all?</a:t>
            </a:r>
          </a:p>
          <a:p>
            <a:r>
              <a:rPr lang="en-CA" dirty="0"/>
              <a:t>We can improve performance by using test set or cross validation</a:t>
            </a:r>
          </a:p>
          <a:p>
            <a:r>
              <a:rPr lang="en-CA" dirty="0"/>
              <a:t>There are other ways to improve performance</a:t>
            </a:r>
          </a:p>
          <a:p>
            <a:r>
              <a:rPr lang="en-CA" dirty="0"/>
              <a:t>Massaging the input: 6 different ways (previous slide)</a:t>
            </a:r>
          </a:p>
          <a:p>
            <a:r>
              <a:rPr lang="en-CA" dirty="0"/>
              <a:t>The way we massage the input depends on the algorithm we are using</a:t>
            </a:r>
          </a:p>
          <a:p>
            <a:endParaRPr lang="en-CA" dirty="0"/>
          </a:p>
          <a:p>
            <a:endParaRPr lang="en-CA" dirty="0"/>
          </a:p>
        </p:txBody>
      </p:sp>
    </p:spTree>
    <p:extLst>
      <p:ext uri="{BB962C8B-B14F-4D97-AF65-F5344CB8AC3E}">
        <p14:creationId xmlns:p14="http://schemas.microsoft.com/office/powerpoint/2010/main" val="347937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dirty="0"/>
              <a:t>Attribute selection</a:t>
            </a:r>
          </a:p>
        </p:txBody>
      </p:sp>
      <p:sp>
        <p:nvSpPr>
          <p:cNvPr id="3" name="Content Placeholder 2"/>
          <p:cNvSpPr>
            <a:spLocks noGrp="1"/>
          </p:cNvSpPr>
          <p:nvPr>
            <p:ph idx="1"/>
          </p:nvPr>
        </p:nvSpPr>
        <p:spPr>
          <a:xfrm>
            <a:off x="0" y="997527"/>
            <a:ext cx="12192000" cy="5860472"/>
          </a:xfrm>
        </p:spPr>
        <p:txBody>
          <a:bodyPr>
            <a:normAutofit lnSpcReduction="10000"/>
          </a:bodyPr>
          <a:lstStyle/>
          <a:p>
            <a:r>
              <a:rPr lang="en-CA" dirty="0"/>
              <a:t>Machine learning algorithms are designed to learn which attributes are most important for making decisions</a:t>
            </a:r>
          </a:p>
          <a:p>
            <a:r>
              <a:rPr lang="en-CA" dirty="0"/>
              <a:t>Example: decision trees split on the attribute with most information gain</a:t>
            </a:r>
          </a:p>
          <a:p>
            <a:r>
              <a:rPr lang="en-CA" dirty="0"/>
              <a:t>However, adding random binary attribute to dataset causes decision tree performance to deteriorate by 5-10%</a:t>
            </a:r>
          </a:p>
          <a:p>
            <a:r>
              <a:rPr lang="en-CA" dirty="0"/>
              <a:t>Why? Because at some point down the tree, random attribute will be split on</a:t>
            </a:r>
          </a:p>
          <a:p>
            <a:pPr lvl="1"/>
            <a:r>
              <a:rPr lang="en-CA" dirty="0"/>
              <a:t>Instance space fragmentation (decision trees, rules)</a:t>
            </a:r>
          </a:p>
          <a:p>
            <a:r>
              <a:rPr lang="en-CA" dirty="0"/>
              <a:t>Instance-based techniques also susceptible to irrelevant attributes (locality)</a:t>
            </a:r>
          </a:p>
          <a:p>
            <a:pPr lvl="1"/>
            <a:r>
              <a:rPr lang="en-CA" dirty="0"/>
              <a:t># training instances needed increases exponentially with number of irrelevant attributes</a:t>
            </a:r>
          </a:p>
          <a:p>
            <a:r>
              <a:rPr lang="en-CA" b="1" dirty="0"/>
              <a:t>Naïve Bayes </a:t>
            </a:r>
            <a:r>
              <a:rPr lang="en-CA" dirty="0"/>
              <a:t>ignores irrelevant attributes, but susceptible to redundant attributes</a:t>
            </a:r>
          </a:p>
          <a:p>
            <a:pPr lvl="1"/>
            <a:r>
              <a:rPr lang="en-CA" dirty="0"/>
              <a:t>Does not fragment instance space, assumes by design all attributes are independent</a:t>
            </a:r>
          </a:p>
          <a:p>
            <a:r>
              <a:rPr lang="en-CA" dirty="0"/>
              <a:t>Common to precede learning with attribute selection stage </a:t>
            </a:r>
          </a:p>
          <a:p>
            <a:pPr lvl="1"/>
            <a:r>
              <a:rPr lang="en-CA" dirty="0"/>
              <a:t>Eliminate all but most relevant of attributes</a:t>
            </a:r>
          </a:p>
        </p:txBody>
      </p:sp>
    </p:spTree>
    <p:extLst>
      <p:ext uri="{BB962C8B-B14F-4D97-AF65-F5344CB8AC3E}">
        <p14:creationId xmlns:p14="http://schemas.microsoft.com/office/powerpoint/2010/main" val="109324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98657"/>
          </a:xfrm>
        </p:spPr>
        <p:txBody>
          <a:bodyPr/>
          <a:lstStyle/>
          <a:p>
            <a:r>
              <a:rPr lang="en-CA" dirty="0"/>
              <a:t>Attribute selection: car crushing example</a:t>
            </a:r>
          </a:p>
        </p:txBody>
      </p:sp>
      <p:sp>
        <p:nvSpPr>
          <p:cNvPr id="3" name="Content Placeholder 2"/>
          <p:cNvSpPr>
            <a:spLocks noGrp="1"/>
          </p:cNvSpPr>
          <p:nvPr>
            <p:ph idx="1"/>
          </p:nvPr>
        </p:nvSpPr>
        <p:spPr>
          <a:xfrm>
            <a:off x="-1" y="664512"/>
            <a:ext cx="6179127" cy="6193488"/>
          </a:xfrm>
        </p:spPr>
        <p:txBody>
          <a:bodyPr/>
          <a:lstStyle/>
          <a:p>
            <a:r>
              <a:rPr lang="en-CA" dirty="0"/>
              <a:t>You want to estimate the cost of crushing a car</a:t>
            </a:r>
          </a:p>
          <a:p>
            <a:r>
              <a:rPr lang="en-CA" dirty="0"/>
              <a:t>You are given the following attributes:</a:t>
            </a:r>
          </a:p>
          <a:p>
            <a:r>
              <a:rPr lang="en-CA" dirty="0"/>
              <a:t>a</a:t>
            </a:r>
            <a:r>
              <a:rPr lang="en-CA" baseline="-25000" dirty="0"/>
              <a:t>1</a:t>
            </a:r>
            <a:r>
              <a:rPr lang="en-CA" dirty="0"/>
              <a:t>) length of car</a:t>
            </a:r>
          </a:p>
          <a:p>
            <a:r>
              <a:rPr lang="en-CA" dirty="0"/>
              <a:t>a</a:t>
            </a:r>
            <a:r>
              <a:rPr lang="en-CA" baseline="-25000" dirty="0"/>
              <a:t>2</a:t>
            </a:r>
            <a:r>
              <a:rPr lang="en-CA" dirty="0"/>
              <a:t>) weight of car</a:t>
            </a:r>
          </a:p>
          <a:p>
            <a:r>
              <a:rPr lang="en-CA" dirty="0"/>
              <a:t>a</a:t>
            </a:r>
            <a:r>
              <a:rPr lang="en-CA" baseline="-25000" dirty="0"/>
              <a:t>3</a:t>
            </a:r>
            <a:r>
              <a:rPr lang="en-CA" dirty="0"/>
              <a:t>) fuel remaining in car</a:t>
            </a:r>
          </a:p>
          <a:p>
            <a:r>
              <a:rPr lang="en-CA" dirty="0"/>
              <a:t>a</a:t>
            </a:r>
            <a:r>
              <a:rPr lang="en-CA" baseline="-25000" dirty="0"/>
              <a:t>4</a:t>
            </a:r>
            <a:r>
              <a:rPr lang="en-CA" dirty="0"/>
              <a:t>) color of car</a:t>
            </a:r>
          </a:p>
          <a:p>
            <a:r>
              <a:rPr lang="en-CA" dirty="0"/>
              <a:t>Which attributes should you keep for your model, which should you exclude?</a:t>
            </a:r>
          </a:p>
          <a:p>
            <a:r>
              <a:rPr lang="en-CA" b="1" dirty="0"/>
              <a:t>Three objectives of attribute selection:</a:t>
            </a:r>
          </a:p>
          <a:p>
            <a:pPr lvl="1"/>
            <a:r>
              <a:rPr lang="en-CA" dirty="0"/>
              <a:t>1) improve prediction performance</a:t>
            </a:r>
          </a:p>
          <a:p>
            <a:pPr lvl="1"/>
            <a:r>
              <a:rPr lang="en-CA" dirty="0"/>
              <a:t>2) faster, more cost-effective predictors</a:t>
            </a:r>
          </a:p>
          <a:p>
            <a:pPr lvl="1"/>
            <a:r>
              <a:rPr lang="en-CA" dirty="0"/>
              <a:t>3) better understand underlying data</a:t>
            </a:r>
          </a:p>
        </p:txBody>
      </p:sp>
      <p:pic>
        <p:nvPicPr>
          <p:cNvPr id="1026" name="Picture 2" descr="Image result for car crush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5382" y="1867305"/>
            <a:ext cx="5846618" cy="30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dirty="0"/>
              <a:t>Attribute selection</a:t>
            </a:r>
          </a:p>
        </p:txBody>
      </p:sp>
      <p:sp>
        <p:nvSpPr>
          <p:cNvPr id="3" name="Content Placeholder 2"/>
          <p:cNvSpPr>
            <a:spLocks noGrp="1"/>
          </p:cNvSpPr>
          <p:nvPr>
            <p:ph idx="1"/>
          </p:nvPr>
        </p:nvSpPr>
        <p:spPr>
          <a:xfrm>
            <a:off x="0" y="997527"/>
            <a:ext cx="12192000" cy="5860472"/>
          </a:xfrm>
        </p:spPr>
        <p:txBody>
          <a:bodyPr/>
          <a:lstStyle/>
          <a:p>
            <a:r>
              <a:rPr lang="en-CA" dirty="0"/>
              <a:t>Two fundamentally different approaches to attribute selection</a:t>
            </a:r>
          </a:p>
          <a:p>
            <a:r>
              <a:rPr lang="en-CA" dirty="0"/>
              <a:t>1) </a:t>
            </a:r>
            <a:r>
              <a:rPr lang="en-CA" b="1" dirty="0"/>
              <a:t>Filter method</a:t>
            </a:r>
            <a:r>
              <a:rPr lang="en-CA" dirty="0"/>
              <a:t>: make independent assessment based on data characteristics</a:t>
            </a:r>
          </a:p>
          <a:p>
            <a:pPr lvl="1"/>
            <a:r>
              <a:rPr lang="en-CA" dirty="0"/>
              <a:t>Attribute set is filtered to produce most promising attribute set before learning commences</a:t>
            </a:r>
          </a:p>
          <a:p>
            <a:r>
              <a:rPr lang="en-CA" dirty="0"/>
              <a:t>2) </a:t>
            </a:r>
            <a:r>
              <a:rPr lang="en-CA" b="1" dirty="0"/>
              <a:t>Wrapper method</a:t>
            </a:r>
            <a:r>
              <a:rPr lang="en-CA" dirty="0"/>
              <a:t>: evaluate algorithm’s performance on subset of attributes</a:t>
            </a:r>
          </a:p>
          <a:p>
            <a:pPr lvl="1"/>
            <a:r>
              <a:rPr lang="en-CA" dirty="0"/>
              <a:t>Learning algorithm is wrapped into the selection process</a:t>
            </a:r>
          </a:p>
          <a:p>
            <a:r>
              <a:rPr lang="en-CA" dirty="0"/>
              <a:t>A simple filter method: use just enough attributes to divide up instance space in a way that separates all training instances</a:t>
            </a:r>
          </a:p>
          <a:p>
            <a:r>
              <a:rPr lang="en-CA" dirty="0"/>
              <a:t>Select smallest attribute subset that distinguishes all instances uniquely</a:t>
            </a:r>
          </a:p>
          <a:p>
            <a:pPr lvl="1"/>
            <a:r>
              <a:rPr lang="en-CA" dirty="0"/>
              <a:t>Can be found through exhaustive search</a:t>
            </a:r>
          </a:p>
          <a:p>
            <a:pPr lvl="1"/>
            <a:endParaRPr lang="en-CA" dirty="0"/>
          </a:p>
          <a:p>
            <a:endParaRPr lang="en-CA" dirty="0"/>
          </a:p>
        </p:txBody>
      </p:sp>
    </p:spTree>
    <p:extLst>
      <p:ext uri="{BB962C8B-B14F-4D97-AF65-F5344CB8AC3E}">
        <p14:creationId xmlns:p14="http://schemas.microsoft.com/office/powerpoint/2010/main" val="42515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7527"/>
          </a:xfrm>
        </p:spPr>
        <p:txBody>
          <a:bodyPr/>
          <a:lstStyle/>
          <a:p>
            <a:r>
              <a:rPr lang="en-CA" dirty="0"/>
              <a:t>Machine learning algorithms for attribute selection</a:t>
            </a:r>
          </a:p>
        </p:txBody>
      </p:sp>
      <p:sp>
        <p:nvSpPr>
          <p:cNvPr id="3" name="Content Placeholder 2"/>
          <p:cNvSpPr>
            <a:spLocks noGrp="1"/>
          </p:cNvSpPr>
          <p:nvPr>
            <p:ph idx="1"/>
          </p:nvPr>
        </p:nvSpPr>
        <p:spPr>
          <a:xfrm>
            <a:off x="0" y="997527"/>
            <a:ext cx="12192000" cy="5860472"/>
          </a:xfrm>
        </p:spPr>
        <p:txBody>
          <a:bodyPr/>
          <a:lstStyle/>
          <a:p>
            <a:r>
              <a:rPr lang="en-CA" dirty="0"/>
              <a:t>Can also use machine learning algorithms for attribute selection</a:t>
            </a:r>
          </a:p>
          <a:p>
            <a:r>
              <a:rPr lang="en-CA" dirty="0"/>
              <a:t>Example: run decision tree on dataset, and keep only attributes used to build tree</a:t>
            </a:r>
          </a:p>
          <a:p>
            <a:r>
              <a:rPr lang="en-CA" dirty="0"/>
              <a:t>Example: run 1R on dataset, rank attributes based on accuracy</a:t>
            </a:r>
          </a:p>
          <a:p>
            <a:r>
              <a:rPr lang="en-CA" dirty="0"/>
              <a:t>Example: build linear model on dataset, rank attributes based on size of weights</a:t>
            </a:r>
          </a:p>
          <a:p>
            <a:r>
              <a:rPr lang="en-CA" b="1" dirty="0"/>
              <a:t>Recursive feature elimination </a:t>
            </a:r>
            <a:r>
              <a:rPr lang="en-CA" dirty="0"/>
              <a:t>– eliminate worst attribute one at a time</a:t>
            </a:r>
          </a:p>
          <a:p>
            <a:r>
              <a:rPr lang="en-CA" dirty="0"/>
              <a:t>Step 1: build linear model</a:t>
            </a:r>
          </a:p>
          <a:p>
            <a:r>
              <a:rPr lang="en-CA" dirty="0"/>
              <a:t>Step 2: rank attributes based on size of weights</a:t>
            </a:r>
          </a:p>
          <a:p>
            <a:r>
              <a:rPr lang="en-CA" dirty="0"/>
              <a:t>Step 3: remove lowest ranked attribute</a:t>
            </a:r>
          </a:p>
          <a:p>
            <a:r>
              <a:rPr lang="en-CA" dirty="0"/>
              <a:t>Step 4: repeat</a:t>
            </a:r>
          </a:p>
          <a:p>
            <a:r>
              <a:rPr lang="en-CA" dirty="0"/>
              <a:t>Works well for identifying important genes for cancer classification</a:t>
            </a:r>
          </a:p>
        </p:txBody>
      </p:sp>
    </p:spTree>
    <p:extLst>
      <p:ext uri="{BB962C8B-B14F-4D97-AF65-F5344CB8AC3E}">
        <p14:creationId xmlns:p14="http://schemas.microsoft.com/office/powerpoint/2010/main" val="165663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4802"/>
          </a:xfrm>
        </p:spPr>
        <p:txBody>
          <a:bodyPr/>
          <a:lstStyle/>
          <a:p>
            <a:r>
              <a:rPr lang="en-CA" dirty="0"/>
              <a:t>Decision tree for attribute selection</a:t>
            </a:r>
          </a:p>
        </p:txBody>
      </p:sp>
      <p:pic>
        <p:nvPicPr>
          <p:cNvPr id="4" name="Picture 3"/>
          <p:cNvPicPr>
            <a:picLocks noChangeAspect="1"/>
          </p:cNvPicPr>
          <p:nvPr/>
        </p:nvPicPr>
        <p:blipFill>
          <a:blip r:embed="rId2"/>
          <a:stretch>
            <a:fillRect/>
          </a:stretch>
        </p:blipFill>
        <p:spPr>
          <a:xfrm>
            <a:off x="838200" y="1279972"/>
            <a:ext cx="6871855" cy="4539371"/>
          </a:xfrm>
          <a:prstGeom prst="rect">
            <a:avLst/>
          </a:prstGeom>
        </p:spPr>
      </p:pic>
      <p:sp>
        <p:nvSpPr>
          <p:cNvPr id="5" name="TextBox 4"/>
          <p:cNvSpPr txBox="1"/>
          <p:nvPr/>
        </p:nvSpPr>
        <p:spPr>
          <a:xfrm>
            <a:off x="7910945" y="1440873"/>
            <a:ext cx="3713018" cy="3046988"/>
          </a:xfrm>
          <a:prstGeom prst="rect">
            <a:avLst/>
          </a:prstGeom>
          <a:noFill/>
        </p:spPr>
        <p:txBody>
          <a:bodyPr wrap="square" rtlCol="0">
            <a:spAutoFit/>
          </a:bodyPr>
          <a:lstStyle/>
          <a:p>
            <a:r>
              <a:rPr lang="en-CA" sz="2400" b="1" dirty="0"/>
              <a:t>Dataset had 4 attributes:</a:t>
            </a:r>
          </a:p>
          <a:p>
            <a:r>
              <a:rPr lang="en-CA" sz="2400" i="1" dirty="0"/>
              <a:t>Outlook </a:t>
            </a:r>
          </a:p>
          <a:p>
            <a:r>
              <a:rPr lang="en-CA" sz="2400" i="1" dirty="0"/>
              <a:t>Temperature</a:t>
            </a:r>
          </a:p>
          <a:p>
            <a:r>
              <a:rPr lang="en-CA" sz="2400" i="1" dirty="0"/>
              <a:t>Humidity</a:t>
            </a:r>
          </a:p>
          <a:p>
            <a:r>
              <a:rPr lang="en-CA" sz="2400" i="1" dirty="0"/>
              <a:t>Windy</a:t>
            </a:r>
          </a:p>
          <a:p>
            <a:endParaRPr lang="en-CA" sz="2400" dirty="0"/>
          </a:p>
          <a:p>
            <a:r>
              <a:rPr lang="en-CA" sz="2400" dirty="0"/>
              <a:t>Only 3 are used to build tree</a:t>
            </a:r>
          </a:p>
          <a:p>
            <a:r>
              <a:rPr lang="en-CA" sz="2400" dirty="0"/>
              <a:t>Temperature irrelevant?</a:t>
            </a:r>
          </a:p>
        </p:txBody>
      </p:sp>
    </p:spTree>
    <p:extLst>
      <p:ext uri="{BB962C8B-B14F-4D97-AF65-F5344CB8AC3E}">
        <p14:creationId xmlns:p14="http://schemas.microsoft.com/office/powerpoint/2010/main" val="387737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More administrative info</a:t>
            </a:r>
          </a:p>
        </p:txBody>
      </p:sp>
      <p:sp>
        <p:nvSpPr>
          <p:cNvPr id="3" name="Content Placeholder 2"/>
          <p:cNvSpPr>
            <a:spLocks noGrp="1"/>
          </p:cNvSpPr>
          <p:nvPr>
            <p:ph idx="1"/>
          </p:nvPr>
        </p:nvSpPr>
        <p:spPr/>
        <p:txBody>
          <a:bodyPr>
            <a:normAutofit/>
          </a:bodyPr>
          <a:lstStyle/>
          <a:p>
            <a:r>
              <a:rPr lang="en-CA" dirty="0"/>
              <a:t>Moodle coming soon</a:t>
            </a:r>
          </a:p>
          <a:p>
            <a:r>
              <a:rPr lang="en-CA" dirty="0"/>
              <a:t>Assignment #1: written (no coding)</a:t>
            </a:r>
          </a:p>
          <a:p>
            <a:r>
              <a:rPr lang="en-CA" dirty="0"/>
              <a:t>Midterm (2</a:t>
            </a:r>
            <a:r>
              <a:rPr lang="en-CA" baseline="30000" dirty="0"/>
              <a:t>nd</a:t>
            </a:r>
            <a:r>
              <a:rPr lang="en-CA" dirty="0"/>
              <a:t> week of October): </a:t>
            </a:r>
          </a:p>
          <a:p>
            <a:pPr lvl="1"/>
            <a:r>
              <a:rPr lang="en-CA" dirty="0"/>
              <a:t>written, in class, covering chapters 2,3,4,5</a:t>
            </a:r>
          </a:p>
          <a:p>
            <a:r>
              <a:rPr lang="en-CA" dirty="0"/>
              <a:t>Assignment #2, #3: coding in python</a:t>
            </a:r>
          </a:p>
          <a:p>
            <a:r>
              <a:rPr lang="en-CA" dirty="0"/>
              <a:t>Final project: coding in python</a:t>
            </a:r>
          </a:p>
          <a:p>
            <a:pPr lvl="1"/>
            <a:r>
              <a:rPr lang="en-CA" dirty="0"/>
              <a:t>Will release projects by Oct 1st</a:t>
            </a:r>
          </a:p>
          <a:p>
            <a:endParaRPr lang="en-CA" dirty="0"/>
          </a:p>
          <a:p>
            <a:r>
              <a:rPr lang="en-CA" dirty="0"/>
              <a:t>Today: chapter 2 + python example using </a:t>
            </a:r>
            <a:r>
              <a:rPr lang="en-CA" dirty="0" err="1"/>
              <a:t>Spyder</a:t>
            </a:r>
            <a:endParaRPr lang="en-CA" dirty="0"/>
          </a:p>
        </p:txBody>
      </p:sp>
      <p:pic>
        <p:nvPicPr>
          <p:cNvPr id="2050" name="Picture 2" descr="Image result for spyder 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0037" y="3616037"/>
            <a:ext cx="3241963" cy="324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8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7527"/>
          </a:xfrm>
        </p:spPr>
        <p:txBody>
          <a:bodyPr>
            <a:normAutofit fontScale="90000"/>
          </a:bodyPr>
          <a:lstStyle/>
          <a:p>
            <a:r>
              <a:rPr lang="en-CA" dirty="0"/>
              <a:t>Instance-based learning methods for attribute selection</a:t>
            </a:r>
          </a:p>
        </p:txBody>
      </p:sp>
      <p:sp>
        <p:nvSpPr>
          <p:cNvPr id="3" name="Content Placeholder 2"/>
          <p:cNvSpPr>
            <a:spLocks noGrp="1"/>
          </p:cNvSpPr>
          <p:nvPr>
            <p:ph idx="1"/>
          </p:nvPr>
        </p:nvSpPr>
        <p:spPr>
          <a:xfrm>
            <a:off x="0" y="997527"/>
            <a:ext cx="12192000" cy="5860472"/>
          </a:xfrm>
        </p:spPr>
        <p:txBody>
          <a:bodyPr/>
          <a:lstStyle/>
          <a:p>
            <a:r>
              <a:rPr lang="en-CA" dirty="0"/>
              <a:t>Sample instances randomly from training set, check neighbouring records of same and different classes</a:t>
            </a:r>
          </a:p>
          <a:p>
            <a:r>
              <a:rPr lang="en-CA" dirty="0"/>
              <a:t>“near hit” = neighbouring instance with same class</a:t>
            </a:r>
          </a:p>
          <a:p>
            <a:r>
              <a:rPr lang="en-CA" dirty="0"/>
              <a:t>“near miss” = neighbouring instance with different class</a:t>
            </a:r>
          </a:p>
          <a:p>
            <a:r>
              <a:rPr lang="en-CA" dirty="0"/>
              <a:t>Near </a:t>
            </a:r>
            <a:r>
              <a:rPr lang="en-CA" i="1" dirty="0"/>
              <a:t>hit</a:t>
            </a:r>
            <a:r>
              <a:rPr lang="en-CA" dirty="0"/>
              <a:t> has different value for certain attribute? </a:t>
            </a:r>
            <a:r>
              <a:rPr lang="en-CA" u="sng" dirty="0"/>
              <a:t>Decrease</a:t>
            </a:r>
            <a:r>
              <a:rPr lang="en-CA" dirty="0"/>
              <a:t> attribute importance</a:t>
            </a:r>
          </a:p>
          <a:p>
            <a:r>
              <a:rPr lang="en-CA" dirty="0"/>
              <a:t>Near </a:t>
            </a:r>
            <a:r>
              <a:rPr lang="en-CA" i="1" dirty="0"/>
              <a:t>miss</a:t>
            </a:r>
            <a:r>
              <a:rPr lang="en-CA" dirty="0"/>
              <a:t> has different value for certain attribute? </a:t>
            </a:r>
            <a:r>
              <a:rPr lang="en-CA" u="sng" dirty="0"/>
              <a:t>Increase</a:t>
            </a:r>
            <a:r>
              <a:rPr lang="en-CA" dirty="0"/>
              <a:t> attribute importance</a:t>
            </a:r>
          </a:p>
          <a:p>
            <a:r>
              <a:rPr lang="en-CA" dirty="0"/>
              <a:t>Repeat many times, take only attributes with high importance</a:t>
            </a:r>
          </a:p>
          <a:p>
            <a:r>
              <a:rPr lang="en-CA" dirty="0"/>
              <a:t>This method will not detect redundant attributes (attributes correlated with other attributes)</a:t>
            </a:r>
          </a:p>
          <a:p>
            <a:endParaRPr lang="en-CA" dirty="0"/>
          </a:p>
        </p:txBody>
      </p:sp>
    </p:spTree>
    <p:extLst>
      <p:ext uri="{BB962C8B-B14F-4D97-AF65-F5344CB8AC3E}">
        <p14:creationId xmlns:p14="http://schemas.microsoft.com/office/powerpoint/2010/main" val="365479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81164" cy="997527"/>
          </a:xfrm>
        </p:spPr>
        <p:txBody>
          <a:bodyPr>
            <a:normAutofit/>
          </a:bodyPr>
          <a:lstStyle/>
          <a:p>
            <a:r>
              <a:rPr lang="en-CA" dirty="0"/>
              <a:t>Filter: Eliminating redundant/irrelevant attributes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7527"/>
                <a:ext cx="12192000" cy="5860472"/>
              </a:xfrm>
            </p:spPr>
            <p:txBody>
              <a:bodyPr/>
              <a:lstStyle/>
              <a:p>
                <a:r>
                  <a:rPr lang="en-CA" dirty="0"/>
                  <a:t>We want to select the subset of attributes individually predicting class well, but having little inter-correlation</a:t>
                </a:r>
              </a:p>
              <a:p>
                <a:r>
                  <a:rPr lang="en-CA" i="1" dirty="0"/>
                  <a:t>Symmetric Uncertainty </a:t>
                </a:r>
                <a:r>
                  <a:rPr lang="en-CA" dirty="0"/>
                  <a:t>measures correlation between 2 nominal attributes A, B:</a:t>
                </a:r>
              </a:p>
              <a:p>
                <a14:m>
                  <m:oMath xmlns:m="http://schemas.openxmlformats.org/officeDocument/2006/math">
                    <m:r>
                      <a:rPr lang="en-CA" b="0" i="1" smtClean="0">
                        <a:latin typeface="Cambria Math" panose="02040503050406030204" pitchFamily="18" charset="0"/>
                      </a:rPr>
                      <m:t>𝑈</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𝐵</m:t>
                        </m:r>
                      </m:e>
                    </m:d>
                    <m:r>
                      <a:rPr lang="en-CA" b="0" i="1" smtClean="0">
                        <a:latin typeface="Cambria Math" panose="02040503050406030204" pitchFamily="18" charset="0"/>
                      </a:rPr>
                      <m:t>=2</m:t>
                    </m:r>
                    <m:f>
                      <m:fPr>
                        <m:ctrlPr>
                          <a:rPr lang="en-CA" b="0" i="1" smtClean="0">
                            <a:latin typeface="Cambria Math" panose="02040503050406030204" pitchFamily="18" charset="0"/>
                          </a:rPr>
                        </m:ctrlPr>
                      </m:fPr>
                      <m:num>
                        <m:r>
                          <a:rPr lang="en-CA" b="0" i="1" smtClean="0">
                            <a:latin typeface="Cambria Math" panose="02040503050406030204" pitchFamily="18" charset="0"/>
                          </a:rPr>
                          <m:t>𝐻</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e>
                        </m:d>
                        <m:r>
                          <a:rPr lang="en-CA" b="0" i="1" smtClean="0">
                            <a:latin typeface="Cambria Math" panose="02040503050406030204" pitchFamily="18" charset="0"/>
                          </a:rPr>
                          <m:t>+</m:t>
                        </m:r>
                        <m:r>
                          <a:rPr lang="en-CA" b="0" i="1" smtClean="0">
                            <a:latin typeface="Cambria Math" panose="02040503050406030204" pitchFamily="18" charset="0"/>
                          </a:rPr>
                          <m:t>𝐻</m:t>
                        </m:r>
                        <m:d>
                          <m:dPr>
                            <m:ctrlPr>
                              <a:rPr lang="en-CA" b="0" i="1" smtClean="0">
                                <a:latin typeface="Cambria Math" panose="02040503050406030204" pitchFamily="18" charset="0"/>
                              </a:rPr>
                            </m:ctrlPr>
                          </m:dPr>
                          <m:e>
                            <m:r>
                              <a:rPr lang="en-CA" b="0" i="1" smtClean="0">
                                <a:latin typeface="Cambria Math" panose="02040503050406030204" pitchFamily="18" charset="0"/>
                              </a:rPr>
                              <m:t>𝐵</m:t>
                            </m:r>
                          </m:e>
                        </m:d>
                        <m:r>
                          <a:rPr lang="en-CA" b="0" i="1" smtClean="0">
                            <a:latin typeface="Cambria Math" panose="02040503050406030204" pitchFamily="18" charset="0"/>
                          </a:rPr>
                          <m:t>−</m:t>
                        </m:r>
                        <m:r>
                          <a:rPr lang="en-CA" b="0" i="1" smtClean="0">
                            <a:latin typeface="Cambria Math" panose="02040503050406030204" pitchFamily="18" charset="0"/>
                          </a:rPr>
                          <m:t>𝐻</m:t>
                        </m:r>
                        <m:r>
                          <a:rPr lang="en-CA" b="0" i="1" smtClean="0">
                            <a:latin typeface="Cambria Math" panose="02040503050406030204" pitchFamily="18" charset="0"/>
                          </a:rPr>
                          <m:t>(</m:t>
                        </m:r>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𝐵</m:t>
                        </m:r>
                        <m:r>
                          <a:rPr lang="en-CA" b="0" i="1" smtClean="0">
                            <a:latin typeface="Cambria Math" panose="02040503050406030204" pitchFamily="18" charset="0"/>
                          </a:rPr>
                          <m:t>)</m:t>
                        </m:r>
                      </m:num>
                      <m:den>
                        <m:r>
                          <a:rPr lang="en-CA" b="0" i="1" smtClean="0">
                            <a:latin typeface="Cambria Math" panose="02040503050406030204" pitchFamily="18" charset="0"/>
                          </a:rPr>
                          <m:t>𝐻</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e>
                        </m:d>
                        <m:r>
                          <a:rPr lang="en-CA" b="0" i="1" smtClean="0">
                            <a:latin typeface="Cambria Math" panose="02040503050406030204" pitchFamily="18" charset="0"/>
                          </a:rPr>
                          <m:t>+</m:t>
                        </m:r>
                        <m:r>
                          <a:rPr lang="en-CA" b="0" i="1" smtClean="0">
                            <a:latin typeface="Cambria Math" panose="02040503050406030204" pitchFamily="18" charset="0"/>
                          </a:rPr>
                          <m:t>𝐻</m:t>
                        </m:r>
                        <m:r>
                          <a:rPr lang="en-CA" b="0" i="1" smtClean="0">
                            <a:latin typeface="Cambria Math" panose="02040503050406030204" pitchFamily="18" charset="0"/>
                          </a:rPr>
                          <m:t>(</m:t>
                        </m:r>
                        <m:r>
                          <a:rPr lang="en-CA" b="0" i="1" smtClean="0">
                            <a:latin typeface="Cambria Math" panose="02040503050406030204" pitchFamily="18" charset="0"/>
                          </a:rPr>
                          <m:t>𝐵</m:t>
                        </m:r>
                        <m:r>
                          <a:rPr lang="en-CA" b="0" i="1" smtClean="0">
                            <a:latin typeface="Cambria Math" panose="02040503050406030204" pitchFamily="18" charset="0"/>
                          </a:rPr>
                          <m:t>)</m:t>
                        </m:r>
                      </m:den>
                    </m:f>
                  </m:oMath>
                </a14:m>
                <a:r>
                  <a:rPr lang="en-CA" dirty="0"/>
                  <a:t>  where H is the entropy function</a:t>
                </a:r>
              </a:p>
              <a:p>
                <a:r>
                  <a:rPr lang="en-CA" dirty="0"/>
                  <a:t>Entropies based on probability associated with each attribute value</a:t>
                </a:r>
              </a:p>
              <a:p>
                <a14:m>
                  <m:oMath xmlns:m="http://schemas.openxmlformats.org/officeDocument/2006/math">
                    <m:r>
                      <a:rPr lang="en-CA" b="0" i="1" smtClean="0">
                        <a:latin typeface="Cambria Math" panose="02040503050406030204" pitchFamily="18" charset="0"/>
                      </a:rPr>
                      <m:t>𝐻</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𝐵</m:t>
                        </m:r>
                      </m:e>
                    </m:d>
                  </m:oMath>
                </a14:m>
                <a:r>
                  <a:rPr lang="en-CA" dirty="0"/>
                  <a:t> (joint entropy of A and B) is calculated from the joint probabilities of all combinations of values of A and B</a:t>
                </a:r>
              </a:p>
              <a:p>
                <a:r>
                  <a:rPr lang="en-CA" dirty="0"/>
                  <a:t>Symmetric uncertainty always lies between 0 and 1</a:t>
                </a:r>
              </a:p>
              <a:p>
                <a14:m>
                  <m:oMath xmlns:m="http://schemas.openxmlformats.org/officeDocument/2006/math">
                    <m:r>
                      <a:rPr lang="en-CA" b="0" i="1" smtClean="0">
                        <a:latin typeface="Cambria Math" panose="02040503050406030204" pitchFamily="18" charset="0"/>
                      </a:rPr>
                      <m:t>𝑈</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𝐵</m:t>
                        </m:r>
                      </m:e>
                    </m:d>
                    <m:r>
                      <a:rPr lang="en-CA" b="0" i="1" smtClean="0">
                        <a:latin typeface="Cambria Math" panose="02040503050406030204" pitchFamily="18" charset="0"/>
                      </a:rPr>
                      <m:t>=1⇒ </m:t>
                    </m:r>
                  </m:oMath>
                </a14:m>
                <a:r>
                  <a:rPr lang="en-CA" dirty="0"/>
                  <a:t>knowledge of A completely predicts B (and vice versa)</a:t>
                </a:r>
              </a:p>
              <a:p>
                <a14:m>
                  <m:oMath xmlns:m="http://schemas.openxmlformats.org/officeDocument/2006/math">
                    <m:r>
                      <a:rPr lang="en-CA" b="0" i="1" smtClean="0">
                        <a:latin typeface="Cambria Math" panose="02040503050406030204" pitchFamily="18" charset="0"/>
                      </a:rPr>
                      <m:t>𝑈</m:t>
                    </m:r>
                    <m:d>
                      <m:dPr>
                        <m:ctrlPr>
                          <a:rPr lang="en-CA" b="0" i="1" smtClean="0">
                            <a:latin typeface="Cambria Math" panose="02040503050406030204" pitchFamily="18" charset="0"/>
                          </a:rPr>
                        </m:ctrlPr>
                      </m:dPr>
                      <m:e>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𝐵</m:t>
                        </m:r>
                      </m:e>
                    </m:d>
                    <m:r>
                      <a:rPr lang="en-CA" b="0" i="1" smtClean="0">
                        <a:latin typeface="Cambria Math" panose="02040503050406030204" pitchFamily="18" charset="0"/>
                      </a:rPr>
                      <m:t>=0⇒ </m:t>
                    </m:r>
                  </m:oMath>
                </a14:m>
                <a:r>
                  <a:rPr lang="en-CA" dirty="0"/>
                  <a:t>knowledge of A gives no information about B (and vice versa)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7527"/>
                <a:ext cx="12192000" cy="5860472"/>
              </a:xfrm>
              <a:blipFill>
                <a:blip r:embed="rId2"/>
                <a:stretch>
                  <a:fillRect l="-900" t="-1769"/>
                </a:stretch>
              </a:blipFill>
            </p:spPr>
            <p:txBody>
              <a:bodyPr/>
              <a:lstStyle/>
              <a:p>
                <a:r>
                  <a:rPr lang="en-CA">
                    <a:noFill/>
                  </a:rPr>
                  <a:t> </a:t>
                </a:r>
              </a:p>
            </p:txBody>
          </p:sp>
        </mc:Fallback>
      </mc:AlternateContent>
    </p:spTree>
    <p:extLst>
      <p:ext uri="{BB962C8B-B14F-4D97-AF65-F5344CB8AC3E}">
        <p14:creationId xmlns:p14="http://schemas.microsoft.com/office/powerpoint/2010/main" val="40404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37818" cy="997527"/>
          </a:xfrm>
        </p:spPr>
        <p:txBody>
          <a:bodyPr>
            <a:normAutofit/>
          </a:bodyPr>
          <a:lstStyle/>
          <a:p>
            <a:r>
              <a:rPr lang="en-CA" dirty="0"/>
              <a:t>Filter: Eliminating redundant/irrelevant attributes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7527"/>
                <a:ext cx="12192000" cy="5860472"/>
              </a:xfrm>
            </p:spPr>
            <p:txBody>
              <a:bodyPr/>
              <a:lstStyle/>
              <a:p>
                <a:r>
                  <a:rPr lang="en-CA" dirty="0"/>
                  <a:t>Determines goodness of attribute set using correlation based feature selection:</a:t>
                </a:r>
              </a:p>
              <a:p>
                <a:pPr marL="0" indent="0">
                  <a:buNone/>
                </a:pPr>
                <a:r>
                  <a:rPr lang="en-CA" sz="5000" b="0" dirty="0"/>
                  <a:t>		</a:t>
                </a:r>
                <a14:m>
                  <m:oMath xmlns:m="http://schemas.openxmlformats.org/officeDocument/2006/math">
                    <m:f>
                      <m:fPr>
                        <m:ctrlPr>
                          <a:rPr lang="en-CA" sz="5000" b="0" i="1" smtClean="0">
                            <a:latin typeface="Cambria Math" panose="02040503050406030204" pitchFamily="18" charset="0"/>
                          </a:rPr>
                        </m:ctrlPr>
                      </m:fPr>
                      <m:num>
                        <m:nary>
                          <m:naryPr>
                            <m:chr m:val="∑"/>
                            <m:supHide m:val="on"/>
                            <m:ctrlPr>
                              <a:rPr lang="en-CA" sz="5000" i="1" smtClean="0">
                                <a:latin typeface="Cambria Math" panose="02040503050406030204" pitchFamily="18" charset="0"/>
                              </a:rPr>
                            </m:ctrlPr>
                          </m:naryPr>
                          <m:sub>
                            <m:r>
                              <m:rPr>
                                <m:brk m:alnAt="7"/>
                              </m:rPr>
                              <a:rPr lang="en-CA" sz="5000" b="0" i="1" smtClean="0">
                                <a:latin typeface="Cambria Math" panose="02040503050406030204" pitchFamily="18" charset="0"/>
                              </a:rPr>
                              <m:t>𝑗</m:t>
                            </m:r>
                          </m:sub>
                          <m:sup/>
                          <m:e>
                            <m:r>
                              <a:rPr lang="en-CA" sz="5000" b="0" i="1" smtClean="0">
                                <a:latin typeface="Cambria Math" panose="02040503050406030204" pitchFamily="18" charset="0"/>
                              </a:rPr>
                              <m:t>𝑈</m:t>
                            </m:r>
                            <m:d>
                              <m:dPr>
                                <m:ctrlPr>
                                  <a:rPr lang="en-CA" sz="5000" b="0" i="1" smtClean="0">
                                    <a:latin typeface="Cambria Math" panose="02040503050406030204" pitchFamily="18" charset="0"/>
                                  </a:rPr>
                                </m:ctrlPr>
                              </m:dPr>
                              <m:e>
                                <m:sSub>
                                  <m:sSubPr>
                                    <m:ctrlPr>
                                      <a:rPr lang="en-CA" sz="5000" b="0" i="1" smtClean="0">
                                        <a:latin typeface="Cambria Math" panose="02040503050406030204" pitchFamily="18" charset="0"/>
                                      </a:rPr>
                                    </m:ctrlPr>
                                  </m:sSubPr>
                                  <m:e>
                                    <m:r>
                                      <a:rPr lang="en-CA" sz="5000" b="0" i="1" smtClean="0">
                                        <a:latin typeface="Cambria Math" panose="02040503050406030204" pitchFamily="18" charset="0"/>
                                      </a:rPr>
                                      <m:t>𝐴</m:t>
                                    </m:r>
                                  </m:e>
                                  <m:sub>
                                    <m:r>
                                      <a:rPr lang="en-CA" sz="5000" b="0" i="1" smtClean="0">
                                        <a:latin typeface="Cambria Math" panose="02040503050406030204" pitchFamily="18" charset="0"/>
                                      </a:rPr>
                                      <m:t>𝑗</m:t>
                                    </m:r>
                                  </m:sub>
                                </m:sSub>
                                <m:r>
                                  <a:rPr lang="en-CA" sz="5000" b="0" i="1" smtClean="0">
                                    <a:latin typeface="Cambria Math" panose="02040503050406030204" pitchFamily="18" charset="0"/>
                                  </a:rPr>
                                  <m:t>,</m:t>
                                </m:r>
                                <m:r>
                                  <a:rPr lang="en-CA" sz="5000" b="0" i="1" smtClean="0">
                                    <a:latin typeface="Cambria Math" panose="02040503050406030204" pitchFamily="18" charset="0"/>
                                  </a:rPr>
                                  <m:t>𝐶</m:t>
                                </m:r>
                              </m:e>
                            </m:d>
                          </m:e>
                        </m:nary>
                      </m:num>
                      <m:den>
                        <m:rad>
                          <m:radPr>
                            <m:degHide m:val="on"/>
                            <m:ctrlPr>
                              <a:rPr lang="en-CA" sz="5000" i="1" smtClean="0">
                                <a:latin typeface="Cambria Math" panose="02040503050406030204" pitchFamily="18" charset="0"/>
                              </a:rPr>
                            </m:ctrlPr>
                          </m:radPr>
                          <m:deg/>
                          <m:e>
                            <m:nary>
                              <m:naryPr>
                                <m:chr m:val="∑"/>
                                <m:supHide m:val="on"/>
                                <m:ctrlPr>
                                  <a:rPr lang="en-CA" sz="5000" i="1" smtClean="0">
                                    <a:latin typeface="Cambria Math" panose="02040503050406030204" pitchFamily="18" charset="0"/>
                                  </a:rPr>
                                </m:ctrlPr>
                              </m:naryPr>
                              <m:sub>
                                <m:r>
                                  <m:rPr>
                                    <m:brk m:alnAt="7"/>
                                  </m:rPr>
                                  <a:rPr lang="en-CA" sz="5000" b="0" i="1" smtClean="0">
                                    <a:latin typeface="Cambria Math" panose="02040503050406030204" pitchFamily="18" charset="0"/>
                                  </a:rPr>
                                  <m:t>𝑖</m:t>
                                </m:r>
                              </m:sub>
                              <m:sup/>
                              <m:e>
                                <m:nary>
                                  <m:naryPr>
                                    <m:chr m:val="∑"/>
                                    <m:supHide m:val="on"/>
                                    <m:ctrlPr>
                                      <a:rPr lang="en-CA" sz="5000" i="1" smtClean="0">
                                        <a:latin typeface="Cambria Math" panose="02040503050406030204" pitchFamily="18" charset="0"/>
                                      </a:rPr>
                                    </m:ctrlPr>
                                  </m:naryPr>
                                  <m:sub>
                                    <m:r>
                                      <m:rPr>
                                        <m:brk m:alnAt="7"/>
                                      </m:rPr>
                                      <a:rPr lang="en-CA" sz="5000" b="0" i="1" smtClean="0">
                                        <a:latin typeface="Cambria Math" panose="02040503050406030204" pitchFamily="18" charset="0"/>
                                      </a:rPr>
                                      <m:t>𝑗</m:t>
                                    </m:r>
                                  </m:sub>
                                  <m:sup/>
                                  <m:e>
                                    <m:r>
                                      <a:rPr lang="en-CA" sz="5000" b="0" i="1" smtClean="0">
                                        <a:latin typeface="Cambria Math" panose="02040503050406030204" pitchFamily="18" charset="0"/>
                                      </a:rPr>
                                      <m:t>𝑈</m:t>
                                    </m:r>
                                    <m:r>
                                      <a:rPr lang="en-CA" sz="5000" b="0" i="1" smtClean="0">
                                        <a:latin typeface="Cambria Math" panose="02040503050406030204" pitchFamily="18" charset="0"/>
                                      </a:rPr>
                                      <m:t>(</m:t>
                                    </m:r>
                                    <m:sSub>
                                      <m:sSubPr>
                                        <m:ctrlPr>
                                          <a:rPr lang="en-CA" sz="5000" b="0" i="1" smtClean="0">
                                            <a:latin typeface="Cambria Math" panose="02040503050406030204" pitchFamily="18" charset="0"/>
                                          </a:rPr>
                                        </m:ctrlPr>
                                      </m:sSubPr>
                                      <m:e>
                                        <m:r>
                                          <a:rPr lang="en-CA" sz="5000" b="0" i="1" smtClean="0">
                                            <a:latin typeface="Cambria Math" panose="02040503050406030204" pitchFamily="18" charset="0"/>
                                          </a:rPr>
                                          <m:t>𝐴</m:t>
                                        </m:r>
                                      </m:e>
                                      <m:sub>
                                        <m:r>
                                          <a:rPr lang="en-CA" sz="5000" b="0" i="1" smtClean="0">
                                            <a:latin typeface="Cambria Math" panose="02040503050406030204" pitchFamily="18" charset="0"/>
                                          </a:rPr>
                                          <m:t>𝑖</m:t>
                                        </m:r>
                                      </m:sub>
                                    </m:sSub>
                                    <m:sSub>
                                      <m:sSubPr>
                                        <m:ctrlPr>
                                          <a:rPr lang="en-CA" sz="5000" b="0" i="1" smtClean="0">
                                            <a:latin typeface="Cambria Math" panose="02040503050406030204" pitchFamily="18" charset="0"/>
                                          </a:rPr>
                                        </m:ctrlPr>
                                      </m:sSubPr>
                                      <m:e>
                                        <m:r>
                                          <a:rPr lang="en-CA" sz="5000" b="0" i="1" smtClean="0">
                                            <a:latin typeface="Cambria Math" panose="02040503050406030204" pitchFamily="18" charset="0"/>
                                          </a:rPr>
                                          <m:t>𝐴</m:t>
                                        </m:r>
                                      </m:e>
                                      <m:sub>
                                        <m:r>
                                          <a:rPr lang="en-CA" sz="5000" b="0" i="1" smtClean="0">
                                            <a:latin typeface="Cambria Math" panose="02040503050406030204" pitchFamily="18" charset="0"/>
                                          </a:rPr>
                                          <m:t>𝑗</m:t>
                                        </m:r>
                                      </m:sub>
                                    </m:sSub>
                                    <m:r>
                                      <a:rPr lang="en-CA" sz="5000" b="0" i="1" smtClean="0">
                                        <a:latin typeface="Cambria Math" panose="02040503050406030204" pitchFamily="18" charset="0"/>
                                      </a:rPr>
                                      <m:t>)</m:t>
                                    </m:r>
                                  </m:e>
                                </m:nary>
                              </m:e>
                            </m:nary>
                          </m:e>
                        </m:rad>
                      </m:den>
                    </m:f>
                  </m:oMath>
                </a14:m>
                <a:r>
                  <a:rPr lang="en-CA" sz="2400" dirty="0"/>
                  <a:t>      where </a:t>
                </a:r>
                <a14:m>
                  <m:oMath xmlns:m="http://schemas.openxmlformats.org/officeDocument/2006/math">
                    <m:r>
                      <a:rPr lang="en-CA" sz="2400" i="1">
                        <a:latin typeface="Cambria Math" panose="02040503050406030204" pitchFamily="18" charset="0"/>
                      </a:rPr>
                      <m:t>𝑈</m:t>
                    </m:r>
                    <m:d>
                      <m:dPr>
                        <m:ctrlPr>
                          <a:rPr lang="en-CA" sz="2400" i="1">
                            <a:latin typeface="Cambria Math" panose="02040503050406030204" pitchFamily="18" charset="0"/>
                          </a:rPr>
                        </m:ctrlPr>
                      </m:dPr>
                      <m:e>
                        <m:r>
                          <a:rPr lang="en-CA" sz="2400" i="1">
                            <a:latin typeface="Cambria Math" panose="02040503050406030204" pitchFamily="18" charset="0"/>
                          </a:rPr>
                          <m:t>𝐴</m:t>
                        </m:r>
                        <m:r>
                          <a:rPr lang="en-CA" sz="2400" i="1">
                            <a:latin typeface="Cambria Math" panose="02040503050406030204" pitchFamily="18" charset="0"/>
                          </a:rPr>
                          <m:t>,</m:t>
                        </m:r>
                        <m:r>
                          <a:rPr lang="en-CA" sz="2400" i="1">
                            <a:latin typeface="Cambria Math" panose="02040503050406030204" pitchFamily="18" charset="0"/>
                          </a:rPr>
                          <m:t>𝐵</m:t>
                        </m:r>
                      </m:e>
                    </m:d>
                    <m:r>
                      <a:rPr lang="en-CA" sz="2400" i="1">
                        <a:latin typeface="Cambria Math" panose="02040503050406030204" pitchFamily="18" charset="0"/>
                      </a:rPr>
                      <m:t>=2</m:t>
                    </m:r>
                    <m:f>
                      <m:fPr>
                        <m:ctrlPr>
                          <a:rPr lang="en-CA" sz="2400" i="1">
                            <a:latin typeface="Cambria Math" panose="02040503050406030204" pitchFamily="18" charset="0"/>
                          </a:rPr>
                        </m:ctrlPr>
                      </m:fPr>
                      <m:num>
                        <m:r>
                          <a:rPr lang="en-CA" sz="2400" i="1">
                            <a:latin typeface="Cambria Math" panose="02040503050406030204" pitchFamily="18" charset="0"/>
                          </a:rPr>
                          <m:t>𝐻</m:t>
                        </m:r>
                        <m:d>
                          <m:dPr>
                            <m:ctrlPr>
                              <a:rPr lang="en-CA" sz="2400" i="1">
                                <a:latin typeface="Cambria Math" panose="02040503050406030204" pitchFamily="18" charset="0"/>
                              </a:rPr>
                            </m:ctrlPr>
                          </m:dPr>
                          <m:e>
                            <m:r>
                              <a:rPr lang="en-CA" sz="2400" i="1">
                                <a:latin typeface="Cambria Math" panose="02040503050406030204" pitchFamily="18" charset="0"/>
                              </a:rPr>
                              <m:t>𝐴</m:t>
                            </m:r>
                          </m:e>
                        </m:d>
                        <m:r>
                          <a:rPr lang="en-CA" sz="2400" i="1">
                            <a:latin typeface="Cambria Math" panose="02040503050406030204" pitchFamily="18" charset="0"/>
                          </a:rPr>
                          <m:t>+</m:t>
                        </m:r>
                        <m:r>
                          <a:rPr lang="en-CA" sz="2400" i="1">
                            <a:latin typeface="Cambria Math" panose="02040503050406030204" pitchFamily="18" charset="0"/>
                          </a:rPr>
                          <m:t>𝐻</m:t>
                        </m:r>
                        <m:d>
                          <m:dPr>
                            <m:ctrlPr>
                              <a:rPr lang="en-CA" sz="2400" i="1">
                                <a:latin typeface="Cambria Math" panose="02040503050406030204" pitchFamily="18" charset="0"/>
                              </a:rPr>
                            </m:ctrlPr>
                          </m:dPr>
                          <m:e>
                            <m:r>
                              <a:rPr lang="en-CA" sz="2400" i="1">
                                <a:latin typeface="Cambria Math" panose="02040503050406030204" pitchFamily="18" charset="0"/>
                              </a:rPr>
                              <m:t>𝐵</m:t>
                            </m:r>
                          </m:e>
                        </m:d>
                        <m:r>
                          <a:rPr lang="en-CA" sz="2400" i="1">
                            <a:latin typeface="Cambria Math" panose="02040503050406030204" pitchFamily="18" charset="0"/>
                          </a:rPr>
                          <m:t>−</m:t>
                        </m:r>
                        <m:r>
                          <a:rPr lang="en-CA" sz="2400" i="1">
                            <a:latin typeface="Cambria Math" panose="02040503050406030204" pitchFamily="18" charset="0"/>
                          </a:rPr>
                          <m:t>𝐻</m:t>
                        </m:r>
                        <m:r>
                          <a:rPr lang="en-CA" sz="2400" i="1">
                            <a:latin typeface="Cambria Math" panose="02040503050406030204" pitchFamily="18" charset="0"/>
                          </a:rPr>
                          <m:t>(</m:t>
                        </m:r>
                        <m:r>
                          <a:rPr lang="en-CA" sz="2400" i="1">
                            <a:latin typeface="Cambria Math" panose="02040503050406030204" pitchFamily="18" charset="0"/>
                          </a:rPr>
                          <m:t>𝐴</m:t>
                        </m:r>
                        <m:r>
                          <a:rPr lang="en-CA" sz="2400" i="1">
                            <a:latin typeface="Cambria Math" panose="02040503050406030204" pitchFamily="18" charset="0"/>
                          </a:rPr>
                          <m:t>,</m:t>
                        </m:r>
                        <m:r>
                          <a:rPr lang="en-CA" sz="2400" i="1">
                            <a:latin typeface="Cambria Math" panose="02040503050406030204" pitchFamily="18" charset="0"/>
                          </a:rPr>
                          <m:t>𝐵</m:t>
                        </m:r>
                        <m:r>
                          <a:rPr lang="en-CA" sz="2400" i="1">
                            <a:latin typeface="Cambria Math" panose="02040503050406030204" pitchFamily="18" charset="0"/>
                          </a:rPr>
                          <m:t>)</m:t>
                        </m:r>
                      </m:num>
                      <m:den>
                        <m:r>
                          <a:rPr lang="en-CA" sz="2400" i="1">
                            <a:latin typeface="Cambria Math" panose="02040503050406030204" pitchFamily="18" charset="0"/>
                          </a:rPr>
                          <m:t>𝐻</m:t>
                        </m:r>
                        <m:d>
                          <m:dPr>
                            <m:ctrlPr>
                              <a:rPr lang="en-CA" sz="2400" i="1">
                                <a:latin typeface="Cambria Math" panose="02040503050406030204" pitchFamily="18" charset="0"/>
                              </a:rPr>
                            </m:ctrlPr>
                          </m:dPr>
                          <m:e>
                            <m:r>
                              <a:rPr lang="en-CA" sz="2400" i="1">
                                <a:latin typeface="Cambria Math" panose="02040503050406030204" pitchFamily="18" charset="0"/>
                              </a:rPr>
                              <m:t>𝐴</m:t>
                            </m:r>
                          </m:e>
                        </m:d>
                        <m:r>
                          <a:rPr lang="en-CA" sz="2400" i="1">
                            <a:latin typeface="Cambria Math" panose="02040503050406030204" pitchFamily="18" charset="0"/>
                          </a:rPr>
                          <m:t>+</m:t>
                        </m:r>
                        <m:r>
                          <a:rPr lang="en-CA" sz="2400" i="1">
                            <a:latin typeface="Cambria Math" panose="02040503050406030204" pitchFamily="18" charset="0"/>
                          </a:rPr>
                          <m:t>𝐻</m:t>
                        </m:r>
                        <m:r>
                          <a:rPr lang="en-CA" sz="2400" i="1">
                            <a:latin typeface="Cambria Math" panose="02040503050406030204" pitchFamily="18" charset="0"/>
                          </a:rPr>
                          <m:t>(</m:t>
                        </m:r>
                        <m:r>
                          <a:rPr lang="en-CA" sz="2400" i="1">
                            <a:latin typeface="Cambria Math" panose="02040503050406030204" pitchFamily="18" charset="0"/>
                          </a:rPr>
                          <m:t>𝐵</m:t>
                        </m:r>
                        <m:r>
                          <a:rPr lang="en-CA" sz="2400" i="1">
                            <a:latin typeface="Cambria Math" panose="02040503050406030204" pitchFamily="18" charset="0"/>
                          </a:rPr>
                          <m:t>)</m:t>
                        </m:r>
                      </m:den>
                    </m:f>
                  </m:oMath>
                </a14:m>
                <a:endParaRPr lang="en-CA" sz="2400" dirty="0"/>
              </a:p>
              <a:p>
                <a:r>
                  <a:rPr lang="en-CA" sz="2400" dirty="0"/>
                  <a:t>where C is the class attribute, and indices </a:t>
                </a:r>
                <a:r>
                  <a:rPr lang="en-CA" sz="2400" dirty="0" err="1"/>
                  <a:t>i,j</a:t>
                </a:r>
                <a:r>
                  <a:rPr lang="en-CA" sz="2400" dirty="0"/>
                  <a:t> range over all attributes in set (</a:t>
                </a:r>
                <a:r>
                  <a:rPr lang="en-CA" sz="2400" dirty="0" err="1"/>
                  <a:t>i,j</a:t>
                </a:r>
                <a:r>
                  <a:rPr lang="en-CA" sz="2400" dirty="0"/>
                  <a:t>=1 to m)</a:t>
                </a:r>
              </a:p>
              <a:p>
                <a:r>
                  <a:rPr lang="en-CA" dirty="0"/>
                  <a:t>If all m attributes in the subset correlate perfectly with the class and with each other, numerator becomes </a:t>
                </a:r>
                <a:r>
                  <a:rPr lang="en-CA" i="1" dirty="0">
                    <a:latin typeface="Cambria Math" panose="02040503050406030204" pitchFamily="18" charset="0"/>
                    <a:ea typeface="Cambria Math" panose="02040503050406030204" pitchFamily="18" charset="0"/>
                  </a:rPr>
                  <a:t>m</a:t>
                </a:r>
                <a:r>
                  <a:rPr lang="en-CA" dirty="0"/>
                  <a:t> and denominator </a:t>
                </a:r>
                <a14:m>
                  <m:oMath xmlns:m="http://schemas.openxmlformats.org/officeDocument/2006/math">
                    <m:rad>
                      <m:radPr>
                        <m:degHide m:val="on"/>
                        <m:ctrlPr>
                          <a:rPr lang="en-CA" i="1" smtClean="0">
                            <a:latin typeface="Cambria Math" panose="02040503050406030204" pitchFamily="18" charset="0"/>
                          </a:rPr>
                        </m:ctrlPr>
                      </m:radPr>
                      <m:deg/>
                      <m:e>
                        <m:sSup>
                          <m:sSupPr>
                            <m:ctrlPr>
                              <a:rPr lang="en-CA" i="1" smtClean="0">
                                <a:latin typeface="Cambria Math" panose="02040503050406030204" pitchFamily="18" charset="0"/>
                              </a:rPr>
                            </m:ctrlPr>
                          </m:sSupPr>
                          <m:e>
                            <m:r>
                              <a:rPr lang="en-CA" b="0" i="1" smtClean="0">
                                <a:latin typeface="Cambria Math" panose="02040503050406030204" pitchFamily="18" charset="0"/>
                              </a:rPr>
                              <m:t>𝑚</m:t>
                            </m:r>
                          </m:e>
                          <m:sup>
                            <m:r>
                              <a:rPr lang="en-CA" b="0" i="1" smtClean="0">
                                <a:latin typeface="Cambria Math" panose="02040503050406030204" pitchFamily="18" charset="0"/>
                              </a:rPr>
                              <m:t>2</m:t>
                            </m:r>
                          </m:sup>
                        </m:sSup>
                      </m:e>
                    </m:rad>
                  </m:oMath>
                </a14:m>
                <a:r>
                  <a:rPr lang="en-CA" dirty="0"/>
                  <a:t> or </a:t>
                </a:r>
                <a:r>
                  <a:rPr lang="en-CA" i="1" dirty="0">
                    <a:latin typeface="Cambria Math" panose="02040503050406030204" pitchFamily="18" charset="0"/>
                    <a:ea typeface="Cambria Math" panose="02040503050406030204" pitchFamily="18" charset="0"/>
                  </a:rPr>
                  <a:t>m, </a:t>
                </a:r>
                <a:r>
                  <a:rPr lang="en-CA" dirty="0">
                    <a:ea typeface="Cambria Math" panose="02040503050406030204" pitchFamily="18" charset="0"/>
                  </a:rPr>
                  <a:t>giving value of 1</a:t>
                </a:r>
                <a:r>
                  <a:rPr lang="en-CA" dirty="0"/>
                  <a:t>, which is the maximum possible value (minimum is 0)</a:t>
                </a:r>
              </a:p>
              <a:p>
                <a:r>
                  <a:rPr lang="en-CA" dirty="0">
                    <a:ea typeface="Cambria Math" panose="02040503050406030204" pitchFamily="18" charset="0"/>
                  </a:rPr>
                  <a:t>Break ties in favor of the smallest subset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7527"/>
                <a:ext cx="12192000" cy="5860472"/>
              </a:xfrm>
              <a:blipFill>
                <a:blip r:embed="rId2"/>
                <a:stretch>
                  <a:fillRect l="-900" t="-1769"/>
                </a:stretch>
              </a:blipFill>
            </p:spPr>
            <p:txBody>
              <a:bodyPr/>
              <a:lstStyle/>
              <a:p>
                <a:r>
                  <a:rPr lang="en-CA">
                    <a:noFill/>
                  </a:rPr>
                  <a:t> </a:t>
                </a:r>
              </a:p>
            </p:txBody>
          </p:sp>
        </mc:Fallback>
      </mc:AlternateContent>
    </p:spTree>
    <p:extLst>
      <p:ext uri="{BB962C8B-B14F-4D97-AF65-F5344CB8AC3E}">
        <p14:creationId xmlns:p14="http://schemas.microsoft.com/office/powerpoint/2010/main" val="346832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b="1" dirty="0"/>
              <a:t>Wrapper</a:t>
            </a:r>
            <a:r>
              <a:rPr lang="en-CA" dirty="0"/>
              <a:t>: Searching the attribute space</a:t>
            </a:r>
          </a:p>
        </p:txBody>
      </p:sp>
      <p:sp>
        <p:nvSpPr>
          <p:cNvPr id="3" name="Content Placeholder 2"/>
          <p:cNvSpPr>
            <a:spLocks noGrp="1"/>
          </p:cNvSpPr>
          <p:nvPr>
            <p:ph idx="1"/>
          </p:nvPr>
        </p:nvSpPr>
        <p:spPr>
          <a:xfrm>
            <a:off x="-1" y="997527"/>
            <a:ext cx="4391891" cy="5860472"/>
          </a:xfrm>
        </p:spPr>
        <p:txBody>
          <a:bodyPr>
            <a:normAutofit fontScale="85000" lnSpcReduction="20000"/>
          </a:bodyPr>
          <a:lstStyle/>
          <a:p>
            <a:r>
              <a:rPr lang="en-CA" dirty="0"/>
              <a:t>Most attribute selection methods involve searching the space of attributes for subset most likely to best predict the class </a:t>
            </a:r>
          </a:p>
          <a:p>
            <a:r>
              <a:rPr lang="en-CA" dirty="0"/>
              <a:t>Number of possible attribute subsets increases exponentially with number of attributes </a:t>
            </a:r>
          </a:p>
          <a:p>
            <a:r>
              <a:rPr lang="en-CA" dirty="0"/>
              <a:t>Typically, space is searched greedily either from top to bottom or bottom to top </a:t>
            </a:r>
          </a:p>
          <a:p>
            <a:r>
              <a:rPr lang="en-CA" dirty="0"/>
              <a:t>Top to bottom: </a:t>
            </a:r>
            <a:r>
              <a:rPr lang="en-CA" i="1" dirty="0"/>
              <a:t>forward selection</a:t>
            </a:r>
            <a:r>
              <a:rPr lang="en-CA" dirty="0"/>
              <a:t>, starting with no attributes and adding them one at a time.</a:t>
            </a:r>
          </a:p>
          <a:p>
            <a:r>
              <a:rPr lang="en-CA" dirty="0"/>
              <a:t>Bottom to top: </a:t>
            </a:r>
            <a:r>
              <a:rPr lang="en-CA" i="1" dirty="0"/>
              <a:t>backward elimination</a:t>
            </a:r>
            <a:r>
              <a:rPr lang="en-CA" dirty="0"/>
              <a:t>, starting with full set and deleting attributes one at a time. </a:t>
            </a:r>
          </a:p>
        </p:txBody>
      </p:sp>
      <p:pic>
        <p:nvPicPr>
          <p:cNvPr id="4" name="Picture 3"/>
          <p:cNvPicPr>
            <a:picLocks noChangeAspect="1"/>
          </p:cNvPicPr>
          <p:nvPr/>
        </p:nvPicPr>
        <p:blipFill>
          <a:blip r:embed="rId2"/>
          <a:stretch>
            <a:fillRect/>
          </a:stretch>
        </p:blipFill>
        <p:spPr>
          <a:xfrm>
            <a:off x="4250748" y="910605"/>
            <a:ext cx="7941252" cy="5947394"/>
          </a:xfrm>
          <a:prstGeom prst="rect">
            <a:avLst/>
          </a:prstGeom>
        </p:spPr>
      </p:pic>
    </p:spTree>
    <p:extLst>
      <p:ext uri="{BB962C8B-B14F-4D97-AF65-F5344CB8AC3E}">
        <p14:creationId xmlns:p14="http://schemas.microsoft.com/office/powerpoint/2010/main" val="37789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dirty="0"/>
              <a:t>Forward selection and backward elimination</a:t>
            </a:r>
          </a:p>
        </p:txBody>
      </p:sp>
      <p:sp>
        <p:nvSpPr>
          <p:cNvPr id="3" name="Content Placeholder 2"/>
          <p:cNvSpPr>
            <a:spLocks noGrp="1"/>
          </p:cNvSpPr>
          <p:nvPr>
            <p:ph idx="1"/>
          </p:nvPr>
        </p:nvSpPr>
        <p:spPr>
          <a:xfrm>
            <a:off x="0" y="997527"/>
            <a:ext cx="12192000" cy="5860472"/>
          </a:xfrm>
        </p:spPr>
        <p:txBody>
          <a:bodyPr/>
          <a:lstStyle/>
          <a:p>
            <a:r>
              <a:rPr lang="en-CA" b="1" dirty="0"/>
              <a:t>Forward selection: </a:t>
            </a:r>
            <a:r>
              <a:rPr lang="en-CA" dirty="0"/>
              <a:t>each attribute not already in the current subset is tentatively added and resulting set of attributes evaluated (will see how in following section)</a:t>
            </a:r>
          </a:p>
          <a:p>
            <a:r>
              <a:rPr lang="en-CA" dirty="0"/>
              <a:t>The evaluation produces numeric measure of expected performance of subset</a:t>
            </a:r>
          </a:p>
          <a:p>
            <a:r>
              <a:rPr lang="en-CA" dirty="0"/>
              <a:t>If no attribute improves expected performance, forward selection ends</a:t>
            </a:r>
          </a:p>
          <a:p>
            <a:r>
              <a:rPr lang="en-CA" dirty="0"/>
              <a:t>This is a standard greedy search procedure to find locally optimal attribute set</a:t>
            </a:r>
          </a:p>
          <a:p>
            <a:r>
              <a:rPr lang="en-CA" b="1" dirty="0"/>
              <a:t>Backward elimination</a:t>
            </a:r>
            <a:r>
              <a:rPr lang="en-CA" dirty="0"/>
              <a:t>: similar to forward selection but starting with full attribute set, and tentatively removing attributes and evaluating expected performance.</a:t>
            </a:r>
          </a:p>
          <a:p>
            <a:r>
              <a:rPr lang="en-CA" dirty="0"/>
              <a:t>Can add small bias term to both procedures to encourage smaller attribute sets</a:t>
            </a:r>
          </a:p>
          <a:p>
            <a:r>
              <a:rPr lang="en-CA" dirty="0"/>
              <a:t>More sophisticated search schemes:</a:t>
            </a:r>
          </a:p>
          <a:p>
            <a:pPr lvl="1"/>
            <a:r>
              <a:rPr lang="en-CA" dirty="0"/>
              <a:t>Best-first search (keeps a list of all attribute subsets, can revisit earlier configurations)</a:t>
            </a:r>
          </a:p>
          <a:p>
            <a:pPr lvl="1"/>
            <a:r>
              <a:rPr lang="en-CA" dirty="0"/>
              <a:t>Beam search (has maximum fixed number of attributes that can be selected)</a:t>
            </a:r>
          </a:p>
          <a:p>
            <a:pPr lvl="1"/>
            <a:r>
              <a:rPr lang="en-CA" dirty="0"/>
              <a:t>Genetic algorithm search (uses random perturbations of a current list of candidate subsets)</a:t>
            </a:r>
          </a:p>
          <a:p>
            <a:pPr lvl="1"/>
            <a:endParaRPr lang="en-CA" dirty="0"/>
          </a:p>
        </p:txBody>
      </p:sp>
    </p:spTree>
    <p:extLst>
      <p:ext uri="{BB962C8B-B14F-4D97-AF65-F5344CB8AC3E}">
        <p14:creationId xmlns:p14="http://schemas.microsoft.com/office/powerpoint/2010/main" val="345853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7527"/>
          </a:xfrm>
        </p:spPr>
        <p:txBody>
          <a:bodyPr/>
          <a:lstStyle/>
          <a:p>
            <a:r>
              <a:rPr lang="en-CA" dirty="0"/>
              <a:t>Evaluating performance of wrapper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97527"/>
                <a:ext cx="12192000" cy="5860472"/>
              </a:xfrm>
            </p:spPr>
            <p:txBody>
              <a:bodyPr/>
              <a:lstStyle/>
              <a:p>
                <a:r>
                  <a:rPr lang="en-CA" dirty="0"/>
                  <a:t>Performance of attribute subset with wrapper methods is measured in terms of learning scheme’s classification performance using just those attributes</a:t>
                </a:r>
              </a:p>
              <a:p>
                <a:r>
                  <a:rPr lang="en-CA" dirty="0"/>
                  <a:t>Run normal Cross validation using subset of attributes</a:t>
                </a:r>
              </a:p>
              <a:p>
                <a:r>
                  <a:rPr lang="en-CA" dirty="0"/>
                  <a:t>Attribute selection process is computationally intensive</a:t>
                </a:r>
              </a:p>
              <a:p>
                <a:r>
                  <a:rPr lang="en-CA" dirty="0"/>
                  <a:t>Each evaluation involves 10-fold cross validation (run learning algorithm 10x)</a:t>
                </a:r>
              </a:p>
              <a:p>
                <a:r>
                  <a:rPr lang="en-CA" dirty="0"/>
                  <a:t>Assuming k attributes, heuristic forward/backward selection evaluates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𝑘</m:t>
                        </m:r>
                      </m:e>
                      <m:sup>
                        <m:r>
                          <a:rPr lang="en-CA" b="0" i="1" smtClean="0">
                            <a:latin typeface="Cambria Math" panose="02040503050406030204" pitchFamily="18" charset="0"/>
                          </a:rPr>
                          <m:t>2</m:t>
                        </m:r>
                      </m:sup>
                    </m:sSup>
                  </m:oMath>
                </a14:m>
                <a:r>
                  <a:rPr lang="en-CA" dirty="0"/>
                  <a:t> times</a:t>
                </a:r>
              </a:p>
              <a:p>
                <a:r>
                  <a:rPr lang="en-CA" dirty="0"/>
                  <a:t>More sophisticated searches will evaluate algorithm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𝑘</m:t>
                        </m:r>
                      </m:sup>
                    </m:sSup>
                  </m:oMath>
                </a14:m>
                <a:r>
                  <a:rPr lang="en-CA" dirty="0"/>
                  <a:t> times!</a:t>
                </a:r>
              </a:p>
              <a:p>
                <a:r>
                  <a:rPr lang="en-CA" dirty="0"/>
                  <a:t>Forward selection tends to produce fewer attributes</a:t>
                </a:r>
              </a:p>
              <a:p>
                <a:pPr lvl="1"/>
                <a:r>
                  <a:rPr lang="en-CA" dirty="0"/>
                  <a:t>Useful if the focus is on understanding decision structures involved</a:t>
                </a:r>
              </a:p>
              <a:p>
                <a:endParaRPr lang="en-CA" dirty="0"/>
              </a:p>
              <a:p>
                <a:endParaRPr lang="en-CA" dirty="0"/>
              </a:p>
              <a:p>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97527"/>
                <a:ext cx="12192000" cy="5860472"/>
              </a:xfrm>
              <a:blipFill>
                <a:blip r:embed="rId2"/>
                <a:stretch>
                  <a:fillRect l="-900" t="-1769"/>
                </a:stretch>
              </a:blipFill>
            </p:spPr>
            <p:txBody>
              <a:bodyPr/>
              <a:lstStyle/>
              <a:p>
                <a:r>
                  <a:rPr lang="en-CA">
                    <a:noFill/>
                  </a:rPr>
                  <a:t> </a:t>
                </a:r>
              </a:p>
            </p:txBody>
          </p:sp>
        </mc:Fallback>
      </mc:AlternateContent>
    </p:spTree>
    <p:extLst>
      <p:ext uri="{BB962C8B-B14F-4D97-AF65-F5344CB8AC3E}">
        <p14:creationId xmlns:p14="http://schemas.microsoft.com/office/powerpoint/2010/main" val="34164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81890"/>
          </a:xfrm>
        </p:spPr>
        <p:txBody>
          <a:bodyPr>
            <a:normAutofit fontScale="90000"/>
          </a:bodyPr>
          <a:lstStyle/>
          <a:p>
            <a:r>
              <a:rPr lang="en-CA" dirty="0"/>
              <a:t>Race search</a:t>
            </a:r>
          </a:p>
        </p:txBody>
      </p:sp>
      <p:sp>
        <p:nvSpPr>
          <p:cNvPr id="3" name="Content Placeholder 2"/>
          <p:cNvSpPr>
            <a:spLocks noGrp="1"/>
          </p:cNvSpPr>
          <p:nvPr>
            <p:ph idx="1"/>
          </p:nvPr>
        </p:nvSpPr>
        <p:spPr>
          <a:xfrm>
            <a:off x="0" y="983672"/>
            <a:ext cx="12192000" cy="5874327"/>
          </a:xfrm>
        </p:spPr>
        <p:txBody>
          <a:bodyPr/>
          <a:lstStyle/>
          <a:p>
            <a:r>
              <a:rPr lang="en-CA" dirty="0"/>
              <a:t>Want to decide early to stop evaluating a subset of attributes (as soon as it becomes apparent it will not lead to higher accuracy than another subset)</a:t>
            </a:r>
          </a:p>
          <a:p>
            <a:r>
              <a:rPr lang="en-CA" dirty="0"/>
              <a:t>Use paired statistical significance test (t-test), between the classifier using attributes currently under evaluation, and all other classifiers obtained so far</a:t>
            </a:r>
          </a:p>
          <a:p>
            <a:r>
              <a:rPr lang="en-CA" dirty="0"/>
              <a:t>Set up the paired t-test as follows: </a:t>
            </a:r>
          </a:p>
          <a:p>
            <a:pPr lvl="1"/>
            <a:r>
              <a:rPr lang="en-CA" dirty="0"/>
              <a:t>Consider two classifiers, A and B </a:t>
            </a:r>
          </a:p>
          <a:p>
            <a:pPr lvl="1"/>
            <a:r>
              <a:rPr lang="en-CA" dirty="0"/>
              <a:t>For each instance, add a number to both lists representing A and B’s relative performance</a:t>
            </a:r>
          </a:p>
          <a:p>
            <a:pPr lvl="2"/>
            <a:r>
              <a:rPr lang="en-CA" dirty="0"/>
              <a:t>Example: classifier A correctly classifies instance </a:t>
            </a:r>
            <a:r>
              <a:rPr lang="en-CA" dirty="0" err="1"/>
              <a:t>i</a:t>
            </a:r>
            <a:r>
              <a:rPr lang="en-CA" dirty="0"/>
              <a:t>, classifier B incorrectly classifies </a:t>
            </a:r>
            <a:r>
              <a:rPr lang="en-CA" dirty="0" err="1"/>
              <a:t>i</a:t>
            </a:r>
            <a:r>
              <a:rPr lang="en-CA" dirty="0"/>
              <a:t> </a:t>
            </a:r>
          </a:p>
          <a:p>
            <a:pPr lvl="2"/>
            <a:r>
              <a:rPr lang="en-CA" dirty="0"/>
              <a:t>In this case, element </a:t>
            </a:r>
            <a:r>
              <a:rPr lang="en-CA" dirty="0" err="1"/>
              <a:t>i</a:t>
            </a:r>
            <a:r>
              <a:rPr lang="en-CA" dirty="0"/>
              <a:t> of classifier A’s list would be set to 1, and -1 for classifier B’s list</a:t>
            </a:r>
          </a:p>
          <a:p>
            <a:pPr lvl="2"/>
            <a:r>
              <a:rPr lang="en-CA" dirty="0"/>
              <a:t>If both classifiers classify </a:t>
            </a:r>
            <a:r>
              <a:rPr lang="en-CA" dirty="0" err="1"/>
              <a:t>i</a:t>
            </a:r>
            <a:r>
              <a:rPr lang="en-CA" dirty="0"/>
              <a:t> the same way, element </a:t>
            </a:r>
            <a:r>
              <a:rPr lang="en-CA" dirty="0" err="1"/>
              <a:t>i</a:t>
            </a:r>
            <a:r>
              <a:rPr lang="en-CA" dirty="0"/>
              <a:t> of both lists is assigned 0</a:t>
            </a:r>
          </a:p>
          <a:p>
            <a:pPr lvl="1"/>
            <a:r>
              <a:rPr lang="en-CA" dirty="0"/>
              <a:t>Perform paired t-test between list A and list B, to see if one classifier is significantly better</a:t>
            </a:r>
          </a:p>
          <a:p>
            <a:r>
              <a:rPr lang="en-CA" dirty="0"/>
              <a:t>This methodology is called the </a:t>
            </a:r>
            <a:r>
              <a:rPr lang="en-CA" i="1" dirty="0"/>
              <a:t>race search</a:t>
            </a:r>
          </a:p>
          <a:p>
            <a:r>
              <a:rPr lang="en-CA" dirty="0"/>
              <a:t>Race search allows us to prematurely terminate cross-validation</a:t>
            </a:r>
          </a:p>
          <a:p>
            <a:pPr marL="0" indent="0">
              <a:buNone/>
            </a:pPr>
            <a:endParaRPr lang="en-CA" dirty="0"/>
          </a:p>
        </p:txBody>
      </p:sp>
    </p:spTree>
    <p:extLst>
      <p:ext uri="{BB962C8B-B14F-4D97-AF65-F5344CB8AC3E}">
        <p14:creationId xmlns:p14="http://schemas.microsoft.com/office/powerpoint/2010/main" val="92939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48039"/>
          </a:xfrm>
        </p:spPr>
        <p:txBody>
          <a:bodyPr/>
          <a:lstStyle/>
          <a:p>
            <a:r>
              <a:rPr lang="en-CA" dirty="0"/>
              <a:t>Success story</a:t>
            </a:r>
          </a:p>
        </p:txBody>
      </p:sp>
      <p:sp>
        <p:nvSpPr>
          <p:cNvPr id="3" name="Content Placeholder 2"/>
          <p:cNvSpPr>
            <a:spLocks noGrp="1"/>
          </p:cNvSpPr>
          <p:nvPr>
            <p:ph idx="1"/>
          </p:nvPr>
        </p:nvSpPr>
        <p:spPr>
          <a:xfrm>
            <a:off x="-1" y="942108"/>
            <a:ext cx="6186921" cy="5915891"/>
          </a:xfrm>
        </p:spPr>
        <p:txBody>
          <a:bodyPr>
            <a:normAutofit fontScale="92500" lnSpcReduction="20000"/>
          </a:bodyPr>
          <a:lstStyle/>
          <a:p>
            <a:r>
              <a:rPr lang="en-CA" dirty="0"/>
              <a:t>Scheme-specific attribute selection has shown good results for Naïve Bayes</a:t>
            </a:r>
          </a:p>
          <a:p>
            <a:r>
              <a:rPr lang="en-CA" dirty="0"/>
              <a:t>Naïve Bayes deals well with random attributes, but can be misled in the presence of dependencies amongst attributes or redundant attributes</a:t>
            </a:r>
          </a:p>
          <a:p>
            <a:r>
              <a:rPr lang="en-CA" dirty="0"/>
              <a:t>Simple use of forward selection can avoid this problem</a:t>
            </a:r>
          </a:p>
          <a:p>
            <a:r>
              <a:rPr lang="en-CA" dirty="0"/>
              <a:t>Forward selection able to detect when redundant attribute is about to be added</a:t>
            </a:r>
          </a:p>
          <a:p>
            <a:r>
              <a:rPr lang="en-CA" dirty="0"/>
              <a:t>Evaluate performance of Naïve Bayes on training set for every step of forward selection, only use subset of attributes for which Naïve Bayes performs well</a:t>
            </a:r>
          </a:p>
          <a:p>
            <a:r>
              <a:rPr lang="en-CA" i="1" dirty="0"/>
              <a:t>Selective</a:t>
            </a:r>
            <a:r>
              <a:rPr lang="en-CA" dirty="0"/>
              <a:t> Naïve Bayes</a:t>
            </a:r>
          </a:p>
          <a:p>
            <a:r>
              <a:rPr lang="en-CA" dirty="0"/>
              <a:t>Performs well and reliably in practice</a:t>
            </a:r>
          </a:p>
        </p:txBody>
      </p:sp>
      <p:pic>
        <p:nvPicPr>
          <p:cNvPr id="4" name="Picture 3"/>
          <p:cNvPicPr>
            <a:picLocks noChangeAspect="1"/>
          </p:cNvPicPr>
          <p:nvPr/>
        </p:nvPicPr>
        <p:blipFill>
          <a:blip r:embed="rId2"/>
          <a:stretch>
            <a:fillRect/>
          </a:stretch>
        </p:blipFill>
        <p:spPr>
          <a:xfrm>
            <a:off x="6250130" y="1048039"/>
            <a:ext cx="5886450" cy="4114800"/>
          </a:xfrm>
          <a:prstGeom prst="rect">
            <a:avLst/>
          </a:prstGeom>
        </p:spPr>
      </p:pic>
      <p:sp>
        <p:nvSpPr>
          <p:cNvPr id="5" name="Rectangle 4"/>
          <p:cNvSpPr/>
          <p:nvPr/>
        </p:nvSpPr>
        <p:spPr>
          <a:xfrm>
            <a:off x="8977746" y="2978728"/>
            <a:ext cx="2618509" cy="2355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6250130" y="3717491"/>
            <a:ext cx="5886450" cy="7852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37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54075"/>
          </a:xfrm>
        </p:spPr>
        <p:txBody>
          <a:bodyPr/>
          <a:lstStyle/>
          <a:p>
            <a:r>
              <a:rPr lang="en-CA" dirty="0"/>
              <a:t>Feature selection with </a:t>
            </a:r>
            <a:r>
              <a:rPr lang="en-CA" dirty="0" err="1"/>
              <a:t>sklearn</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54074"/>
                <a:ext cx="12192000" cy="3444299"/>
              </a:xfrm>
            </p:spPr>
            <p:txBody>
              <a:bodyPr>
                <a:normAutofit fontScale="85000" lnSpcReduction="20000"/>
              </a:bodyPr>
              <a:lstStyle/>
              <a:p>
                <a:r>
                  <a:rPr lang="en-CA" dirty="0"/>
                  <a:t>Features = attributes (machine learning nomenclature)</a:t>
                </a:r>
              </a:p>
              <a:p>
                <a:r>
                  <a:rPr lang="en-CA" dirty="0"/>
                  <a:t>Removing features with low variance</a:t>
                </a:r>
              </a:p>
              <a:p>
                <a:r>
                  <a:rPr lang="en-CA" dirty="0" err="1"/>
                  <a:t>VarianceThreshold</a:t>
                </a:r>
                <a:r>
                  <a:rPr lang="en-CA" dirty="0"/>
                  <a:t> is simple baseline approach to feature selection</a:t>
                </a:r>
              </a:p>
              <a:p>
                <a:r>
                  <a:rPr lang="en-CA" dirty="0"/>
                  <a:t>Removes all features whose variance doesn’t meet some threshold</a:t>
                </a:r>
              </a:p>
              <a:p>
                <a:r>
                  <a:rPr lang="en-CA" dirty="0"/>
                  <a:t>Removes all zero variance features (features with same value in all samples)</a:t>
                </a:r>
              </a:p>
              <a:p>
                <a:r>
                  <a:rPr lang="en-CA" dirty="0"/>
                  <a:t>Example: dataset with Boolean features, want to remove all features that are either 1 or 0 in 80% of instances </a:t>
                </a:r>
              </a:p>
              <a:p>
                <a:r>
                  <a:rPr lang="en-CA" dirty="0"/>
                  <a:t>Boolean features are Bernoulli random variables, so </a:t>
                </a:r>
                <a14:m>
                  <m:oMath xmlns:m="http://schemas.openxmlformats.org/officeDocument/2006/math">
                    <m:r>
                      <a:rPr lang="en-CA" b="0" i="1" smtClean="0">
                        <a:latin typeface="Cambria Math" panose="02040503050406030204" pitchFamily="18" charset="0"/>
                      </a:rPr>
                      <m:t>𝑣𝑎𝑟</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a:rPr lang="en-CA" b="0" i="1" smtClean="0">
                        <a:latin typeface="Cambria Math" panose="02040503050406030204" pitchFamily="18" charset="0"/>
                      </a:rPr>
                      <m:t>𝑝</m:t>
                    </m:r>
                    <m:r>
                      <a:rPr lang="en-CA" b="0" i="1" smtClean="0">
                        <a:latin typeface="Cambria Math" panose="02040503050406030204" pitchFamily="18" charset="0"/>
                      </a:rPr>
                      <m:t>(1−</m:t>
                    </m:r>
                    <m:r>
                      <a:rPr lang="en-CA" b="0" i="1" smtClean="0">
                        <a:latin typeface="Cambria Math" panose="02040503050406030204" pitchFamily="18" charset="0"/>
                      </a:rPr>
                      <m:t>𝑝</m:t>
                    </m:r>
                    <m:r>
                      <a:rPr lang="en-CA" b="0" i="1" smtClean="0">
                        <a:latin typeface="Cambria Math" panose="02040503050406030204" pitchFamily="18" charset="0"/>
                      </a:rPr>
                      <m:t>)</m:t>
                    </m:r>
                  </m:oMath>
                </a14:m>
                <a:endParaRPr lang="en-CA" dirty="0"/>
              </a:p>
              <a:p>
                <a:r>
                  <a:rPr lang="en-CA" dirty="0"/>
                  <a:t>And set the threshold at </a:t>
                </a:r>
                <a14:m>
                  <m:oMath xmlns:m="http://schemas.openxmlformats.org/officeDocument/2006/math">
                    <m:r>
                      <a:rPr lang="en-CA" b="0" i="1" smtClean="0">
                        <a:latin typeface="Cambria Math" panose="02040503050406030204" pitchFamily="18" charset="0"/>
                      </a:rPr>
                      <m:t>0.8</m:t>
                    </m:r>
                    <m:d>
                      <m:dPr>
                        <m:ctrlPr>
                          <a:rPr lang="en-CA" b="0" i="1" smtClean="0">
                            <a:latin typeface="Cambria Math" panose="02040503050406030204" pitchFamily="18" charset="0"/>
                          </a:rPr>
                        </m:ctrlPr>
                      </m:dPr>
                      <m:e>
                        <m:r>
                          <a:rPr lang="en-CA" b="0" i="1" smtClean="0">
                            <a:latin typeface="Cambria Math" panose="02040503050406030204" pitchFamily="18" charset="0"/>
                          </a:rPr>
                          <m:t>1−0.8</m:t>
                        </m:r>
                      </m:e>
                    </m:d>
                    <m:r>
                      <a:rPr lang="en-CA" b="0" i="1" smtClean="0">
                        <a:latin typeface="Cambria Math" panose="02040503050406030204" pitchFamily="18" charset="0"/>
                      </a:rPr>
                      <m:t>=0.16</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54074"/>
                <a:ext cx="12192000" cy="3444299"/>
              </a:xfrm>
              <a:blipFill>
                <a:blip r:embed="rId2"/>
                <a:stretch>
                  <a:fillRect l="-650" t="-4071"/>
                </a:stretch>
              </a:blipFill>
            </p:spPr>
            <p:txBody>
              <a:bodyPr/>
              <a:lstStyle/>
              <a:p>
                <a:r>
                  <a:rPr lang="en-CA">
                    <a:noFill/>
                  </a:rPr>
                  <a:t> </a:t>
                </a:r>
              </a:p>
            </p:txBody>
          </p:sp>
        </mc:Fallback>
      </mc:AlternateContent>
      <p:sp>
        <p:nvSpPr>
          <p:cNvPr id="4" name="TextBox 3"/>
          <p:cNvSpPr txBox="1"/>
          <p:nvPr/>
        </p:nvSpPr>
        <p:spPr>
          <a:xfrm>
            <a:off x="0" y="6488668"/>
            <a:ext cx="8853054" cy="369332"/>
          </a:xfrm>
          <a:prstGeom prst="rect">
            <a:avLst/>
          </a:prstGeom>
          <a:noFill/>
        </p:spPr>
        <p:txBody>
          <a:bodyPr wrap="square" rtlCol="0">
            <a:spAutoFit/>
          </a:bodyPr>
          <a:lstStyle/>
          <a:p>
            <a:r>
              <a:rPr lang="en-CA" dirty="0">
                <a:hlinkClick r:id="rId3"/>
              </a:rPr>
              <a:t>https://scikit-learn.org/stable/modules/feature_selection.html</a:t>
            </a:r>
            <a:endParaRPr lang="en-CA" dirty="0"/>
          </a:p>
        </p:txBody>
      </p:sp>
      <p:pic>
        <p:nvPicPr>
          <p:cNvPr id="5" name="Picture 4"/>
          <p:cNvPicPr>
            <a:picLocks noChangeAspect="1"/>
          </p:cNvPicPr>
          <p:nvPr/>
        </p:nvPicPr>
        <p:blipFill>
          <a:blip r:embed="rId4"/>
          <a:stretch>
            <a:fillRect/>
          </a:stretch>
        </p:blipFill>
        <p:spPr>
          <a:xfrm>
            <a:off x="238557" y="4187533"/>
            <a:ext cx="8060315" cy="227303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8534399" y="4478482"/>
            <a:ext cx="3657601" cy="1200329"/>
          </a:xfrm>
          <a:prstGeom prst="rect">
            <a:avLst/>
          </a:prstGeom>
          <a:noFill/>
        </p:spPr>
        <p:txBody>
          <a:bodyPr wrap="square" rtlCol="0">
            <a:spAutoFit/>
          </a:bodyPr>
          <a:lstStyle/>
          <a:p>
            <a:r>
              <a:rPr lang="en-CA" dirty="0"/>
              <a:t>As expected, </a:t>
            </a:r>
            <a:r>
              <a:rPr lang="en-CA" dirty="0" err="1"/>
              <a:t>VarianceThreshold</a:t>
            </a:r>
            <a:r>
              <a:rPr lang="en-CA" dirty="0"/>
              <a:t> has removed the first column which has a probability p=5/6 &gt; 0.8 of containing a zero</a:t>
            </a:r>
          </a:p>
        </p:txBody>
      </p:sp>
    </p:spTree>
    <p:extLst>
      <p:ext uri="{BB962C8B-B14F-4D97-AF65-F5344CB8AC3E}">
        <p14:creationId xmlns:p14="http://schemas.microsoft.com/office/powerpoint/2010/main" val="4356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760"/>
            <a:ext cx="12192000" cy="1006475"/>
          </a:xfrm>
        </p:spPr>
        <p:txBody>
          <a:bodyPr/>
          <a:lstStyle/>
          <a:p>
            <a:r>
              <a:rPr lang="en-CA" dirty="0"/>
              <a:t>Univariate feature selection with </a:t>
            </a:r>
            <a:r>
              <a:rPr lang="en-CA" dirty="0" err="1"/>
              <a:t>sklearn</a:t>
            </a:r>
            <a:endParaRPr lang="en-CA" dirty="0"/>
          </a:p>
        </p:txBody>
      </p:sp>
      <p:sp>
        <p:nvSpPr>
          <p:cNvPr id="3" name="Content Placeholder 2"/>
          <p:cNvSpPr>
            <a:spLocks noGrp="1"/>
          </p:cNvSpPr>
          <p:nvPr>
            <p:ph idx="1"/>
          </p:nvPr>
        </p:nvSpPr>
        <p:spPr>
          <a:xfrm>
            <a:off x="0" y="858981"/>
            <a:ext cx="12192000" cy="3037176"/>
          </a:xfrm>
        </p:spPr>
        <p:txBody>
          <a:bodyPr>
            <a:normAutofit fontScale="92500" lnSpcReduction="20000"/>
          </a:bodyPr>
          <a:lstStyle/>
          <a:p>
            <a:r>
              <a:rPr lang="en-CA" dirty="0"/>
              <a:t>Univariate feature selection selects the best features based on univariate statistical tests </a:t>
            </a:r>
          </a:p>
          <a:p>
            <a:r>
              <a:rPr lang="en-CA" dirty="0"/>
              <a:t>Can be seen as a pre-processing step to an estimator</a:t>
            </a:r>
          </a:p>
          <a:p>
            <a:r>
              <a:rPr lang="en-CA" dirty="0"/>
              <a:t>Several functions:</a:t>
            </a:r>
          </a:p>
          <a:p>
            <a:pPr lvl="1"/>
            <a:r>
              <a:rPr lang="en-CA" dirty="0" err="1"/>
              <a:t>SelectKBest</a:t>
            </a:r>
            <a:r>
              <a:rPr lang="en-CA" dirty="0"/>
              <a:t> (removes all but k highest scoring features)</a:t>
            </a:r>
          </a:p>
          <a:p>
            <a:pPr lvl="1"/>
            <a:r>
              <a:rPr lang="en-CA" dirty="0" err="1"/>
              <a:t>SelectPercentile</a:t>
            </a:r>
            <a:r>
              <a:rPr lang="en-CA" dirty="0"/>
              <a:t> (removes all but user-specified highest scoring percentage of features)</a:t>
            </a:r>
          </a:p>
          <a:p>
            <a:pPr lvl="1"/>
            <a:r>
              <a:rPr lang="en-CA" dirty="0" err="1"/>
              <a:t>GenericUnivariateSelect</a:t>
            </a:r>
            <a:r>
              <a:rPr lang="en-CA" dirty="0"/>
              <a:t> (</a:t>
            </a:r>
            <a:r>
              <a:rPr lang="fr-CA" dirty="0"/>
              <a:t>selects best </a:t>
            </a:r>
            <a:r>
              <a:rPr lang="fr-CA" dirty="0" err="1"/>
              <a:t>univariate</a:t>
            </a:r>
            <a:r>
              <a:rPr lang="fr-CA" dirty="0"/>
              <a:t> </a:t>
            </a:r>
            <a:r>
              <a:rPr lang="fr-CA" dirty="0" err="1"/>
              <a:t>selection</a:t>
            </a:r>
            <a:r>
              <a:rPr lang="fr-CA" dirty="0"/>
              <a:t> </a:t>
            </a:r>
            <a:r>
              <a:rPr lang="fr-CA" dirty="0" err="1"/>
              <a:t>strategy</a:t>
            </a:r>
            <a:r>
              <a:rPr lang="fr-CA" dirty="0"/>
              <a:t> </a:t>
            </a:r>
            <a:r>
              <a:rPr lang="fr-CA" dirty="0" err="1"/>
              <a:t>with</a:t>
            </a:r>
            <a:r>
              <a:rPr lang="en-CA" dirty="0"/>
              <a:t> </a:t>
            </a:r>
            <a:r>
              <a:rPr lang="en-CA" dirty="0" err="1"/>
              <a:t>hyperparameter</a:t>
            </a:r>
            <a:r>
              <a:rPr lang="en-CA" dirty="0"/>
              <a:t> search estimator)</a:t>
            </a:r>
          </a:p>
          <a:p>
            <a:r>
              <a:rPr lang="en-CA" dirty="0"/>
              <a:t>Example: perform chi-squared to samples to retrieve only two best features:</a:t>
            </a:r>
          </a:p>
        </p:txBody>
      </p:sp>
      <p:pic>
        <p:nvPicPr>
          <p:cNvPr id="4" name="Picture 3"/>
          <p:cNvPicPr>
            <a:picLocks noChangeAspect="1"/>
          </p:cNvPicPr>
          <p:nvPr/>
        </p:nvPicPr>
        <p:blipFill>
          <a:blip r:embed="rId2"/>
          <a:stretch>
            <a:fillRect/>
          </a:stretch>
        </p:blipFill>
        <p:spPr>
          <a:xfrm>
            <a:off x="194396" y="3951577"/>
            <a:ext cx="6599831" cy="247693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6954982" y="4017818"/>
            <a:ext cx="4821382" cy="1754326"/>
          </a:xfrm>
          <a:prstGeom prst="rect">
            <a:avLst/>
          </a:prstGeom>
          <a:noFill/>
        </p:spPr>
        <p:txBody>
          <a:bodyPr wrap="square" rtlCol="0">
            <a:spAutoFit/>
          </a:bodyPr>
          <a:lstStyle/>
          <a:p>
            <a:r>
              <a:rPr lang="en-CA" dirty="0"/>
              <a:t>Methods based on F-test estimate degree of linear dependency between two features. Other methods like mutual information can capture any kind of statistical dependency, but being nonparametric require more samples for accurate estimation. </a:t>
            </a:r>
          </a:p>
        </p:txBody>
      </p:sp>
      <p:sp>
        <p:nvSpPr>
          <p:cNvPr id="7" name="TextBox 6"/>
          <p:cNvSpPr txBox="1"/>
          <p:nvPr/>
        </p:nvSpPr>
        <p:spPr>
          <a:xfrm>
            <a:off x="0" y="6488668"/>
            <a:ext cx="8853054" cy="369332"/>
          </a:xfrm>
          <a:prstGeom prst="rect">
            <a:avLst/>
          </a:prstGeom>
          <a:noFill/>
        </p:spPr>
        <p:txBody>
          <a:bodyPr wrap="square" rtlCol="0">
            <a:spAutoFit/>
          </a:bodyPr>
          <a:lstStyle/>
          <a:p>
            <a:r>
              <a:rPr lang="en-CA" dirty="0">
                <a:hlinkClick r:id="rId3"/>
              </a:rPr>
              <a:t>https://scikit-learn.org/stable/modules/feature_selection.html</a:t>
            </a:r>
            <a:endParaRPr lang="en-CA" dirty="0"/>
          </a:p>
        </p:txBody>
      </p:sp>
    </p:spTree>
    <p:extLst>
      <p:ext uri="{BB962C8B-B14F-4D97-AF65-F5344CB8AC3E}">
        <p14:creationId xmlns:p14="http://schemas.microsoft.com/office/powerpoint/2010/main" val="51026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 Lecture 1: the data mining process</a:t>
            </a:r>
          </a:p>
        </p:txBody>
      </p:sp>
      <p:sp>
        <p:nvSpPr>
          <p:cNvPr id="3" name="Content Placeholder 2"/>
          <p:cNvSpPr>
            <a:spLocks noGrp="1"/>
          </p:cNvSpPr>
          <p:nvPr>
            <p:ph idx="1"/>
          </p:nvPr>
        </p:nvSpPr>
        <p:spPr>
          <a:xfrm>
            <a:off x="360219" y="1825625"/>
            <a:ext cx="6068290" cy="4351338"/>
          </a:xfrm>
        </p:spPr>
        <p:txBody>
          <a:bodyPr>
            <a:normAutofit lnSpcReduction="10000"/>
          </a:bodyPr>
          <a:lstStyle/>
          <a:p>
            <a:r>
              <a:rPr lang="en-CA" dirty="0"/>
              <a:t>Understand what you want to achieve (business understanding)</a:t>
            </a:r>
          </a:p>
          <a:p>
            <a:r>
              <a:rPr lang="en-CA" dirty="0"/>
              <a:t>Acquire initial dataset                      (data understanding)</a:t>
            </a:r>
          </a:p>
          <a:p>
            <a:r>
              <a:rPr lang="en-CA" dirty="0"/>
              <a:t>Prepare the raw data for machine learning algorithm (data preparation)</a:t>
            </a:r>
          </a:p>
          <a:p>
            <a:r>
              <a:rPr lang="en-CA" dirty="0"/>
              <a:t>Run the machine learning algorithm on the data (modeling)</a:t>
            </a:r>
          </a:p>
          <a:p>
            <a:r>
              <a:rPr lang="en-CA" dirty="0"/>
              <a:t>Evaluate the output (evaluation)</a:t>
            </a:r>
          </a:p>
          <a:p>
            <a:r>
              <a:rPr lang="en-CA" dirty="0"/>
              <a:t>Put into practice (deployment)</a:t>
            </a:r>
          </a:p>
        </p:txBody>
      </p:sp>
      <p:pic>
        <p:nvPicPr>
          <p:cNvPr id="4" name="Picture 3"/>
          <p:cNvPicPr>
            <a:picLocks noChangeAspect="1"/>
          </p:cNvPicPr>
          <p:nvPr/>
        </p:nvPicPr>
        <p:blipFill>
          <a:blip r:embed="rId2"/>
          <a:stretch>
            <a:fillRect/>
          </a:stretch>
        </p:blipFill>
        <p:spPr>
          <a:xfrm>
            <a:off x="6746443" y="1371600"/>
            <a:ext cx="5445557" cy="5445557"/>
          </a:xfrm>
          <a:prstGeom prst="rect">
            <a:avLst/>
          </a:prstGeom>
        </p:spPr>
      </p:pic>
    </p:spTree>
    <p:extLst>
      <p:ext uri="{BB962C8B-B14F-4D97-AF65-F5344CB8AC3E}">
        <p14:creationId xmlns:p14="http://schemas.microsoft.com/office/powerpoint/2010/main" val="30968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9493"/>
          </a:xfrm>
        </p:spPr>
        <p:txBody>
          <a:bodyPr/>
          <a:lstStyle/>
          <a:p>
            <a:r>
              <a:rPr lang="en-CA" dirty="0"/>
              <a:t>Tree based feature selection in </a:t>
            </a:r>
            <a:r>
              <a:rPr lang="en-CA" dirty="0" err="1"/>
              <a:t>sklearn</a:t>
            </a:r>
            <a:endParaRPr lang="en-CA" dirty="0"/>
          </a:p>
        </p:txBody>
      </p:sp>
      <p:sp>
        <p:nvSpPr>
          <p:cNvPr id="3" name="Content Placeholder 2"/>
          <p:cNvSpPr>
            <a:spLocks noGrp="1"/>
          </p:cNvSpPr>
          <p:nvPr>
            <p:ph idx="1"/>
          </p:nvPr>
        </p:nvSpPr>
        <p:spPr>
          <a:xfrm>
            <a:off x="0" y="909493"/>
            <a:ext cx="12192000" cy="1293380"/>
          </a:xfrm>
        </p:spPr>
        <p:txBody>
          <a:bodyPr/>
          <a:lstStyle/>
          <a:p>
            <a:r>
              <a:rPr lang="en-CA" dirty="0"/>
              <a:t>Tree based estimates can be used to compute feature importance</a:t>
            </a:r>
          </a:p>
          <a:p>
            <a:r>
              <a:rPr lang="en-CA" dirty="0"/>
              <a:t>Irrelevant features can then be discarded</a:t>
            </a:r>
          </a:p>
        </p:txBody>
      </p:sp>
      <p:pic>
        <p:nvPicPr>
          <p:cNvPr id="4" name="Picture 3"/>
          <p:cNvPicPr>
            <a:picLocks noChangeAspect="1"/>
          </p:cNvPicPr>
          <p:nvPr/>
        </p:nvPicPr>
        <p:blipFill>
          <a:blip r:embed="rId2"/>
          <a:stretch>
            <a:fillRect/>
          </a:stretch>
        </p:blipFill>
        <p:spPr>
          <a:xfrm>
            <a:off x="249382" y="2202873"/>
            <a:ext cx="8589818" cy="4105825"/>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0" y="6488668"/>
            <a:ext cx="8853054" cy="369332"/>
          </a:xfrm>
          <a:prstGeom prst="rect">
            <a:avLst/>
          </a:prstGeom>
          <a:noFill/>
        </p:spPr>
        <p:txBody>
          <a:bodyPr wrap="square" rtlCol="0">
            <a:spAutoFit/>
          </a:bodyPr>
          <a:lstStyle/>
          <a:p>
            <a:r>
              <a:rPr lang="en-CA" dirty="0">
                <a:hlinkClick r:id="rId3"/>
              </a:rPr>
              <a:t>https://scikit-learn.org/stable/modules/feature_selection.html</a:t>
            </a:r>
            <a:endParaRPr lang="en-CA" dirty="0"/>
          </a:p>
        </p:txBody>
      </p:sp>
    </p:spTree>
    <p:extLst>
      <p:ext uri="{BB962C8B-B14F-4D97-AF65-F5344CB8AC3E}">
        <p14:creationId xmlns:p14="http://schemas.microsoft.com/office/powerpoint/2010/main" val="258132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4802"/>
          </a:xfrm>
        </p:spPr>
        <p:txBody>
          <a:bodyPr/>
          <a:lstStyle/>
          <a:p>
            <a:r>
              <a:rPr lang="en-CA" dirty="0"/>
              <a:t>Is attribute selection even necessary in 2019?</a:t>
            </a:r>
          </a:p>
        </p:txBody>
      </p:sp>
      <p:sp>
        <p:nvSpPr>
          <p:cNvPr id="3" name="Content Placeholder 2"/>
          <p:cNvSpPr>
            <a:spLocks noGrp="1"/>
          </p:cNvSpPr>
          <p:nvPr>
            <p:ph idx="1"/>
          </p:nvPr>
        </p:nvSpPr>
        <p:spPr>
          <a:xfrm>
            <a:off x="0" y="850900"/>
            <a:ext cx="12192000" cy="5355936"/>
          </a:xfrm>
        </p:spPr>
        <p:txBody>
          <a:bodyPr>
            <a:normAutofit/>
          </a:bodyPr>
          <a:lstStyle/>
          <a:p>
            <a:r>
              <a:rPr lang="en-CA" dirty="0"/>
              <a:t>Usual reasons for attribute selection are:</a:t>
            </a:r>
          </a:p>
          <a:p>
            <a:r>
              <a:rPr lang="en-CA" dirty="0"/>
              <a:t>1) efficiency – faster to fit a smaller model, cheaper to collect fewer predictors</a:t>
            </a:r>
          </a:p>
          <a:p>
            <a:r>
              <a:rPr lang="en-CA" dirty="0"/>
              <a:t>2) interpretability – knowing ‘important’ attributes gives insight into problem</a:t>
            </a:r>
          </a:p>
          <a:p>
            <a:r>
              <a:rPr lang="en-CA" dirty="0"/>
              <a:t>Assume the goal is simply prediction on unseen test set</a:t>
            </a:r>
          </a:p>
          <a:p>
            <a:r>
              <a:rPr lang="en-CA" dirty="0"/>
              <a:t>It is now known that many attribute selection methods are ineffective/dangerous</a:t>
            </a:r>
          </a:p>
          <a:p>
            <a:r>
              <a:rPr lang="en-CA" dirty="0"/>
              <a:t>The model should do the work of finding the best attributes </a:t>
            </a:r>
          </a:p>
          <a:p>
            <a:r>
              <a:rPr lang="en-CA" dirty="0"/>
              <a:t>Is there any reason to do attribute selection if only goal is predictive accuracy?</a:t>
            </a:r>
          </a:p>
          <a:p>
            <a:r>
              <a:rPr lang="en-CA" dirty="0"/>
              <a:t>Google claims to use over 5 billion attributes in current version of PageRank</a:t>
            </a:r>
          </a:p>
          <a:p>
            <a:r>
              <a:rPr lang="en-CA" dirty="0"/>
              <a:t>Recent shift (since ~2015) towards convolutional neural networks that can handle high dimensional data (millions of attributes) effectively</a:t>
            </a:r>
          </a:p>
        </p:txBody>
      </p:sp>
      <p:sp>
        <p:nvSpPr>
          <p:cNvPr id="4" name="TextBox 3"/>
          <p:cNvSpPr txBox="1"/>
          <p:nvPr/>
        </p:nvSpPr>
        <p:spPr>
          <a:xfrm>
            <a:off x="263236" y="6345382"/>
            <a:ext cx="11090564" cy="369332"/>
          </a:xfrm>
          <a:prstGeom prst="rect">
            <a:avLst/>
          </a:prstGeom>
          <a:noFill/>
        </p:spPr>
        <p:txBody>
          <a:bodyPr wrap="square" rtlCol="0">
            <a:spAutoFit/>
          </a:bodyPr>
          <a:lstStyle/>
          <a:p>
            <a:r>
              <a:rPr lang="en-CA" dirty="0">
                <a:hlinkClick r:id="rId2"/>
              </a:rPr>
              <a:t>https://stats.stackexchange.com/questions/215154/variable-selection-for-predictive-modeling-really-needed-in-2016</a:t>
            </a:r>
            <a:endParaRPr lang="en-CA" dirty="0"/>
          </a:p>
        </p:txBody>
      </p:sp>
    </p:spTree>
    <p:extLst>
      <p:ext uri="{BB962C8B-B14F-4D97-AF65-F5344CB8AC3E}">
        <p14:creationId xmlns:p14="http://schemas.microsoft.com/office/powerpoint/2010/main" val="343186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4169" y="202189"/>
            <a:ext cx="4467225" cy="2047875"/>
          </a:xfrm>
          <a:prstGeom prst="rect">
            <a:avLst/>
          </a:prstGeom>
        </p:spPr>
      </p:pic>
      <p:pic>
        <p:nvPicPr>
          <p:cNvPr id="5" name="Picture 4"/>
          <p:cNvPicPr>
            <a:picLocks noChangeAspect="1"/>
          </p:cNvPicPr>
          <p:nvPr/>
        </p:nvPicPr>
        <p:blipFill>
          <a:blip r:embed="rId3"/>
          <a:stretch>
            <a:fillRect/>
          </a:stretch>
        </p:blipFill>
        <p:spPr>
          <a:xfrm>
            <a:off x="454169" y="2360899"/>
            <a:ext cx="10375024" cy="4109173"/>
          </a:xfrm>
          <a:prstGeom prst="rect">
            <a:avLst/>
          </a:prstGeom>
        </p:spPr>
      </p:pic>
      <p:sp>
        <p:nvSpPr>
          <p:cNvPr id="6" name="TextBox 5"/>
          <p:cNvSpPr txBox="1"/>
          <p:nvPr/>
        </p:nvSpPr>
        <p:spPr>
          <a:xfrm>
            <a:off x="4364182" y="6488668"/>
            <a:ext cx="7606145" cy="369332"/>
          </a:xfrm>
          <a:prstGeom prst="rect">
            <a:avLst/>
          </a:prstGeom>
          <a:noFill/>
        </p:spPr>
        <p:txBody>
          <a:bodyPr wrap="square" rtlCol="0">
            <a:spAutoFit/>
          </a:bodyPr>
          <a:lstStyle/>
          <a:p>
            <a:r>
              <a:rPr lang="en-CA" dirty="0"/>
              <a:t>(full article available on Moodle)</a:t>
            </a:r>
          </a:p>
        </p:txBody>
      </p:sp>
      <p:sp>
        <p:nvSpPr>
          <p:cNvPr id="2" name="TextBox 1"/>
          <p:cNvSpPr txBox="1"/>
          <p:nvPr/>
        </p:nvSpPr>
        <p:spPr>
          <a:xfrm>
            <a:off x="4921394" y="202189"/>
            <a:ext cx="2133600" cy="369332"/>
          </a:xfrm>
          <a:prstGeom prst="rect">
            <a:avLst/>
          </a:prstGeom>
          <a:noFill/>
        </p:spPr>
        <p:txBody>
          <a:bodyPr wrap="square" rtlCol="0">
            <a:spAutoFit/>
          </a:bodyPr>
          <a:lstStyle/>
          <a:p>
            <a:r>
              <a:rPr lang="en-CA" dirty="0"/>
              <a:t>(2019)</a:t>
            </a:r>
          </a:p>
        </p:txBody>
      </p:sp>
      <p:cxnSp>
        <p:nvCxnSpPr>
          <p:cNvPr id="9" name="Straight Arrow Connector 8"/>
          <p:cNvCxnSpPr/>
          <p:nvPr/>
        </p:nvCxnSpPr>
        <p:spPr>
          <a:xfrm flipH="1">
            <a:off x="10695709" y="3048000"/>
            <a:ext cx="942109" cy="66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519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0515600" cy="867930"/>
          </a:xfrm>
        </p:spPr>
        <p:txBody>
          <a:bodyPr/>
          <a:lstStyle/>
          <a:p>
            <a:r>
              <a:rPr lang="en-CA" dirty="0"/>
              <a:t>Summary</a:t>
            </a:r>
          </a:p>
        </p:txBody>
      </p:sp>
      <p:sp>
        <p:nvSpPr>
          <p:cNvPr id="3" name="Content Placeholder 2"/>
          <p:cNvSpPr>
            <a:spLocks noGrp="1"/>
          </p:cNvSpPr>
          <p:nvPr>
            <p:ph idx="1"/>
          </p:nvPr>
        </p:nvSpPr>
        <p:spPr>
          <a:xfrm>
            <a:off x="0" y="867930"/>
            <a:ext cx="12192000" cy="5278581"/>
          </a:xfrm>
        </p:spPr>
        <p:txBody>
          <a:bodyPr/>
          <a:lstStyle/>
          <a:p>
            <a:r>
              <a:rPr lang="en-CA" dirty="0"/>
              <a:t>1) attribute selection used to improve: </a:t>
            </a:r>
          </a:p>
          <a:p>
            <a:pPr lvl="1"/>
            <a:r>
              <a:rPr lang="en-CA" dirty="0"/>
              <a:t>Performance (decrease risk of overfitting)</a:t>
            </a:r>
          </a:p>
          <a:p>
            <a:pPr lvl="1"/>
            <a:r>
              <a:rPr lang="en-CA" dirty="0"/>
              <a:t>Speed (faster to learn on fewer attributes)</a:t>
            </a:r>
          </a:p>
          <a:p>
            <a:pPr lvl="1"/>
            <a:r>
              <a:rPr lang="en-CA" dirty="0"/>
              <a:t>Interpretability </a:t>
            </a:r>
          </a:p>
          <a:p>
            <a:r>
              <a:rPr lang="en-CA" dirty="0"/>
              <a:t>2) two basic types of attribute selection</a:t>
            </a:r>
          </a:p>
          <a:p>
            <a:pPr lvl="1"/>
            <a:r>
              <a:rPr lang="en-CA" dirty="0"/>
              <a:t>Filter method</a:t>
            </a:r>
          </a:p>
          <a:p>
            <a:pPr lvl="1"/>
            <a:r>
              <a:rPr lang="en-CA" dirty="0"/>
              <a:t>Wrapper method</a:t>
            </a:r>
          </a:p>
          <a:p>
            <a:r>
              <a:rPr lang="en-CA" dirty="0"/>
              <a:t>3) Statistical tests often used to evaluate performance on different attributes</a:t>
            </a:r>
          </a:p>
          <a:p>
            <a:pPr lvl="1"/>
            <a:r>
              <a:rPr lang="en-CA" dirty="0"/>
              <a:t>T-test</a:t>
            </a:r>
          </a:p>
          <a:p>
            <a:pPr lvl="1"/>
            <a:r>
              <a:rPr lang="en-CA" dirty="0"/>
              <a:t>Chi-squared</a:t>
            </a:r>
          </a:p>
          <a:p>
            <a:pPr lvl="1"/>
            <a:r>
              <a:rPr lang="en-CA" dirty="0"/>
              <a:t>F-test</a:t>
            </a:r>
          </a:p>
          <a:p>
            <a:r>
              <a:rPr lang="en-CA" dirty="0"/>
              <a:t>Next lecture: projections</a:t>
            </a:r>
          </a:p>
          <a:p>
            <a:endParaRPr lang="en-CA" dirty="0"/>
          </a:p>
        </p:txBody>
      </p:sp>
    </p:spTree>
    <p:extLst>
      <p:ext uri="{BB962C8B-B14F-4D97-AF65-F5344CB8AC3E}">
        <p14:creationId xmlns:p14="http://schemas.microsoft.com/office/powerpoint/2010/main" val="222395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15</a:t>
            </a:r>
          </a:p>
        </p:txBody>
      </p:sp>
    </p:spTree>
    <p:extLst>
      <p:ext uri="{BB962C8B-B14F-4D97-AF65-F5344CB8AC3E}">
        <p14:creationId xmlns:p14="http://schemas.microsoft.com/office/powerpoint/2010/main" val="27547233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3991"/>
          </a:xfrm>
        </p:spPr>
        <p:txBody>
          <a:bodyPr/>
          <a:lstStyle/>
          <a:p>
            <a:r>
              <a:rPr lang="en-CA" dirty="0"/>
              <a:t>Assignment #1 solutions</a:t>
            </a:r>
          </a:p>
        </p:txBody>
      </p:sp>
      <p:sp>
        <p:nvSpPr>
          <p:cNvPr id="3" name="Content Placeholder 2"/>
          <p:cNvSpPr>
            <a:spLocks noGrp="1"/>
          </p:cNvSpPr>
          <p:nvPr>
            <p:ph idx="1"/>
          </p:nvPr>
        </p:nvSpPr>
        <p:spPr>
          <a:xfrm>
            <a:off x="0" y="870280"/>
            <a:ext cx="12192000" cy="5987719"/>
          </a:xfrm>
        </p:spPr>
        <p:txBody>
          <a:bodyPr>
            <a:normAutofit fontScale="92500" lnSpcReduction="20000"/>
          </a:bodyPr>
          <a:lstStyle/>
          <a:p>
            <a:r>
              <a:rPr lang="en-CA" dirty="0"/>
              <a:t>1a: which attribute produces lowest error rate for predicting the outcome of &gt;10 chin-ups? </a:t>
            </a:r>
          </a:p>
          <a:p>
            <a:pPr lvl="1"/>
            <a:r>
              <a:rPr lang="en-CA" b="1" dirty="0"/>
              <a:t>Answer: waist (4/20)</a:t>
            </a:r>
          </a:p>
          <a:p>
            <a:r>
              <a:rPr lang="en-CA" dirty="0"/>
              <a:t>1b: what is the error rate of rules assigned using attribute from A?</a:t>
            </a:r>
          </a:p>
          <a:p>
            <a:pPr lvl="1"/>
            <a:r>
              <a:rPr lang="en-CA" b="1" dirty="0"/>
              <a:t>Either 4/20, OR list error rate for each rule separately (vague question)</a:t>
            </a:r>
          </a:p>
          <a:p>
            <a:r>
              <a:rPr lang="en-CA" dirty="0"/>
              <a:t>2a: what is P(&gt;10=</a:t>
            </a:r>
            <a:r>
              <a:rPr lang="en-CA" dirty="0" err="1"/>
              <a:t>yes|weight</a:t>
            </a:r>
            <a:r>
              <a:rPr lang="en-CA" dirty="0"/>
              <a:t>=</a:t>
            </a:r>
            <a:r>
              <a:rPr lang="en-CA" dirty="0" err="1"/>
              <a:t>heavy,waist</a:t>
            </a:r>
            <a:r>
              <a:rPr lang="en-CA" dirty="0"/>
              <a:t>=</a:t>
            </a:r>
            <a:r>
              <a:rPr lang="en-CA" dirty="0" err="1"/>
              <a:t>wide,heartrate</a:t>
            </a:r>
            <a:r>
              <a:rPr lang="en-CA" dirty="0"/>
              <a:t>=slow)?</a:t>
            </a:r>
          </a:p>
          <a:p>
            <a:pPr lvl="1"/>
            <a:r>
              <a:rPr lang="en-CA" b="1" dirty="0"/>
              <a:t>Answer: 0.0873 (not 0.085!) – rounding errors?</a:t>
            </a:r>
          </a:p>
          <a:p>
            <a:r>
              <a:rPr lang="en-CA" dirty="0"/>
              <a:t>2b: which values of waist, weight, and heartrate yield highest P(&gt;10chinups=yes)</a:t>
            </a:r>
          </a:p>
          <a:p>
            <a:pPr lvl="1"/>
            <a:r>
              <a:rPr lang="en-CA" b="1" dirty="0"/>
              <a:t>Answer: waist=thin, weight=light, heartrate=fast</a:t>
            </a:r>
          </a:p>
          <a:p>
            <a:r>
              <a:rPr lang="en-CA" dirty="0"/>
              <a:t>3a: which attribute offers the best (most pure) initial split?</a:t>
            </a:r>
          </a:p>
          <a:p>
            <a:pPr lvl="1"/>
            <a:r>
              <a:rPr lang="en-CA" b="1" dirty="0"/>
              <a:t>Answer: waist (</a:t>
            </a:r>
            <a:r>
              <a:rPr lang="en-CA" b="1" dirty="0" err="1"/>
              <a:t>gini</a:t>
            </a:r>
            <a:r>
              <a:rPr lang="en-CA" b="1" dirty="0"/>
              <a:t> = 0.3192)</a:t>
            </a:r>
          </a:p>
          <a:p>
            <a:r>
              <a:rPr lang="en-CA" dirty="0"/>
              <a:t>3b: list all the rules that can be read from the tree and compare them to 1R</a:t>
            </a:r>
          </a:p>
          <a:p>
            <a:pPr lvl="1"/>
            <a:r>
              <a:rPr lang="en-CA" i="1" dirty="0"/>
              <a:t>If waist=wide and heartrate=slow then &gt;10 chin-ups=no</a:t>
            </a:r>
          </a:p>
          <a:p>
            <a:pPr lvl="1"/>
            <a:r>
              <a:rPr lang="en-CA" i="1" dirty="0"/>
              <a:t>If waist=thin and heartrate=slow then &gt;10 chin-ups=yes</a:t>
            </a:r>
          </a:p>
          <a:p>
            <a:pPr lvl="1"/>
            <a:r>
              <a:rPr lang="en-CA" i="1" dirty="0"/>
              <a:t>If waist=thin and heartrate=fast and weight=light then &gt;10 </a:t>
            </a:r>
            <a:r>
              <a:rPr lang="en-CA" i="1" dirty="0" err="1"/>
              <a:t>chinups</a:t>
            </a:r>
            <a:r>
              <a:rPr lang="en-CA" i="1" dirty="0"/>
              <a:t>=yes</a:t>
            </a:r>
          </a:p>
          <a:p>
            <a:pPr lvl="1"/>
            <a:r>
              <a:rPr lang="en-CA" i="1" dirty="0"/>
              <a:t>If waist=wide and heartrate=fast and weight=heavy then &gt;10 </a:t>
            </a:r>
            <a:r>
              <a:rPr lang="en-CA" i="1" dirty="0" err="1"/>
              <a:t>chinups</a:t>
            </a:r>
            <a:r>
              <a:rPr lang="en-CA" i="1" dirty="0"/>
              <a:t>=no</a:t>
            </a:r>
          </a:p>
          <a:p>
            <a:pPr lvl="1"/>
            <a:r>
              <a:rPr lang="en-CA" dirty="0"/>
              <a:t>Comparison to 1R: same error rate (4/20), root of decision tree is same attribute as rules from 1R</a:t>
            </a:r>
          </a:p>
          <a:p>
            <a:endParaRPr lang="en-CA" dirty="0"/>
          </a:p>
        </p:txBody>
      </p:sp>
    </p:spTree>
    <p:extLst>
      <p:ext uri="{BB962C8B-B14F-4D97-AF65-F5344CB8AC3E}">
        <p14:creationId xmlns:p14="http://schemas.microsoft.com/office/powerpoint/2010/main" val="245676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Practice midterm</a:t>
            </a:r>
          </a:p>
        </p:txBody>
      </p:sp>
      <p:sp>
        <p:nvSpPr>
          <p:cNvPr id="3" name="Content Placeholder 2"/>
          <p:cNvSpPr>
            <a:spLocks noGrp="1"/>
          </p:cNvSpPr>
          <p:nvPr>
            <p:ph idx="1"/>
          </p:nvPr>
        </p:nvSpPr>
        <p:spPr>
          <a:xfrm>
            <a:off x="0" y="1825625"/>
            <a:ext cx="12192000" cy="4351338"/>
          </a:xfrm>
        </p:spPr>
        <p:txBody>
          <a:bodyPr/>
          <a:lstStyle/>
          <a:p>
            <a:r>
              <a:rPr lang="en-CA" b="1" dirty="0"/>
              <a:t>For midterm, you should know:</a:t>
            </a:r>
          </a:p>
          <a:p>
            <a:r>
              <a:rPr lang="en-CA" dirty="0"/>
              <a:t>Create table for 1R with rules and error rate</a:t>
            </a:r>
          </a:p>
          <a:p>
            <a:r>
              <a:rPr lang="en-CA" dirty="0"/>
              <a:t>Use Bayes’ theorem to compute likelihood and probabilities for Naïve Bayes</a:t>
            </a:r>
          </a:p>
          <a:p>
            <a:pPr lvl="1"/>
            <a:r>
              <a:rPr lang="en-CA" dirty="0"/>
              <a:t>Small proof about </a:t>
            </a:r>
            <a:r>
              <a:rPr lang="en-CA" dirty="0" err="1"/>
              <a:t>Bayes’s</a:t>
            </a:r>
            <a:r>
              <a:rPr lang="en-CA" dirty="0"/>
              <a:t> Theorem/Naïve Bayes</a:t>
            </a:r>
          </a:p>
          <a:p>
            <a:r>
              <a:rPr lang="en-CA" dirty="0"/>
              <a:t>Be able to construct a decision tree (not just root, multiple levels)</a:t>
            </a:r>
          </a:p>
          <a:p>
            <a:r>
              <a:rPr lang="en-CA" dirty="0"/>
              <a:t>Use matrix multiplication </a:t>
            </a:r>
          </a:p>
          <a:p>
            <a:r>
              <a:rPr lang="en-CA" dirty="0"/>
              <a:t>Understand Pearson’s correlation coefficient </a:t>
            </a:r>
          </a:p>
          <a:p>
            <a:endParaRPr lang="en-CA" dirty="0"/>
          </a:p>
          <a:p>
            <a:endParaRPr lang="en-CA" dirty="0"/>
          </a:p>
        </p:txBody>
      </p:sp>
      <p:pic>
        <p:nvPicPr>
          <p:cNvPr id="6" name="Picture 5"/>
          <p:cNvPicPr>
            <a:picLocks noChangeAspect="1"/>
          </p:cNvPicPr>
          <p:nvPr/>
        </p:nvPicPr>
        <p:blipFill>
          <a:blip r:embed="rId2"/>
          <a:stretch>
            <a:fillRect/>
          </a:stretch>
        </p:blipFill>
        <p:spPr>
          <a:xfrm>
            <a:off x="2521852" y="5571388"/>
            <a:ext cx="3386699" cy="979286"/>
          </a:xfrm>
          <a:prstGeom prst="rect">
            <a:avLst/>
          </a:prstGeom>
          <a:effectLst>
            <a:glow rad="101600">
              <a:schemeClr val="accent2">
                <a:satMod val="175000"/>
                <a:alpha val="40000"/>
              </a:schemeClr>
            </a:glow>
          </a:effectLst>
        </p:spPr>
      </p:pic>
      <p:pic>
        <p:nvPicPr>
          <p:cNvPr id="7" name="Picture 6"/>
          <p:cNvPicPr>
            <a:picLocks noChangeAspect="1"/>
          </p:cNvPicPr>
          <p:nvPr/>
        </p:nvPicPr>
        <p:blipFill>
          <a:blip r:embed="rId3"/>
          <a:stretch>
            <a:fillRect/>
          </a:stretch>
        </p:blipFill>
        <p:spPr>
          <a:xfrm>
            <a:off x="6761342" y="5571388"/>
            <a:ext cx="3327538" cy="834824"/>
          </a:xfrm>
          <a:prstGeom prst="rect">
            <a:avLst/>
          </a:prstGeom>
          <a:effectLst>
            <a:glow rad="139700">
              <a:schemeClr val="accent6">
                <a:satMod val="175000"/>
                <a:alpha val="40000"/>
              </a:schemeClr>
            </a:glow>
          </a:effectLst>
        </p:spPr>
      </p:pic>
      <p:sp>
        <p:nvSpPr>
          <p:cNvPr id="8" name="TextBox 7"/>
          <p:cNvSpPr txBox="1"/>
          <p:nvPr/>
        </p:nvSpPr>
        <p:spPr>
          <a:xfrm>
            <a:off x="3737577" y="6488668"/>
            <a:ext cx="2164976" cy="369332"/>
          </a:xfrm>
          <a:prstGeom prst="rect">
            <a:avLst/>
          </a:prstGeom>
          <a:noFill/>
        </p:spPr>
        <p:txBody>
          <a:bodyPr wrap="square" rtlCol="0">
            <a:spAutoFit/>
          </a:bodyPr>
          <a:lstStyle/>
          <a:p>
            <a:r>
              <a:rPr lang="en-CA" dirty="0"/>
              <a:t>wrong</a:t>
            </a:r>
          </a:p>
        </p:txBody>
      </p:sp>
      <p:sp>
        <p:nvSpPr>
          <p:cNvPr id="9" name="TextBox 8"/>
          <p:cNvSpPr txBox="1"/>
          <p:nvPr/>
        </p:nvSpPr>
        <p:spPr>
          <a:xfrm>
            <a:off x="7342623" y="6488668"/>
            <a:ext cx="2164976" cy="369332"/>
          </a:xfrm>
          <a:prstGeom prst="rect">
            <a:avLst/>
          </a:prstGeom>
          <a:noFill/>
        </p:spPr>
        <p:txBody>
          <a:bodyPr wrap="square" rtlCol="0">
            <a:spAutoFit/>
          </a:bodyPr>
          <a:lstStyle/>
          <a:p>
            <a:r>
              <a:rPr lang="en-CA" dirty="0"/>
              <a:t>right</a:t>
            </a:r>
          </a:p>
        </p:txBody>
      </p:sp>
    </p:spTree>
    <p:extLst>
      <p:ext uri="{BB962C8B-B14F-4D97-AF65-F5344CB8AC3E}">
        <p14:creationId xmlns:p14="http://schemas.microsoft.com/office/powerpoint/2010/main" val="96944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9493"/>
          </a:xfrm>
        </p:spPr>
        <p:txBody>
          <a:bodyPr>
            <a:normAutofit/>
          </a:bodyPr>
          <a:lstStyle/>
          <a:p>
            <a:r>
              <a:rPr lang="en-CA" dirty="0"/>
              <a:t>Projections</a:t>
            </a:r>
          </a:p>
        </p:txBody>
      </p:sp>
      <p:sp>
        <p:nvSpPr>
          <p:cNvPr id="3" name="Content Placeholder 2"/>
          <p:cNvSpPr>
            <a:spLocks noGrp="1"/>
          </p:cNvSpPr>
          <p:nvPr>
            <p:ph idx="1"/>
          </p:nvPr>
        </p:nvSpPr>
        <p:spPr>
          <a:xfrm>
            <a:off x="0" y="909492"/>
            <a:ext cx="12191999" cy="5948507"/>
          </a:xfrm>
        </p:spPr>
        <p:txBody>
          <a:bodyPr/>
          <a:lstStyle/>
          <a:p>
            <a:r>
              <a:rPr lang="en-CA" dirty="0"/>
              <a:t>Data often calls for general mathematical transformations of a set of attributes</a:t>
            </a:r>
          </a:p>
          <a:p>
            <a:r>
              <a:rPr lang="en-CA" dirty="0"/>
              <a:t>Some examples:</a:t>
            </a:r>
          </a:p>
          <a:p>
            <a:pPr lvl="1"/>
            <a:r>
              <a:rPr lang="en-CA" dirty="0"/>
              <a:t>Subtracting one attribute from another (age, temperature) to yield new attribute</a:t>
            </a:r>
          </a:p>
          <a:p>
            <a:pPr lvl="1"/>
            <a:r>
              <a:rPr lang="en-CA" dirty="0"/>
              <a:t>Concatenating several nominal attributes together, to yield a single, longer string</a:t>
            </a:r>
          </a:p>
          <a:p>
            <a:pPr lvl="1"/>
            <a:r>
              <a:rPr lang="en-CA" dirty="0"/>
              <a:t>Clustering the attributes, and assigning a new attribute based on nearest cluster</a:t>
            </a:r>
          </a:p>
          <a:p>
            <a:pPr lvl="1"/>
            <a:r>
              <a:rPr lang="en-CA" dirty="0"/>
              <a:t>Time series transformations (Fourier Transform)</a:t>
            </a:r>
          </a:p>
          <a:p>
            <a:r>
              <a:rPr lang="en-CA" dirty="0"/>
              <a:t>In math, a projection is a function or mapping that transforms data in some way</a:t>
            </a:r>
          </a:p>
          <a:p>
            <a:r>
              <a:rPr lang="en-CA" dirty="0"/>
              <a:t>Take a dataset with k numeric attributes </a:t>
            </a:r>
          </a:p>
          <a:p>
            <a:r>
              <a:rPr lang="en-CA" dirty="0"/>
              <a:t>If k=3, you can visualize all the data in a 3 dimensional scatter plot</a:t>
            </a:r>
          </a:p>
          <a:p>
            <a:r>
              <a:rPr lang="en-CA" dirty="0"/>
              <a:t>The axes of the scatter plot are defined by the measurements/data acquisition</a:t>
            </a:r>
          </a:p>
          <a:p>
            <a:r>
              <a:rPr lang="en-CA" dirty="0"/>
              <a:t>Using projections, we can define a new set of axes depending on the data itself</a:t>
            </a:r>
          </a:p>
          <a:p>
            <a:pPr lvl="1"/>
            <a:endParaRPr lang="en-CA" dirty="0"/>
          </a:p>
        </p:txBody>
      </p:sp>
    </p:spTree>
    <p:extLst>
      <p:ext uri="{BB962C8B-B14F-4D97-AF65-F5344CB8AC3E}">
        <p14:creationId xmlns:p14="http://schemas.microsoft.com/office/powerpoint/2010/main" val="343614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26366"/>
          </a:xfrm>
        </p:spPr>
        <p:txBody>
          <a:bodyPr/>
          <a:lstStyle/>
          <a:p>
            <a:r>
              <a:rPr lang="en-CA" dirty="0"/>
              <a:t>Principal component analysis (PCA)</a:t>
            </a:r>
          </a:p>
        </p:txBody>
      </p:sp>
      <p:sp>
        <p:nvSpPr>
          <p:cNvPr id="3" name="Content Placeholder 2"/>
          <p:cNvSpPr>
            <a:spLocks noGrp="1"/>
          </p:cNvSpPr>
          <p:nvPr>
            <p:ph idx="1"/>
          </p:nvPr>
        </p:nvSpPr>
        <p:spPr>
          <a:xfrm>
            <a:off x="0" y="826366"/>
            <a:ext cx="12192000" cy="6031634"/>
          </a:xfrm>
        </p:spPr>
        <p:txBody>
          <a:bodyPr/>
          <a:lstStyle/>
          <a:p>
            <a:r>
              <a:rPr lang="en-CA" dirty="0"/>
              <a:t>PCA is a statistical procedure that uses an orthogonal transform to convert a set of observations of possibly correlated variables into a set of linearly uncorrelated variables called </a:t>
            </a:r>
            <a:r>
              <a:rPr lang="en-CA" b="1" dirty="0"/>
              <a:t>principle components</a:t>
            </a:r>
          </a:p>
          <a:p>
            <a:r>
              <a:rPr lang="en-CA" dirty="0"/>
              <a:t>First component has largest variance (accounts for as much data as possible)</a:t>
            </a:r>
          </a:p>
          <a:p>
            <a:r>
              <a:rPr lang="en-CA" dirty="0"/>
              <a:t>Successive components have highest variance possible under the constraint that they are orthogonal to preceding components</a:t>
            </a:r>
          </a:p>
          <a:p>
            <a:r>
              <a:rPr lang="en-CA" dirty="0"/>
              <a:t>Computing PCA: </a:t>
            </a:r>
          </a:p>
          <a:p>
            <a:r>
              <a:rPr lang="en-CA" dirty="0"/>
              <a:t>1) Calculate the covariance matrix of the original coordinates </a:t>
            </a:r>
          </a:p>
          <a:p>
            <a:r>
              <a:rPr lang="en-CA" dirty="0"/>
              <a:t>2) </a:t>
            </a:r>
            <a:r>
              <a:rPr lang="en-CA" dirty="0" err="1"/>
              <a:t>Diagonalize</a:t>
            </a:r>
            <a:r>
              <a:rPr lang="en-CA" dirty="0"/>
              <a:t> the covariance matrix to find the eigenvalues/eigenvectors (eigenvectors are the new axes of transformed space)</a:t>
            </a:r>
          </a:p>
          <a:p>
            <a:r>
              <a:rPr lang="en-CA" dirty="0"/>
              <a:t>Can also be thought of as fitting a k-dimensional ellipsoid to the data (where k is the number of attributes)</a:t>
            </a:r>
            <a:r>
              <a:rPr lang="fr-CA" dirty="0"/>
              <a:t>, </a:t>
            </a:r>
            <a:r>
              <a:rPr lang="fr-CA" dirty="0" err="1"/>
              <a:t>each</a:t>
            </a:r>
            <a:r>
              <a:rPr lang="fr-CA" dirty="0"/>
              <a:t> axis of </a:t>
            </a:r>
            <a:r>
              <a:rPr lang="en-CA" dirty="0"/>
              <a:t>ellipsoid represents a principle component</a:t>
            </a:r>
          </a:p>
        </p:txBody>
      </p:sp>
    </p:spTree>
    <p:extLst>
      <p:ext uri="{BB962C8B-B14F-4D97-AF65-F5344CB8AC3E}">
        <p14:creationId xmlns:p14="http://schemas.microsoft.com/office/powerpoint/2010/main" val="1640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1784"/>
          </a:xfrm>
        </p:spPr>
        <p:txBody>
          <a:bodyPr/>
          <a:lstStyle/>
          <a:p>
            <a:r>
              <a:rPr lang="en-CA" dirty="0"/>
              <a:t>PCA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881783"/>
                <a:ext cx="6967792" cy="5918527"/>
              </a:xfrm>
            </p:spPr>
            <p:txBody>
              <a:bodyPr>
                <a:normAutofit lnSpcReduction="10000"/>
              </a:bodyPr>
              <a:lstStyle/>
              <a:p>
                <a:r>
                  <a:rPr lang="en-CA" dirty="0"/>
                  <a:t>Point cloud which can be fit with an ellipse</a:t>
                </a:r>
              </a:p>
              <a:p>
                <a:r>
                  <a:rPr lang="en-CA" dirty="0"/>
                  <a:t>Finding axes of ellipsoid:</a:t>
                </a:r>
              </a:p>
              <a:p>
                <a:pPr lvl="1"/>
                <a:r>
                  <a:rPr lang="en-CA" dirty="0"/>
                  <a:t>Center data round origin using mean-subtraction</a:t>
                </a:r>
              </a:p>
              <a:p>
                <a:pPr lvl="1"/>
                <a:r>
                  <a:rPr lang="en-CA" dirty="0"/>
                  <a:t>Compute covariance matrix of data</a:t>
                </a:r>
              </a:p>
              <a:p>
                <a:pPr lvl="1"/>
                <a:r>
                  <a:rPr lang="en-CA" dirty="0"/>
                  <a:t>Calculate eigenvectors of covariance matrix </a:t>
                </a:r>
              </a:p>
              <a:p>
                <a:r>
                  <a:rPr lang="en-CA" dirty="0"/>
                  <a:t>Eigenvectors</a:t>
                </a:r>
              </a:p>
              <a:p>
                <a:pPr lvl="1"/>
                <a:r>
                  <a:rPr lang="en-CA" dirty="0"/>
                  <a:t>Component 1: [0.91, 0.41]</a:t>
                </a:r>
              </a:p>
              <a:p>
                <a:pPr lvl="1"/>
                <a:r>
                  <a:rPr lang="en-CA" dirty="0"/>
                  <a:t>Component 2: [0.41, -0.91]</a:t>
                </a:r>
              </a:p>
              <a:p>
                <a:r>
                  <a:rPr lang="en-CA" dirty="0"/>
                  <a:t>Explained variance:</a:t>
                </a:r>
              </a:p>
              <a:p>
                <a:pPr lvl="1"/>
                <a:r>
                  <a:rPr lang="en-CA" dirty="0"/>
                  <a:t>Component 1: 95%</a:t>
                </a:r>
              </a:p>
              <a:p>
                <a:pPr lvl="1"/>
                <a:r>
                  <a:rPr lang="en-CA" dirty="0"/>
                  <a:t>Component 2: 5%</a:t>
                </a:r>
              </a:p>
              <a:p>
                <a:r>
                  <a:rPr lang="en-CA" dirty="0"/>
                  <a:t>Transformed data:</a:t>
                </a:r>
              </a:p>
              <a:p>
                <a14:m>
                  <m:oMath xmlns:m="http://schemas.openxmlformats.org/officeDocument/2006/math">
                    <m:r>
                      <a:rPr lang="en-CA" b="0" i="1" smtClean="0">
                        <a:latin typeface="Cambria Math" panose="02040503050406030204" pitchFamily="18" charset="0"/>
                      </a:rPr>
                      <m:t>𝑡𝑟𝑎𝑛𝑠𝑓𝑜𝑟𝑚𝑒𝑑</m:t>
                    </m:r>
                    <m:r>
                      <a:rPr lang="en-CA" b="0" i="1" smtClean="0">
                        <a:latin typeface="Cambria Math" panose="02040503050406030204" pitchFamily="18" charset="0"/>
                      </a:rPr>
                      <m:t> </m:t>
                    </m:r>
                    <m:r>
                      <a:rPr lang="en-CA" b="0" i="1" smtClean="0">
                        <a:latin typeface="Cambria Math" panose="02040503050406030204" pitchFamily="18" charset="0"/>
                      </a:rPr>
                      <m:t>𝑑𝑎𝑡𝑎</m:t>
                    </m:r>
                    <m:r>
                      <a:rPr lang="en-CA" b="0" i="1" smtClean="0">
                        <a:latin typeface="Cambria Math" panose="02040503050406030204" pitchFamily="18" charset="0"/>
                      </a:rPr>
                      <m:t>=</m:t>
                    </m:r>
                    <m:r>
                      <a:rPr lang="en-CA" b="0" i="1" smtClean="0">
                        <a:latin typeface="Cambria Math" panose="02040503050406030204" pitchFamily="18" charset="0"/>
                      </a:rPr>
                      <m:t>𝑋</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𝑇</m:t>
                        </m:r>
                      </m:sup>
                    </m:sSup>
                  </m:oMath>
                </a14:m>
                <a:br>
                  <a:rPr lang="en-CA" b="0" dirty="0"/>
                </a:br>
                <a14:m>
                  <m:oMath xmlns:m="http://schemas.openxmlformats.org/officeDocument/2006/math">
                    <m:r>
                      <a:rPr lang="en-CA" sz="2400" b="0" i="1" smtClean="0">
                        <a:latin typeface="Cambria Math" panose="02040503050406030204" pitchFamily="18" charset="0"/>
                      </a:rPr>
                      <m:t>𝑤h𝑒𝑟𝑒</m:t>
                    </m:r>
                    <m:r>
                      <a:rPr lang="en-CA" sz="2400" b="0" i="1" smtClean="0">
                        <a:latin typeface="Cambria Math" panose="02040503050406030204" pitchFamily="18" charset="0"/>
                      </a:rPr>
                      <m:t> </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𝑊</m:t>
                        </m:r>
                      </m:e>
                      <m:sup>
                        <m:r>
                          <a:rPr lang="en-CA" sz="2400" b="0" i="1" smtClean="0">
                            <a:latin typeface="Cambria Math" panose="02040503050406030204" pitchFamily="18" charset="0"/>
                          </a:rPr>
                          <m:t>𝑇</m:t>
                        </m:r>
                      </m:sup>
                    </m:sSup>
                    <m:r>
                      <a:rPr lang="en-CA" sz="2400" b="0" i="1" smtClean="0">
                        <a:latin typeface="Cambria Math" panose="02040503050406030204" pitchFamily="18" charset="0"/>
                      </a:rPr>
                      <m:t> </m:t>
                    </m:r>
                    <m:r>
                      <a:rPr lang="en-CA" sz="2400" b="0" i="1" smtClean="0">
                        <a:latin typeface="Cambria Math" panose="02040503050406030204" pitchFamily="18" charset="0"/>
                      </a:rPr>
                      <m:t>𝑖𝑠</m:t>
                    </m:r>
                    <m:r>
                      <a:rPr lang="en-CA" sz="2400" b="0" i="1" smtClean="0">
                        <a:latin typeface="Cambria Math" panose="02040503050406030204" pitchFamily="18" charset="0"/>
                      </a:rPr>
                      <m:t> </m:t>
                    </m:r>
                    <m:r>
                      <a:rPr lang="en-CA" sz="2400" b="0" i="1" smtClean="0">
                        <a:latin typeface="Cambria Math" panose="02040503050406030204" pitchFamily="18" charset="0"/>
                      </a:rPr>
                      <m:t>𝑡𝑟𝑎𝑛𝑠𝑝𝑜𝑠𝑒</m:t>
                    </m:r>
                    <m:r>
                      <a:rPr lang="en-CA" sz="2400" b="0" i="1" smtClean="0">
                        <a:latin typeface="Cambria Math" panose="02040503050406030204" pitchFamily="18" charset="0"/>
                      </a:rPr>
                      <m:t> </m:t>
                    </m:r>
                    <m:r>
                      <a:rPr lang="en-CA" sz="2400" b="0" i="1" smtClean="0">
                        <a:latin typeface="Cambria Math" panose="02040503050406030204" pitchFamily="18" charset="0"/>
                      </a:rPr>
                      <m:t>𝑜𝑓</m:t>
                    </m:r>
                    <m:r>
                      <a:rPr lang="en-CA" sz="2400" b="0" i="1" smtClean="0">
                        <a:latin typeface="Cambria Math" panose="02040503050406030204" pitchFamily="18" charset="0"/>
                      </a:rPr>
                      <m:t> </m:t>
                    </m:r>
                    <m:r>
                      <a:rPr lang="en-CA" sz="2400" b="0" i="1" smtClean="0">
                        <a:latin typeface="Cambria Math" panose="02040503050406030204" pitchFamily="18" charset="0"/>
                      </a:rPr>
                      <m:t>𝑒𝑖𝑔𝑒𝑛𝑣𝑒𝑐𝑡𝑜𝑟</m:t>
                    </m:r>
                    <m:r>
                      <a:rPr lang="en-CA" sz="2400" b="0" i="1" smtClean="0">
                        <a:latin typeface="Cambria Math" panose="02040503050406030204" pitchFamily="18" charset="0"/>
                      </a:rPr>
                      <m:t> </m:t>
                    </m:r>
                    <m:r>
                      <a:rPr lang="en-CA" sz="2400" b="0" i="1" smtClean="0">
                        <a:latin typeface="Cambria Math" panose="02040503050406030204" pitchFamily="18" charset="0"/>
                      </a:rPr>
                      <m:t>𝑚𝑎𝑡𝑟𝑖𝑥</m:t>
                    </m:r>
                  </m:oMath>
                </a14:m>
                <a:endParaRPr lang="en-CA" sz="2400" b="0" dirty="0"/>
              </a:p>
              <a:p>
                <a:endParaRPr lang="en-CA" sz="24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881783"/>
                <a:ext cx="6967792" cy="5918527"/>
              </a:xfrm>
              <a:blipFill>
                <a:blip r:embed="rId2"/>
                <a:stretch>
                  <a:fillRect l="-1575" t="-2369" r="-175"/>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7093527" y="9451"/>
            <a:ext cx="4749585" cy="3520768"/>
          </a:xfrm>
          <a:prstGeom prst="rect">
            <a:avLst/>
          </a:prstGeom>
        </p:spPr>
      </p:pic>
      <p:cxnSp>
        <p:nvCxnSpPr>
          <p:cNvPr id="6" name="Straight Connector 5"/>
          <p:cNvCxnSpPr/>
          <p:nvPr/>
        </p:nvCxnSpPr>
        <p:spPr>
          <a:xfrm flipV="1">
            <a:off x="8811491" y="1052943"/>
            <a:ext cx="1510145" cy="983673"/>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317181" y="1219196"/>
            <a:ext cx="498763" cy="651164"/>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6878781" y="3668762"/>
            <a:ext cx="4876800" cy="3131549"/>
          </a:xfrm>
          <a:prstGeom prst="rect">
            <a:avLst/>
          </a:prstGeom>
        </p:spPr>
      </p:pic>
      <p:sp>
        <p:nvSpPr>
          <p:cNvPr id="12" name="Oval 11"/>
          <p:cNvSpPr/>
          <p:nvPr/>
        </p:nvSpPr>
        <p:spPr>
          <a:xfrm rot="19657777">
            <a:off x="7353329" y="1031846"/>
            <a:ext cx="4373385" cy="12344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p:cNvCxnSpPr/>
          <p:nvPr/>
        </p:nvCxnSpPr>
        <p:spPr>
          <a:xfrm flipV="1">
            <a:off x="8612068" y="5014913"/>
            <a:ext cx="1908987" cy="303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40021" y="4550375"/>
            <a:ext cx="0" cy="929075"/>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95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Chapter 2: Input</a:t>
            </a:r>
          </a:p>
        </p:txBody>
      </p:sp>
      <p:sp>
        <p:nvSpPr>
          <p:cNvPr id="3" name="Content Placeholder 2"/>
          <p:cNvSpPr>
            <a:spLocks noGrp="1"/>
          </p:cNvSpPr>
          <p:nvPr>
            <p:ph idx="1"/>
          </p:nvPr>
        </p:nvSpPr>
        <p:spPr/>
        <p:txBody>
          <a:bodyPr>
            <a:normAutofit/>
          </a:bodyPr>
          <a:lstStyle/>
          <a:p>
            <a:r>
              <a:rPr lang="en-CA" b="1" dirty="0"/>
              <a:t>We will cover:</a:t>
            </a:r>
          </a:p>
          <a:p>
            <a:r>
              <a:rPr lang="en-CA" dirty="0"/>
              <a:t>What is meant by “learning a concept from data”</a:t>
            </a:r>
          </a:p>
          <a:p>
            <a:r>
              <a:rPr lang="en-CA" dirty="0"/>
              <a:t>Structure of input data to machine learning algorithms</a:t>
            </a:r>
          </a:p>
          <a:p>
            <a:r>
              <a:rPr lang="en-CA" dirty="0"/>
              <a:t>Instances and Attributes</a:t>
            </a:r>
          </a:p>
          <a:p>
            <a:r>
              <a:rPr lang="en-CA" dirty="0"/>
              <a:t>Getting the data ready for learning</a:t>
            </a:r>
          </a:p>
          <a:p>
            <a:r>
              <a:rPr lang="en-CA" b="1" dirty="0"/>
              <a:t>Next class: </a:t>
            </a:r>
            <a:r>
              <a:rPr lang="en-CA" dirty="0"/>
              <a:t>specific machine learning algorithms</a:t>
            </a:r>
          </a:p>
        </p:txBody>
      </p:sp>
    </p:spTree>
    <p:extLst>
      <p:ext uri="{BB962C8B-B14F-4D97-AF65-F5344CB8AC3E}">
        <p14:creationId xmlns:p14="http://schemas.microsoft.com/office/powerpoint/2010/main" val="15556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62047" cy="872004"/>
          </a:xfrm>
        </p:spPr>
        <p:txBody>
          <a:bodyPr/>
          <a:lstStyle/>
          <a:p>
            <a:r>
              <a:rPr lang="en-CA" dirty="0"/>
              <a:t>Why do PCA? (Extreme example)</a:t>
            </a:r>
          </a:p>
        </p:txBody>
      </p:sp>
      <p:sp>
        <p:nvSpPr>
          <p:cNvPr id="3" name="Content Placeholder 2"/>
          <p:cNvSpPr>
            <a:spLocks noGrp="1"/>
          </p:cNvSpPr>
          <p:nvPr>
            <p:ph idx="1"/>
          </p:nvPr>
        </p:nvSpPr>
        <p:spPr>
          <a:xfrm>
            <a:off x="865094" y="1399241"/>
            <a:ext cx="5159188" cy="2500406"/>
          </a:xfrm>
        </p:spPr>
        <p:txBody>
          <a:bodyPr/>
          <a:lstStyle/>
          <a:p>
            <a:r>
              <a:rPr lang="en-CA" dirty="0"/>
              <a:t>Do we really need 2 axes to represent this dataset?</a:t>
            </a:r>
          </a:p>
          <a:p>
            <a:r>
              <a:rPr lang="en-CA" dirty="0"/>
              <a:t>Do PCA, and leave out second component </a:t>
            </a:r>
          </a:p>
          <a:p>
            <a:endParaRPr lang="en-CA" dirty="0"/>
          </a:p>
        </p:txBody>
      </p:sp>
      <p:pic>
        <p:nvPicPr>
          <p:cNvPr id="4" name="Picture 3"/>
          <p:cNvPicPr>
            <a:picLocks noChangeAspect="1"/>
          </p:cNvPicPr>
          <p:nvPr/>
        </p:nvPicPr>
        <p:blipFill>
          <a:blip r:embed="rId2"/>
          <a:stretch>
            <a:fillRect/>
          </a:stretch>
        </p:blipFill>
        <p:spPr>
          <a:xfrm>
            <a:off x="7134785" y="872004"/>
            <a:ext cx="4335556" cy="2913680"/>
          </a:xfrm>
          <a:prstGeom prst="rect">
            <a:avLst/>
          </a:prstGeom>
        </p:spPr>
      </p:pic>
      <p:pic>
        <p:nvPicPr>
          <p:cNvPr id="5" name="Picture 4"/>
          <p:cNvPicPr>
            <a:picLocks noChangeAspect="1"/>
          </p:cNvPicPr>
          <p:nvPr/>
        </p:nvPicPr>
        <p:blipFill>
          <a:blip r:embed="rId3"/>
          <a:stretch>
            <a:fillRect/>
          </a:stretch>
        </p:blipFill>
        <p:spPr>
          <a:xfrm>
            <a:off x="7411851" y="4335556"/>
            <a:ext cx="3781425" cy="2495550"/>
          </a:xfrm>
          <a:prstGeom prst="rect">
            <a:avLst/>
          </a:prstGeom>
        </p:spPr>
      </p:pic>
      <p:pic>
        <p:nvPicPr>
          <p:cNvPr id="6" name="Picture 5"/>
          <p:cNvPicPr>
            <a:picLocks noChangeAspect="1"/>
          </p:cNvPicPr>
          <p:nvPr/>
        </p:nvPicPr>
        <p:blipFill>
          <a:blip r:embed="rId4"/>
          <a:stretch>
            <a:fillRect/>
          </a:stretch>
        </p:blipFill>
        <p:spPr>
          <a:xfrm>
            <a:off x="2837890" y="4326031"/>
            <a:ext cx="3638550" cy="2505075"/>
          </a:xfrm>
          <a:prstGeom prst="rect">
            <a:avLst/>
          </a:prstGeom>
        </p:spPr>
      </p:pic>
      <p:cxnSp>
        <p:nvCxnSpPr>
          <p:cNvPr id="8" name="Straight Arrow Connector 7"/>
          <p:cNvCxnSpPr>
            <a:endCxn id="5" idx="0"/>
          </p:cNvCxnSpPr>
          <p:nvPr/>
        </p:nvCxnSpPr>
        <p:spPr>
          <a:xfrm>
            <a:off x="9302563" y="3899647"/>
            <a:ext cx="1" cy="4359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667080" y="5520016"/>
            <a:ext cx="467705" cy="585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6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38" y="0"/>
            <a:ext cx="10515600" cy="1057275"/>
          </a:xfrm>
        </p:spPr>
        <p:txBody>
          <a:bodyPr/>
          <a:lstStyle/>
          <a:p>
            <a:r>
              <a:rPr lang="en-CA" dirty="0"/>
              <a:t>Eigenvalues, Eigenvectors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57274"/>
                <a:ext cx="12192000" cy="5800725"/>
              </a:xfrm>
            </p:spPr>
            <p:txBody>
              <a:bodyPr>
                <a:normAutofit fontScale="92500" lnSpcReduction="10000"/>
              </a:bodyPr>
              <a:lstStyle/>
              <a:p>
                <a:r>
                  <a:rPr lang="en-CA" dirty="0"/>
                  <a:t>German word ‘</a:t>
                </a:r>
                <a:r>
                  <a:rPr lang="en-CA" dirty="0" err="1"/>
                  <a:t>eigen</a:t>
                </a:r>
                <a:r>
                  <a:rPr lang="en-CA" dirty="0"/>
                  <a:t>’ meaning ‘own’ or ‘characteristic’</a:t>
                </a:r>
              </a:p>
              <a:p>
                <a:r>
                  <a:rPr lang="en-CA" dirty="0"/>
                  <a:t>Eigenvalue/vectors are characteristic of a matrix in the sense they contain important information about the matrix</a:t>
                </a:r>
              </a:p>
              <a:p>
                <a:r>
                  <a:rPr lang="en-CA" dirty="0"/>
                  <a:t>Definition:</a:t>
                </a:r>
                <a:br>
                  <a:rPr lang="en-CA" dirty="0"/>
                </a:br>
                <a:r>
                  <a:rPr lang="en-CA" dirty="0"/>
                  <a:t>	</a:t>
                </a:r>
                <a14:m>
                  <m:oMath xmlns:m="http://schemas.openxmlformats.org/officeDocument/2006/math">
                    <m:r>
                      <a:rPr lang="en-CA" b="0" i="1" smtClean="0">
                        <a:latin typeface="Cambria Math" panose="02040503050406030204" pitchFamily="18" charset="0"/>
                      </a:rPr>
                      <m:t>𝐿𝑒𝑡</m:t>
                    </m:r>
                    <m:r>
                      <a:rPr lang="en-CA" b="0" i="1" smtClean="0">
                        <a:latin typeface="Cambria Math" panose="02040503050406030204" pitchFamily="18" charset="0"/>
                      </a:rPr>
                      <m:t> </m:t>
                    </m:r>
                    <m:r>
                      <a:rPr lang="en-CA" b="0" i="1" smtClean="0">
                        <a:latin typeface="Cambria Math" panose="02040503050406030204" pitchFamily="18" charset="0"/>
                      </a:rPr>
                      <m:t>𝐴</m:t>
                    </m:r>
                    <m:r>
                      <a:rPr lang="en-CA" b="0" i="1" smtClean="0">
                        <a:latin typeface="Cambria Math" panose="02040503050406030204" pitchFamily="18" charset="0"/>
                      </a:rPr>
                      <m:t> </m:t>
                    </m:r>
                    <m:r>
                      <a:rPr lang="en-CA" b="0" i="1" smtClean="0">
                        <a:latin typeface="Cambria Math" panose="02040503050406030204" pitchFamily="18" charset="0"/>
                      </a:rPr>
                      <m:t>𝑏𝑒</m:t>
                    </m:r>
                    <m:r>
                      <a:rPr lang="en-CA" b="0" i="1" smtClean="0">
                        <a:latin typeface="Cambria Math" panose="02040503050406030204" pitchFamily="18" charset="0"/>
                      </a:rPr>
                      <m:t> </m:t>
                    </m:r>
                    <m:r>
                      <a:rPr lang="en-CA" b="0" i="1" smtClean="0">
                        <a:latin typeface="Cambria Math" panose="02040503050406030204" pitchFamily="18" charset="0"/>
                      </a:rPr>
                      <m:t>𝑎𝑛</m:t>
                    </m:r>
                    <m:r>
                      <a:rPr lang="en-CA" b="0" i="1" smtClean="0">
                        <a:latin typeface="Cambria Math" panose="02040503050406030204" pitchFamily="18" charset="0"/>
                      </a:rPr>
                      <m:t> </m:t>
                    </m:r>
                    <m:r>
                      <a:rPr lang="en-CA" b="0" i="1" smtClean="0">
                        <a:latin typeface="Cambria Math" panose="02040503050406030204" pitchFamily="18" charset="0"/>
                      </a:rPr>
                      <m:t>𝑛𝑥𝑛</m:t>
                    </m:r>
                    <m:r>
                      <a:rPr lang="en-CA" b="0" i="1" smtClean="0">
                        <a:latin typeface="Cambria Math" panose="02040503050406030204" pitchFamily="18" charset="0"/>
                      </a:rPr>
                      <m:t> </m:t>
                    </m:r>
                    <m:r>
                      <a:rPr lang="en-CA" b="0" i="1" smtClean="0">
                        <a:latin typeface="Cambria Math" panose="02040503050406030204" pitchFamily="18" charset="0"/>
                      </a:rPr>
                      <m:t>𝑚𝑎𝑡𝑟𝑖𝑥</m:t>
                    </m:r>
                    <m:r>
                      <a:rPr lang="en-CA" b="0" i="1" smtClean="0">
                        <a:latin typeface="Cambria Math" panose="02040503050406030204" pitchFamily="18" charset="0"/>
                      </a:rPr>
                      <m:t>.  </m:t>
                    </m:r>
                    <m:r>
                      <a:rPr lang="en-CA" b="0" i="1" smtClean="0">
                        <a:latin typeface="Cambria Math" panose="02040503050406030204" pitchFamily="18" charset="0"/>
                      </a:rPr>
                      <m:t>𝑇h𝑒</m:t>
                    </m:r>
                    <m:r>
                      <a:rPr lang="en-CA" b="0" i="1" smtClean="0">
                        <a:latin typeface="Cambria Math" panose="02040503050406030204" pitchFamily="18" charset="0"/>
                      </a:rPr>
                      <m:t> </m:t>
                    </m:r>
                    <m:r>
                      <a:rPr lang="en-CA" b="0" i="1" smtClean="0">
                        <a:latin typeface="Cambria Math" panose="02040503050406030204" pitchFamily="18" charset="0"/>
                      </a:rPr>
                      <m:t>𝑠𝑐𝑎𝑙𝑎𝑟</m:t>
                    </m:r>
                    <m:r>
                      <a:rPr lang="en-CA" b="0" i="1" smtClean="0">
                        <a:latin typeface="Cambria Math" panose="02040503050406030204" pitchFamily="18" charset="0"/>
                      </a:rPr>
                      <m:t> </m:t>
                    </m:r>
                    <m:r>
                      <a:rPr lang="en-CA" b="0" i="1" smtClean="0">
                        <a:latin typeface="Cambria Math" panose="02040503050406030204" pitchFamily="18" charset="0"/>
                      </a:rPr>
                      <m:t>𝜆</m:t>
                    </m:r>
                    <m:r>
                      <a:rPr lang="en-CA" b="0" i="1" smtClean="0">
                        <a:latin typeface="Cambria Math" panose="02040503050406030204" pitchFamily="18" charset="0"/>
                      </a:rPr>
                      <m:t> </m:t>
                    </m:r>
                    <m:r>
                      <a:rPr lang="en-CA" b="0" i="1" smtClean="0">
                        <a:latin typeface="Cambria Math" panose="02040503050406030204" pitchFamily="18" charset="0"/>
                      </a:rPr>
                      <m:t>𝑖𝑠</m:t>
                    </m:r>
                    <m:r>
                      <a:rPr lang="en-CA" b="0" i="1" smtClean="0">
                        <a:latin typeface="Cambria Math" panose="02040503050406030204" pitchFamily="18" charset="0"/>
                      </a:rPr>
                      <m:t> </m:t>
                    </m:r>
                    <m:r>
                      <a:rPr lang="en-CA" b="0" i="1" smtClean="0">
                        <a:latin typeface="Cambria Math" panose="02040503050406030204" pitchFamily="18" charset="0"/>
                      </a:rPr>
                      <m:t>𝑐𝑎𝑙𝑙𝑒𝑑</m:t>
                    </m:r>
                    <m:r>
                      <a:rPr lang="en-CA" b="0" i="1" smtClean="0">
                        <a:latin typeface="Cambria Math" panose="02040503050406030204" pitchFamily="18" charset="0"/>
                      </a:rPr>
                      <m:t> </m:t>
                    </m:r>
                    <m:r>
                      <a:rPr lang="en-CA" b="0" i="1" smtClean="0">
                        <a:latin typeface="Cambria Math" panose="02040503050406030204" pitchFamily="18" charset="0"/>
                      </a:rPr>
                      <m:t>𝑎𝑛</m:t>
                    </m:r>
                    <m:r>
                      <a:rPr lang="en-CA" b="0" i="1" smtClean="0">
                        <a:latin typeface="Cambria Math" panose="02040503050406030204" pitchFamily="18" charset="0"/>
                      </a:rPr>
                      <m:t> </m:t>
                    </m:r>
                    <m:r>
                      <a:rPr lang="en-CA" b="0" i="1" smtClean="0">
                        <a:latin typeface="Cambria Math" panose="02040503050406030204" pitchFamily="18" charset="0"/>
                      </a:rPr>
                      <m:t>𝑒𝑖𝑔𝑒𝑛𝑣𝑎𝑙𝑢𝑒</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𝐴</m:t>
                    </m:r>
                    <m:r>
                      <a:rPr lang="en-CA" b="0" i="1" smtClean="0">
                        <a:latin typeface="Cambria Math" panose="02040503050406030204" pitchFamily="18" charset="0"/>
                      </a:rPr>
                      <m:t> </m:t>
                    </m:r>
                    <m:r>
                      <a:rPr lang="en-CA" b="0" i="1" smtClean="0">
                        <a:latin typeface="Cambria Math" panose="02040503050406030204" pitchFamily="18" charset="0"/>
                      </a:rPr>
                      <m:t>𝑖𝑓</m:t>
                    </m:r>
                    <m:r>
                      <a:rPr lang="en-CA" b="0" i="1" smtClean="0">
                        <a:latin typeface="Cambria Math" panose="02040503050406030204" pitchFamily="18" charset="0"/>
                      </a:rPr>
                      <m:t> </m:t>
                    </m:r>
                  </m:oMath>
                </a14:m>
                <a:br>
                  <a:rPr lang="en-CA" b="0" dirty="0"/>
                </a:br>
                <a14:m>
                  <m:oMath xmlns:m="http://schemas.openxmlformats.org/officeDocument/2006/math">
                    <m:r>
                      <a:rPr lang="en-CA" b="0" i="1" smtClean="0">
                        <a:latin typeface="Cambria Math" panose="02040503050406030204" pitchFamily="18" charset="0"/>
                      </a:rPr>
                      <m:t>𝑡h𝑒𝑟𝑒</m:t>
                    </m:r>
                    <m:r>
                      <a:rPr lang="en-CA" b="0" i="1" smtClean="0">
                        <a:latin typeface="Cambria Math" panose="02040503050406030204" pitchFamily="18" charset="0"/>
                      </a:rPr>
                      <m:t> </m:t>
                    </m:r>
                    <m:r>
                      <a:rPr lang="en-CA" b="0" i="1" smtClean="0">
                        <a:latin typeface="Cambria Math" panose="02040503050406030204" pitchFamily="18" charset="0"/>
                      </a:rPr>
                      <m:t>𝑖𝑠</m:t>
                    </m:r>
                    <m:r>
                      <a:rPr lang="en-CA" b="0" i="1" smtClean="0">
                        <a:latin typeface="Cambria Math" panose="02040503050406030204" pitchFamily="18" charset="0"/>
                      </a:rPr>
                      <m:t> </m:t>
                    </m:r>
                    <m:r>
                      <a:rPr lang="en-CA" b="0" i="1" smtClean="0">
                        <a:latin typeface="Cambria Math" panose="02040503050406030204" pitchFamily="18" charset="0"/>
                      </a:rPr>
                      <m:t>𝑎</m:t>
                    </m:r>
                    <m:r>
                      <a:rPr lang="en-CA" b="0" i="1" smtClean="0">
                        <a:latin typeface="Cambria Math" panose="02040503050406030204" pitchFamily="18" charset="0"/>
                      </a:rPr>
                      <m:t> </m:t>
                    </m:r>
                    <m:r>
                      <a:rPr lang="en-CA" b="0" i="1" smtClean="0">
                        <a:latin typeface="Cambria Math" panose="02040503050406030204" pitchFamily="18" charset="0"/>
                      </a:rPr>
                      <m:t>𝑛𝑜𝑛𝑧𝑒𝑟𝑜</m:t>
                    </m:r>
                    <m:r>
                      <a:rPr lang="en-CA" b="0" i="1" smtClean="0">
                        <a:latin typeface="Cambria Math" panose="02040503050406030204" pitchFamily="18" charset="0"/>
                      </a:rPr>
                      <m:t> </m:t>
                    </m:r>
                    <m:r>
                      <a:rPr lang="en-CA" b="0" i="1" smtClean="0">
                        <a:latin typeface="Cambria Math" panose="02040503050406030204" pitchFamily="18" charset="0"/>
                      </a:rPr>
                      <m:t>𝑣𝑒𝑐𝑡𝑜𝑟</m:t>
                    </m:r>
                    <m:r>
                      <a:rPr lang="en-CA" b="0" i="1" smtClean="0">
                        <a:latin typeface="Cambria Math" panose="02040503050406030204" pitchFamily="18" charset="0"/>
                      </a:rPr>
                      <m:t> </m:t>
                    </m:r>
                    <m:r>
                      <a:rPr lang="en-CA" b="1" i="1" smtClean="0">
                        <a:latin typeface="Cambria Math" panose="02040503050406030204" pitchFamily="18" charset="0"/>
                      </a:rPr>
                      <m:t>𝒙</m:t>
                    </m:r>
                    <m:r>
                      <a:rPr lang="en-CA" b="0" i="1" smtClean="0">
                        <a:latin typeface="Cambria Math" panose="02040503050406030204" pitchFamily="18" charset="0"/>
                      </a:rPr>
                      <m:t> </m:t>
                    </m:r>
                    <m:r>
                      <a:rPr lang="en-CA" b="0" i="1" smtClean="0">
                        <a:latin typeface="Cambria Math" panose="02040503050406030204" pitchFamily="18" charset="0"/>
                      </a:rPr>
                      <m:t>𝑠𝑢𝑐h</m:t>
                    </m:r>
                    <m:r>
                      <a:rPr lang="en-CA" b="0" i="1" smtClean="0">
                        <a:latin typeface="Cambria Math" panose="02040503050406030204" pitchFamily="18" charset="0"/>
                      </a:rPr>
                      <m:t> </m:t>
                    </m:r>
                    <m:r>
                      <a:rPr lang="en-CA" b="0" i="1" smtClean="0">
                        <a:latin typeface="Cambria Math" panose="02040503050406030204" pitchFamily="18" charset="0"/>
                      </a:rPr>
                      <m:t>𝑡h𝑎𝑡</m:t>
                    </m:r>
                    <m:r>
                      <a:rPr lang="en-CA" b="0" i="1" smtClean="0">
                        <a:latin typeface="Cambria Math" panose="02040503050406030204" pitchFamily="18" charset="0"/>
                      </a:rPr>
                      <m:t> </m:t>
                    </m:r>
                    <m:r>
                      <a:rPr lang="en-CA" b="0" i="1" smtClean="0">
                        <a:latin typeface="Cambria Math" panose="02040503050406030204" pitchFamily="18" charset="0"/>
                      </a:rPr>
                      <m:t>𝐴</m:t>
                    </m:r>
                    <m:r>
                      <a:rPr lang="en-CA" b="1" i="1" smtClean="0">
                        <a:latin typeface="Cambria Math" panose="02040503050406030204" pitchFamily="18" charset="0"/>
                      </a:rPr>
                      <m:t>𝒙</m:t>
                    </m:r>
                    <m:r>
                      <a:rPr lang="en-CA" b="0" i="1" smtClean="0">
                        <a:latin typeface="Cambria Math" panose="02040503050406030204" pitchFamily="18" charset="0"/>
                      </a:rPr>
                      <m:t>=</m:t>
                    </m:r>
                    <m:r>
                      <a:rPr lang="en-CA" b="0" i="1" smtClean="0">
                        <a:latin typeface="Cambria Math" panose="02040503050406030204" pitchFamily="18" charset="0"/>
                      </a:rPr>
                      <m:t>𝜆</m:t>
                    </m:r>
                    <m:r>
                      <a:rPr lang="en-CA" b="1" i="1" smtClean="0">
                        <a:latin typeface="Cambria Math" panose="02040503050406030204" pitchFamily="18" charset="0"/>
                      </a:rPr>
                      <m:t>𝒙</m:t>
                    </m:r>
                    <m:r>
                      <a:rPr lang="en-CA" b="0" i="1" smtClean="0">
                        <a:latin typeface="Cambria Math" panose="02040503050406030204" pitchFamily="18" charset="0"/>
                      </a:rPr>
                      <m:t>.  </m:t>
                    </m:r>
                    <m:r>
                      <a:rPr lang="en-CA" b="0" i="1" smtClean="0">
                        <a:latin typeface="Cambria Math" panose="02040503050406030204" pitchFamily="18" charset="0"/>
                      </a:rPr>
                      <m:t>𝑆𝑢𝑐h</m:t>
                    </m:r>
                    <m:r>
                      <a:rPr lang="en-CA" b="0" i="1" smtClean="0">
                        <a:latin typeface="Cambria Math" panose="02040503050406030204" pitchFamily="18" charset="0"/>
                      </a:rPr>
                      <m:t> </m:t>
                    </m:r>
                    <m:r>
                      <a:rPr lang="en-CA" b="0" i="1" smtClean="0">
                        <a:latin typeface="Cambria Math" panose="02040503050406030204" pitchFamily="18" charset="0"/>
                      </a:rPr>
                      <m:t>𝑎</m:t>
                    </m:r>
                    <m:r>
                      <a:rPr lang="en-CA" b="0" i="1" smtClean="0">
                        <a:latin typeface="Cambria Math" panose="02040503050406030204" pitchFamily="18" charset="0"/>
                      </a:rPr>
                      <m:t> </m:t>
                    </m:r>
                    <m:r>
                      <a:rPr lang="en-CA" b="0" i="1" smtClean="0">
                        <a:latin typeface="Cambria Math" panose="02040503050406030204" pitchFamily="18" charset="0"/>
                      </a:rPr>
                      <m:t>𝑣𝑒𝑐𝑡𝑜𝑟</m:t>
                    </m:r>
                    <m:r>
                      <a:rPr lang="en-CA" b="0" i="1" smtClean="0">
                        <a:latin typeface="Cambria Math" panose="02040503050406030204" pitchFamily="18" charset="0"/>
                      </a:rPr>
                      <m:t> </m:t>
                    </m:r>
                    <m:r>
                      <a:rPr lang="en-CA" b="1" i="1" smtClean="0">
                        <a:latin typeface="Cambria Math" panose="02040503050406030204" pitchFamily="18" charset="0"/>
                      </a:rPr>
                      <m:t>𝒙</m:t>
                    </m:r>
                  </m:oMath>
                </a14:m>
                <a:br>
                  <a:rPr lang="en-CA" b="0" dirty="0"/>
                </a:br>
                <a14:m>
                  <m:oMath xmlns:m="http://schemas.openxmlformats.org/officeDocument/2006/math">
                    <m:r>
                      <a:rPr lang="en-CA" b="0" i="1" smtClean="0">
                        <a:latin typeface="Cambria Math" panose="02040503050406030204" pitchFamily="18" charset="0"/>
                      </a:rPr>
                      <m:t>𝑖𝑠</m:t>
                    </m:r>
                    <m:r>
                      <a:rPr lang="en-CA" b="0" i="1" smtClean="0">
                        <a:latin typeface="Cambria Math" panose="02040503050406030204" pitchFamily="18" charset="0"/>
                      </a:rPr>
                      <m:t> </m:t>
                    </m:r>
                    <m:r>
                      <a:rPr lang="en-CA" b="0" i="1" smtClean="0">
                        <a:latin typeface="Cambria Math" panose="02040503050406030204" pitchFamily="18" charset="0"/>
                      </a:rPr>
                      <m:t>𝑐𝑎𝑙𝑙𝑒𝑑</m:t>
                    </m:r>
                    <m:r>
                      <a:rPr lang="en-CA" b="0" i="1" smtClean="0">
                        <a:latin typeface="Cambria Math" panose="02040503050406030204" pitchFamily="18" charset="0"/>
                      </a:rPr>
                      <m:t> </m:t>
                    </m:r>
                    <m:r>
                      <a:rPr lang="en-CA" b="0" i="1" smtClean="0">
                        <a:latin typeface="Cambria Math" panose="02040503050406030204" pitchFamily="18" charset="0"/>
                      </a:rPr>
                      <m:t>𝑎𝑛</m:t>
                    </m:r>
                    <m:r>
                      <a:rPr lang="en-CA" b="0" i="1" smtClean="0">
                        <a:latin typeface="Cambria Math" panose="02040503050406030204" pitchFamily="18" charset="0"/>
                      </a:rPr>
                      <m:t> </m:t>
                    </m:r>
                    <m:r>
                      <a:rPr lang="en-CA" b="0" i="1" smtClean="0">
                        <a:latin typeface="Cambria Math" panose="02040503050406030204" pitchFamily="18" charset="0"/>
                      </a:rPr>
                      <m:t>𝑒𝑖𝑔𝑒𝑛𝑣𝑒𝑐𝑡𝑜𝑟</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𝐴</m:t>
                    </m:r>
                    <m:r>
                      <a:rPr lang="en-CA" b="0" i="1" smtClean="0">
                        <a:latin typeface="Cambria Math" panose="02040503050406030204" pitchFamily="18" charset="0"/>
                      </a:rPr>
                      <m:t> </m:t>
                    </m:r>
                    <m:r>
                      <a:rPr lang="en-CA" b="0" i="1" smtClean="0">
                        <a:latin typeface="Cambria Math" panose="02040503050406030204" pitchFamily="18" charset="0"/>
                      </a:rPr>
                      <m:t>𝑐𝑜𝑟𝑟𝑒𝑠𝑝𝑜𝑛𝑑𝑖𝑛𝑔</m:t>
                    </m:r>
                    <m:r>
                      <a:rPr lang="en-CA" b="0" i="1" smtClean="0">
                        <a:latin typeface="Cambria Math" panose="02040503050406030204" pitchFamily="18" charset="0"/>
                      </a:rPr>
                      <m:t> </m:t>
                    </m:r>
                    <m:r>
                      <a:rPr lang="en-CA" b="0" i="1" smtClean="0">
                        <a:latin typeface="Cambria Math" panose="02040503050406030204" pitchFamily="18" charset="0"/>
                      </a:rPr>
                      <m:t>𝑡𝑜</m:t>
                    </m:r>
                    <m:r>
                      <a:rPr lang="en-CA" b="0" i="1" smtClean="0">
                        <a:latin typeface="Cambria Math" panose="02040503050406030204" pitchFamily="18" charset="0"/>
                      </a:rPr>
                      <m:t> </m:t>
                    </m:r>
                    <m:r>
                      <a:rPr lang="en-CA" b="0" i="1" smtClean="0">
                        <a:latin typeface="Cambria Math" panose="02040503050406030204" pitchFamily="18" charset="0"/>
                      </a:rPr>
                      <m:t>𝜆</m:t>
                    </m:r>
                  </m:oMath>
                </a14:m>
                <a:endParaRPr lang="en-CA" dirty="0"/>
              </a:p>
              <a:p>
                <a:r>
                  <a:rPr lang="en-CA" dirty="0"/>
                  <a:t>Example: show that </a:t>
                </a:r>
                <a14:m>
                  <m:oMath xmlns:m="http://schemas.openxmlformats.org/officeDocument/2006/math">
                    <m:r>
                      <a:rPr lang="en-CA" b="1" i="1" smtClean="0">
                        <a:latin typeface="Cambria Math" panose="02040503050406030204" pitchFamily="18" charset="0"/>
                      </a:rPr>
                      <m:t>𝒙</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1</m:t>
                              </m:r>
                            </m:e>
                          </m:mr>
                        </m:m>
                      </m:e>
                    </m:d>
                  </m:oMath>
                </a14:m>
                <a:r>
                  <a:rPr lang="en-CA" dirty="0"/>
                  <a:t> is an eigenvector of </a:t>
                </a:r>
                <a14:m>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m>
                          <m:mPr>
                            <m:mcs>
                              <m:mc>
                                <m:mcPr>
                                  <m:count m:val="2"/>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3</m:t>
                              </m:r>
                            </m:e>
                            <m:e>
                              <m:r>
                                <a:rPr lang="en-CA" b="0" i="1" smtClean="0">
                                  <a:latin typeface="Cambria Math" panose="02040503050406030204" pitchFamily="18" charset="0"/>
                                </a:rPr>
                                <m:t>1</m:t>
                              </m:r>
                            </m:e>
                          </m:mr>
                          <m:mr>
                            <m:e>
                              <m:r>
                                <a:rPr lang="en-CA" b="0" i="1" smtClean="0">
                                  <a:latin typeface="Cambria Math" panose="02040503050406030204" pitchFamily="18" charset="0"/>
                                </a:rPr>
                                <m:t>1</m:t>
                              </m:r>
                            </m:e>
                            <m:e>
                              <m:r>
                                <a:rPr lang="en-CA" b="0" i="1" smtClean="0">
                                  <a:latin typeface="Cambria Math" panose="02040503050406030204" pitchFamily="18" charset="0"/>
                                </a:rPr>
                                <m:t>3</m:t>
                              </m:r>
                            </m:e>
                          </m:mr>
                        </m:m>
                      </m:e>
                    </m:d>
                  </m:oMath>
                </a14:m>
                <a:r>
                  <a:rPr lang="en-CA" dirty="0"/>
                  <a:t> and find the corresponding eigenvalue:</a:t>
                </a:r>
              </a:p>
              <a:p>
                <a14:m>
                  <m:oMath xmlns:m="http://schemas.openxmlformats.org/officeDocument/2006/math">
                    <m:r>
                      <a:rPr lang="en-CA" b="0" i="1" smtClean="0">
                        <a:latin typeface="Cambria Math" panose="02040503050406030204" pitchFamily="18" charset="0"/>
                      </a:rPr>
                      <m:t>𝐴</m:t>
                    </m:r>
                    <m:r>
                      <a:rPr lang="en-CA" b="1" i="1" smtClean="0">
                        <a:latin typeface="Cambria Math" panose="02040503050406030204" pitchFamily="18" charset="0"/>
                      </a:rPr>
                      <m:t>𝒙</m:t>
                    </m:r>
                    <m:r>
                      <a:rPr lang="en-CA" b="0" i="1" smtClean="0">
                        <a:latin typeface="Cambria Math" panose="02040503050406030204" pitchFamily="18" charset="0"/>
                      </a:rPr>
                      <m:t>= </m:t>
                    </m:r>
                    <m:d>
                      <m:dPr>
                        <m:begChr m:val="["/>
                        <m:endChr m:val="]"/>
                        <m:ctrlPr>
                          <a:rPr lang="en-CA" b="0" i="1" smtClean="0">
                            <a:latin typeface="Cambria Math" panose="02040503050406030204" pitchFamily="18" charset="0"/>
                          </a:rPr>
                        </m:ctrlPr>
                      </m:dPr>
                      <m:e>
                        <m:m>
                          <m:mPr>
                            <m:mcs>
                              <m:mc>
                                <m:mcPr>
                                  <m:count m:val="2"/>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3</m:t>
                              </m:r>
                            </m:e>
                            <m:e>
                              <m:r>
                                <a:rPr lang="en-CA" b="0" i="1" smtClean="0">
                                  <a:latin typeface="Cambria Math" panose="02040503050406030204" pitchFamily="18" charset="0"/>
                                </a:rPr>
                                <m:t>1</m:t>
                              </m:r>
                            </m:e>
                          </m:mr>
                          <m:mr>
                            <m:e>
                              <m:r>
                                <a:rPr lang="en-CA" b="0" i="1" smtClean="0">
                                  <a:latin typeface="Cambria Math" panose="02040503050406030204" pitchFamily="18" charset="0"/>
                                </a:rPr>
                                <m:t>1</m:t>
                              </m:r>
                            </m:e>
                            <m:e>
                              <m:r>
                                <a:rPr lang="en-CA" b="0" i="1" smtClean="0">
                                  <a:latin typeface="Cambria Math" panose="02040503050406030204" pitchFamily="18" charset="0"/>
                                </a:rPr>
                                <m:t>3</m:t>
                              </m:r>
                            </m:e>
                          </m:mr>
                        </m:m>
                      </m:e>
                    </m:d>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1</m:t>
                              </m:r>
                            </m:e>
                          </m:mr>
                        </m:m>
                      </m:e>
                    </m:d>
                    <m:r>
                      <a:rPr lang="en-CA" b="0" i="0" smtClean="0">
                        <a:latin typeface="Cambria Math" panose="02040503050406030204" pitchFamily="18" charset="0"/>
                      </a:rPr>
                      <m:t>=</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4</m:t>
                              </m:r>
                            </m:e>
                          </m:mr>
                          <m:mr>
                            <m:e>
                              <m:r>
                                <a:rPr lang="en-CA" b="0" i="1" smtClean="0">
                                  <a:latin typeface="Cambria Math" panose="02040503050406030204" pitchFamily="18" charset="0"/>
                                </a:rPr>
                                <m:t>4</m:t>
                              </m:r>
                            </m:e>
                          </m:mr>
                        </m:m>
                      </m:e>
                    </m:d>
                    <m:r>
                      <a:rPr lang="en-CA" b="0" i="1" smtClean="0">
                        <a:latin typeface="Cambria Math" panose="02040503050406030204" pitchFamily="18" charset="0"/>
                      </a:rPr>
                      <m:t>=4</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1</m:t>
                              </m:r>
                            </m:e>
                          </m:mr>
                        </m:m>
                      </m:e>
                    </m:d>
                    <m:r>
                      <a:rPr lang="en-CA" b="0" i="1" smtClean="0">
                        <a:latin typeface="Cambria Math" panose="02040503050406030204" pitchFamily="18" charset="0"/>
                      </a:rPr>
                      <m:t>=4</m:t>
                    </m:r>
                    <m:r>
                      <a:rPr lang="en-CA" b="1" i="1" smtClean="0">
                        <a:latin typeface="Cambria Math" panose="02040503050406030204" pitchFamily="18" charset="0"/>
                      </a:rPr>
                      <m:t>𝒙</m:t>
                    </m:r>
                  </m:oMath>
                </a14:m>
                <a:r>
                  <a:rPr lang="en-CA" b="1" dirty="0"/>
                  <a:t> </a:t>
                </a:r>
                <a:r>
                  <a:rPr lang="en-CA" dirty="0"/>
                  <a:t>, eigenvalue=4</a:t>
                </a:r>
              </a:p>
              <a:p>
                <a:r>
                  <a:rPr lang="en-CA" dirty="0"/>
                  <a:t>For PCA, eigenvectors give direction of ellipsoid axes, eigenvalues give lengths of ellipsoid axes.</a:t>
                </a:r>
              </a:p>
              <a:p>
                <a:r>
                  <a:rPr lang="en-CA" dirty="0"/>
                  <a:t>Values of eigenvectors describe how much the original axis ‘contributes‘ to the projection in component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57274"/>
                <a:ext cx="12192000" cy="5800725"/>
              </a:xfrm>
              <a:blipFill>
                <a:blip r:embed="rId2"/>
                <a:stretch>
                  <a:fillRect l="-750" t="-2101" b="-1366"/>
                </a:stretch>
              </a:blipFill>
            </p:spPr>
            <p:txBody>
              <a:bodyPr/>
              <a:lstStyle/>
              <a:p>
                <a:r>
                  <a:rPr lang="en-CA">
                    <a:noFill/>
                  </a:rPr>
                  <a:t> </a:t>
                </a:r>
              </a:p>
            </p:txBody>
          </p:sp>
        </mc:Fallback>
      </mc:AlternateContent>
    </p:spTree>
    <p:extLst>
      <p:ext uri="{BB962C8B-B14F-4D97-AF65-F5344CB8AC3E}">
        <p14:creationId xmlns:p14="http://schemas.microsoft.com/office/powerpoint/2010/main" val="14754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515600" cy="1325563"/>
          </a:xfrm>
        </p:spPr>
        <p:txBody>
          <a:bodyPr/>
          <a:lstStyle/>
          <a:p>
            <a:r>
              <a:rPr lang="en-CA" dirty="0"/>
              <a:t>Covariance matrix diagonalization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202169"/>
                <a:ext cx="12192000" cy="5517285"/>
              </a:xfrm>
            </p:spPr>
            <p:txBody>
              <a:bodyPr/>
              <a:lstStyle/>
              <a:p>
                <a:r>
                  <a:rPr lang="en-CA" dirty="0"/>
                  <a:t>The covariance matrix is a matrix whose element in the </a:t>
                </a:r>
                <a:r>
                  <a:rPr lang="en-CA" dirty="0" err="1"/>
                  <a:t>i,j</a:t>
                </a:r>
                <a:r>
                  <a:rPr lang="en-CA" dirty="0"/>
                  <a:t> position is the covariance between the </a:t>
                </a:r>
                <a:r>
                  <a:rPr lang="en-CA" dirty="0" err="1"/>
                  <a:t>i</a:t>
                </a:r>
                <a:r>
                  <a:rPr lang="en-CA" baseline="30000" dirty="0" err="1"/>
                  <a:t>th</a:t>
                </a:r>
                <a:r>
                  <a:rPr lang="en-CA" baseline="30000" dirty="0"/>
                  <a:t> </a:t>
                </a:r>
                <a:r>
                  <a:rPr lang="en-CA" dirty="0"/>
                  <a:t>and </a:t>
                </a:r>
                <a:r>
                  <a:rPr lang="en-CA" dirty="0" err="1"/>
                  <a:t>j</a:t>
                </a:r>
                <a:r>
                  <a:rPr lang="en-CA" baseline="30000" dirty="0" err="1"/>
                  <a:t>th</a:t>
                </a:r>
                <a:r>
                  <a:rPr lang="en-CA" dirty="0"/>
                  <a:t> elements of a random vector</a:t>
                </a:r>
              </a:p>
              <a:p>
                <a:r>
                  <a:rPr lang="en-CA" dirty="0"/>
                  <a:t>A random vector is a random variable with multiple dimensions</a:t>
                </a:r>
              </a:p>
              <a:p>
                <a:r>
                  <a:rPr lang="en-CA" dirty="0"/>
                  <a:t>Covariance is a measure of the joint variability of two random variables:</a:t>
                </a:r>
              </a:p>
              <a:p>
                <a14:m>
                  <m:oMath xmlns:m="http://schemas.openxmlformats.org/officeDocument/2006/math">
                    <m:r>
                      <a:rPr lang="en-CA" b="0" i="1" smtClean="0">
                        <a:latin typeface="Cambria Math" panose="02040503050406030204" pitchFamily="18" charset="0"/>
                      </a:rPr>
                      <m:t>𝑐𝑜𝑣</m:t>
                    </m:r>
                    <m:d>
                      <m:dPr>
                        <m:ctrlPr>
                          <a:rPr lang="en-CA" b="0" i="1" smtClean="0">
                            <a:latin typeface="Cambria Math" panose="02040503050406030204" pitchFamily="18" charset="0"/>
                          </a:rPr>
                        </m:ctrlPr>
                      </m:dPr>
                      <m:e>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𝑌</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𝑌</m:t>
                        </m:r>
                        <m:r>
                          <a:rPr lang="en-CA" b="0" i="1" smtClean="0">
                            <a:latin typeface="Cambria Math" panose="02040503050406030204" pitchFamily="18" charset="0"/>
                          </a:rPr>
                          <m:t>])</m:t>
                        </m:r>
                      </m:e>
                    </m:nary>
                  </m:oMath>
                </a14:m>
                <a:endParaRPr lang="en-CA" dirty="0"/>
              </a:p>
              <a:p>
                <a:r>
                  <a:rPr lang="en-CA" dirty="0"/>
                  <a:t>Diagonalization is the process of finding a corresponding diagonal matrix for a diagonalizable matrix or linear map</a:t>
                </a:r>
              </a:p>
              <a:p>
                <a:r>
                  <a:rPr lang="en-CA" dirty="0"/>
                  <a:t>Largest eigenvector of covariance matrix always points in direction of largest variance of the data </a:t>
                </a:r>
              </a:p>
              <a:p>
                <a:r>
                  <a:rPr lang="en-CA" dirty="0"/>
                  <a:t>Second largest eigenvector always orthogonal to first, points in direction of second largest variance</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202169"/>
                <a:ext cx="12192000" cy="5517285"/>
              </a:xfrm>
              <a:blipFill>
                <a:blip r:embed="rId2"/>
                <a:stretch>
                  <a:fillRect l="-900" t="-1768"/>
                </a:stretch>
              </a:blipFill>
            </p:spPr>
            <p:txBody>
              <a:bodyPr/>
              <a:lstStyle/>
              <a:p>
                <a:r>
                  <a:rPr lang="en-CA">
                    <a:noFill/>
                  </a:rPr>
                  <a:t> </a:t>
                </a:r>
              </a:p>
            </p:txBody>
          </p:sp>
        </mc:Fallback>
      </mc:AlternateContent>
    </p:spTree>
    <p:extLst>
      <p:ext uri="{BB962C8B-B14F-4D97-AF65-F5344CB8AC3E}">
        <p14:creationId xmlns:p14="http://schemas.microsoft.com/office/powerpoint/2010/main" val="87332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06475"/>
          </a:xfrm>
        </p:spPr>
        <p:txBody>
          <a:bodyPr/>
          <a:lstStyle/>
          <a:p>
            <a:r>
              <a:rPr lang="en-CA" dirty="0"/>
              <a:t>Covariance of iris data</a:t>
            </a:r>
          </a:p>
        </p:txBody>
      </p:sp>
      <p:sp>
        <p:nvSpPr>
          <p:cNvPr id="3" name="Content Placeholder 2"/>
          <p:cNvSpPr>
            <a:spLocks noGrp="1"/>
          </p:cNvSpPr>
          <p:nvPr>
            <p:ph idx="1"/>
          </p:nvPr>
        </p:nvSpPr>
        <p:spPr>
          <a:xfrm>
            <a:off x="0" y="1006475"/>
            <a:ext cx="5133109" cy="2235489"/>
          </a:xfrm>
        </p:spPr>
        <p:txBody>
          <a:bodyPr/>
          <a:lstStyle/>
          <a:p>
            <a:r>
              <a:rPr lang="en-CA" dirty="0"/>
              <a:t>150 columns (instances)</a:t>
            </a:r>
          </a:p>
          <a:p>
            <a:r>
              <a:rPr lang="en-CA" dirty="0"/>
              <a:t>4 rows (attributes)</a:t>
            </a:r>
          </a:p>
        </p:txBody>
      </p:sp>
      <p:pic>
        <p:nvPicPr>
          <p:cNvPr id="4" name="Picture 3"/>
          <p:cNvPicPr>
            <a:picLocks noChangeAspect="1"/>
          </p:cNvPicPr>
          <p:nvPr/>
        </p:nvPicPr>
        <p:blipFill>
          <a:blip r:embed="rId2"/>
          <a:stretch>
            <a:fillRect/>
          </a:stretch>
        </p:blipFill>
        <p:spPr>
          <a:xfrm>
            <a:off x="4371109" y="1990897"/>
            <a:ext cx="6615545" cy="4081305"/>
          </a:xfrm>
          <a:prstGeom prst="rect">
            <a:avLst/>
          </a:prstGeom>
        </p:spPr>
      </p:pic>
      <p:sp>
        <p:nvSpPr>
          <p:cNvPr id="5" name="Right Brace 4"/>
          <p:cNvSpPr/>
          <p:nvPr/>
        </p:nvSpPr>
        <p:spPr>
          <a:xfrm rot="-5400000">
            <a:off x="5609343" y="1001229"/>
            <a:ext cx="500528" cy="1709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ight Brace 5"/>
          <p:cNvSpPr/>
          <p:nvPr/>
        </p:nvSpPr>
        <p:spPr>
          <a:xfrm rot="-5400000">
            <a:off x="7486200" y="1001229"/>
            <a:ext cx="500528" cy="1709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Right Brace 6"/>
          <p:cNvSpPr/>
          <p:nvPr/>
        </p:nvSpPr>
        <p:spPr>
          <a:xfrm rot="-5400000">
            <a:off x="9384058" y="1001229"/>
            <a:ext cx="500528" cy="1709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p:cNvSpPr txBox="1"/>
          <p:nvPr/>
        </p:nvSpPr>
        <p:spPr>
          <a:xfrm>
            <a:off x="7286113" y="1210723"/>
            <a:ext cx="1093441" cy="369332"/>
          </a:xfrm>
          <a:prstGeom prst="rect">
            <a:avLst/>
          </a:prstGeom>
          <a:noFill/>
        </p:spPr>
        <p:txBody>
          <a:bodyPr wrap="none" rtlCol="0">
            <a:spAutoFit/>
          </a:bodyPr>
          <a:lstStyle/>
          <a:p>
            <a:r>
              <a:rPr lang="en-CA" dirty="0"/>
              <a:t>versicolor</a:t>
            </a:r>
          </a:p>
        </p:txBody>
      </p:sp>
      <p:sp>
        <p:nvSpPr>
          <p:cNvPr id="9" name="TextBox 8"/>
          <p:cNvSpPr txBox="1"/>
          <p:nvPr/>
        </p:nvSpPr>
        <p:spPr>
          <a:xfrm>
            <a:off x="5466839" y="1167977"/>
            <a:ext cx="785536" cy="369332"/>
          </a:xfrm>
          <a:prstGeom prst="rect">
            <a:avLst/>
          </a:prstGeom>
          <a:noFill/>
        </p:spPr>
        <p:txBody>
          <a:bodyPr wrap="none" rtlCol="0">
            <a:spAutoFit/>
          </a:bodyPr>
          <a:lstStyle/>
          <a:p>
            <a:r>
              <a:rPr lang="en-CA" dirty="0" err="1"/>
              <a:t>setosa</a:t>
            </a:r>
            <a:endParaRPr lang="en-CA" dirty="0"/>
          </a:p>
        </p:txBody>
      </p:sp>
      <p:sp>
        <p:nvSpPr>
          <p:cNvPr id="10" name="TextBox 9"/>
          <p:cNvSpPr txBox="1"/>
          <p:nvPr/>
        </p:nvSpPr>
        <p:spPr>
          <a:xfrm>
            <a:off x="9097076" y="1228311"/>
            <a:ext cx="961866" cy="369332"/>
          </a:xfrm>
          <a:prstGeom prst="rect">
            <a:avLst/>
          </a:prstGeom>
          <a:noFill/>
        </p:spPr>
        <p:txBody>
          <a:bodyPr wrap="none" rtlCol="0">
            <a:spAutoFit/>
          </a:bodyPr>
          <a:lstStyle/>
          <a:p>
            <a:r>
              <a:rPr lang="en-CA" dirty="0" err="1"/>
              <a:t>virginica</a:t>
            </a:r>
            <a:endParaRPr lang="en-CA" dirty="0"/>
          </a:p>
        </p:txBody>
      </p:sp>
      <p:sp>
        <p:nvSpPr>
          <p:cNvPr id="11" name="Rectangle 10"/>
          <p:cNvSpPr/>
          <p:nvPr/>
        </p:nvSpPr>
        <p:spPr>
          <a:xfrm>
            <a:off x="2720331" y="5504368"/>
            <a:ext cx="587597" cy="263236"/>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2720331" y="5767604"/>
            <a:ext cx="587597" cy="26323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2720331" y="6034752"/>
            <a:ext cx="587597" cy="26323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2720330" y="6323580"/>
            <a:ext cx="587597" cy="2632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3307927" y="5456360"/>
            <a:ext cx="1322542" cy="369332"/>
          </a:xfrm>
          <a:prstGeom prst="rect">
            <a:avLst/>
          </a:prstGeom>
          <a:noFill/>
        </p:spPr>
        <p:txBody>
          <a:bodyPr wrap="none" rtlCol="0">
            <a:spAutoFit/>
          </a:bodyPr>
          <a:lstStyle/>
          <a:p>
            <a:r>
              <a:rPr lang="en-CA" dirty="0"/>
              <a:t>sepal length</a:t>
            </a:r>
          </a:p>
        </p:txBody>
      </p:sp>
      <p:sp>
        <p:nvSpPr>
          <p:cNvPr id="16" name="TextBox 15"/>
          <p:cNvSpPr txBox="1"/>
          <p:nvPr/>
        </p:nvSpPr>
        <p:spPr>
          <a:xfrm>
            <a:off x="3307927" y="5705304"/>
            <a:ext cx="1266693" cy="369332"/>
          </a:xfrm>
          <a:prstGeom prst="rect">
            <a:avLst/>
          </a:prstGeom>
          <a:noFill/>
        </p:spPr>
        <p:txBody>
          <a:bodyPr wrap="none" rtlCol="0">
            <a:spAutoFit/>
          </a:bodyPr>
          <a:lstStyle/>
          <a:p>
            <a:r>
              <a:rPr lang="en-CA" dirty="0"/>
              <a:t>sepal width</a:t>
            </a:r>
          </a:p>
        </p:txBody>
      </p:sp>
      <p:sp>
        <p:nvSpPr>
          <p:cNvPr id="17" name="TextBox 16"/>
          <p:cNvSpPr txBox="1"/>
          <p:nvPr/>
        </p:nvSpPr>
        <p:spPr>
          <a:xfrm>
            <a:off x="3344170" y="5981704"/>
            <a:ext cx="1305678" cy="369332"/>
          </a:xfrm>
          <a:prstGeom prst="rect">
            <a:avLst/>
          </a:prstGeom>
          <a:noFill/>
        </p:spPr>
        <p:txBody>
          <a:bodyPr wrap="none" rtlCol="0">
            <a:spAutoFit/>
          </a:bodyPr>
          <a:lstStyle/>
          <a:p>
            <a:r>
              <a:rPr lang="en-CA" dirty="0"/>
              <a:t>petal length</a:t>
            </a:r>
          </a:p>
        </p:txBody>
      </p:sp>
      <p:sp>
        <p:nvSpPr>
          <p:cNvPr id="18" name="TextBox 17"/>
          <p:cNvSpPr txBox="1"/>
          <p:nvPr/>
        </p:nvSpPr>
        <p:spPr>
          <a:xfrm>
            <a:off x="3344170" y="6275572"/>
            <a:ext cx="1249829" cy="369332"/>
          </a:xfrm>
          <a:prstGeom prst="rect">
            <a:avLst/>
          </a:prstGeom>
          <a:noFill/>
        </p:spPr>
        <p:txBody>
          <a:bodyPr wrap="none" rtlCol="0">
            <a:spAutoFit/>
          </a:bodyPr>
          <a:lstStyle/>
          <a:p>
            <a:r>
              <a:rPr lang="en-CA" dirty="0"/>
              <a:t>petal width</a:t>
            </a:r>
          </a:p>
        </p:txBody>
      </p:sp>
      <p:sp>
        <p:nvSpPr>
          <p:cNvPr id="20" name="TextBox 19"/>
          <p:cNvSpPr txBox="1"/>
          <p:nvPr/>
        </p:nvSpPr>
        <p:spPr>
          <a:xfrm>
            <a:off x="7016926" y="891041"/>
            <a:ext cx="1077796" cy="369332"/>
          </a:xfrm>
          <a:prstGeom prst="rect">
            <a:avLst/>
          </a:prstGeom>
          <a:noFill/>
        </p:spPr>
        <p:txBody>
          <a:bodyPr wrap="none" rtlCol="0">
            <a:spAutoFit/>
          </a:bodyPr>
          <a:lstStyle/>
          <a:p>
            <a:r>
              <a:rPr lang="en-CA" b="1" dirty="0"/>
              <a:t>Raw data</a:t>
            </a:r>
          </a:p>
        </p:txBody>
      </p:sp>
      <p:pic>
        <p:nvPicPr>
          <p:cNvPr id="23" name="Picture 22"/>
          <p:cNvPicPr>
            <a:picLocks noChangeAspect="1"/>
          </p:cNvPicPr>
          <p:nvPr/>
        </p:nvPicPr>
        <p:blipFill>
          <a:blip r:embed="rId3"/>
          <a:stretch>
            <a:fillRect/>
          </a:stretch>
        </p:blipFill>
        <p:spPr>
          <a:xfrm>
            <a:off x="106332" y="2217007"/>
            <a:ext cx="3931047" cy="3075819"/>
          </a:xfrm>
          <a:prstGeom prst="rect">
            <a:avLst/>
          </a:prstGeom>
        </p:spPr>
      </p:pic>
      <p:sp>
        <p:nvSpPr>
          <p:cNvPr id="24" name="TextBox 23"/>
          <p:cNvSpPr txBox="1"/>
          <p:nvPr/>
        </p:nvSpPr>
        <p:spPr>
          <a:xfrm>
            <a:off x="1116210" y="2045951"/>
            <a:ext cx="1911292" cy="369332"/>
          </a:xfrm>
          <a:prstGeom prst="rect">
            <a:avLst/>
          </a:prstGeom>
          <a:noFill/>
        </p:spPr>
        <p:txBody>
          <a:bodyPr wrap="none" rtlCol="0">
            <a:spAutoFit/>
          </a:bodyPr>
          <a:lstStyle/>
          <a:p>
            <a:r>
              <a:rPr lang="en-CA" b="1" dirty="0"/>
              <a:t>Covariance matrix</a:t>
            </a:r>
          </a:p>
        </p:txBody>
      </p:sp>
    </p:spTree>
    <p:extLst>
      <p:ext uri="{BB962C8B-B14F-4D97-AF65-F5344CB8AC3E}">
        <p14:creationId xmlns:p14="http://schemas.microsoft.com/office/powerpoint/2010/main" val="206704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p:bldP spid="9" grpId="0"/>
      <p:bldP spid="10" grpId="0"/>
      <p:bldP spid="11" grpId="0" animBg="1"/>
      <p:bldP spid="12" grpId="0" animBg="1"/>
      <p:bldP spid="13" grpId="0" animBg="1"/>
      <p:bldP spid="14" grpId="0" animBg="1"/>
      <p:bldP spid="15" grpId="0"/>
      <p:bldP spid="16" grpId="0"/>
      <p:bldP spid="17" grpId="0"/>
      <p:bldP spid="18" grpId="0"/>
      <p:bldP spid="20" grpId="0"/>
      <p:bldP spid="24"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51164"/>
          </a:xfrm>
        </p:spPr>
        <p:txBody>
          <a:bodyPr>
            <a:normAutofit fontScale="90000"/>
          </a:bodyPr>
          <a:lstStyle/>
          <a:p>
            <a:r>
              <a:rPr lang="en-CA" dirty="0"/>
              <a:t>Example: iris data covariance</a:t>
            </a:r>
          </a:p>
        </p:txBody>
      </p:sp>
      <p:sp>
        <p:nvSpPr>
          <p:cNvPr id="3" name="Content Placeholder 2"/>
          <p:cNvSpPr>
            <a:spLocks noGrp="1"/>
          </p:cNvSpPr>
          <p:nvPr>
            <p:ph idx="1"/>
          </p:nvPr>
        </p:nvSpPr>
        <p:spPr>
          <a:xfrm>
            <a:off x="4675222" y="907228"/>
            <a:ext cx="2326079" cy="3050623"/>
          </a:xfrm>
        </p:spPr>
        <p:txBody>
          <a:bodyPr>
            <a:normAutofit fontScale="62500" lnSpcReduction="20000"/>
          </a:bodyPr>
          <a:lstStyle/>
          <a:p>
            <a:r>
              <a:rPr lang="en-CA" dirty="0"/>
              <a:t>This covariance matrix is not diagonal (</a:t>
            </a:r>
            <a:r>
              <a:rPr lang="en-CA" dirty="0" err="1"/>
              <a:t>covariances</a:t>
            </a:r>
            <a:r>
              <a:rPr lang="en-CA" dirty="0"/>
              <a:t> are not zero)</a:t>
            </a:r>
          </a:p>
          <a:p>
            <a:r>
              <a:rPr lang="en-CA" dirty="0"/>
              <a:t>Covariance matrix of PCA components is diagonal, because all off-diagonal elements are zero (the covariance between different components is zero)</a:t>
            </a:r>
          </a:p>
          <a:p>
            <a:endParaRPr lang="en-CA" dirty="0"/>
          </a:p>
          <a:p>
            <a:endParaRPr lang="en-CA" dirty="0"/>
          </a:p>
        </p:txBody>
      </p:sp>
      <p:pic>
        <p:nvPicPr>
          <p:cNvPr id="4" name="Picture 3"/>
          <p:cNvPicPr>
            <a:picLocks noChangeAspect="1"/>
          </p:cNvPicPr>
          <p:nvPr/>
        </p:nvPicPr>
        <p:blipFill>
          <a:blip r:embed="rId3"/>
          <a:stretch>
            <a:fillRect/>
          </a:stretch>
        </p:blipFill>
        <p:spPr>
          <a:xfrm>
            <a:off x="7198334" y="171056"/>
            <a:ext cx="3931047" cy="3075819"/>
          </a:xfrm>
          <a:prstGeom prst="rect">
            <a:avLst/>
          </a:prstGeom>
        </p:spPr>
      </p:pic>
      <p:sp>
        <p:nvSpPr>
          <p:cNvPr id="5" name="TextBox 4"/>
          <p:cNvSpPr txBox="1"/>
          <p:nvPr/>
        </p:nvSpPr>
        <p:spPr>
          <a:xfrm>
            <a:off x="8208212" y="0"/>
            <a:ext cx="1911292" cy="369332"/>
          </a:xfrm>
          <a:prstGeom prst="rect">
            <a:avLst/>
          </a:prstGeom>
          <a:noFill/>
        </p:spPr>
        <p:txBody>
          <a:bodyPr wrap="none" rtlCol="0">
            <a:spAutoFit/>
          </a:bodyPr>
          <a:lstStyle/>
          <a:p>
            <a:r>
              <a:rPr lang="en-CA" b="1" dirty="0"/>
              <a:t>Covariance matrix</a:t>
            </a:r>
          </a:p>
        </p:txBody>
      </p:sp>
      <p:pic>
        <p:nvPicPr>
          <p:cNvPr id="7" name="Picture 6"/>
          <p:cNvPicPr>
            <a:picLocks noChangeAspect="1"/>
          </p:cNvPicPr>
          <p:nvPr/>
        </p:nvPicPr>
        <p:blipFill>
          <a:blip r:embed="rId4"/>
          <a:stretch>
            <a:fillRect/>
          </a:stretch>
        </p:blipFill>
        <p:spPr>
          <a:xfrm>
            <a:off x="197894" y="3649511"/>
            <a:ext cx="4126059" cy="2899969"/>
          </a:xfrm>
          <a:prstGeom prst="rect">
            <a:avLst/>
          </a:prstGeom>
        </p:spPr>
      </p:pic>
      <p:pic>
        <p:nvPicPr>
          <p:cNvPr id="9" name="Picture 8"/>
          <p:cNvPicPr>
            <a:picLocks noChangeAspect="1"/>
          </p:cNvPicPr>
          <p:nvPr/>
        </p:nvPicPr>
        <p:blipFill>
          <a:blip r:embed="rId5"/>
          <a:stretch>
            <a:fillRect/>
          </a:stretch>
        </p:blipFill>
        <p:spPr>
          <a:xfrm>
            <a:off x="353561" y="665825"/>
            <a:ext cx="3970392" cy="2822454"/>
          </a:xfrm>
          <a:prstGeom prst="rect">
            <a:avLst/>
          </a:prstGeom>
        </p:spPr>
      </p:pic>
      <p:pic>
        <p:nvPicPr>
          <p:cNvPr id="10" name="Picture 9"/>
          <p:cNvPicPr>
            <a:picLocks noChangeAspect="1"/>
          </p:cNvPicPr>
          <p:nvPr/>
        </p:nvPicPr>
        <p:blipFill>
          <a:blip r:embed="rId6"/>
          <a:stretch>
            <a:fillRect/>
          </a:stretch>
        </p:blipFill>
        <p:spPr>
          <a:xfrm>
            <a:off x="7122960" y="3340993"/>
            <a:ext cx="4249172" cy="3517007"/>
          </a:xfrm>
          <a:prstGeom prst="rect">
            <a:avLst/>
          </a:prstGeom>
        </p:spPr>
      </p:pic>
    </p:spTree>
    <p:extLst>
      <p:ext uri="{BB962C8B-B14F-4D97-AF65-F5344CB8AC3E}">
        <p14:creationId xmlns:p14="http://schemas.microsoft.com/office/powerpoint/2010/main" val="4649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Singular value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Every matrix has a factorization of the form </a:t>
                </a: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𝑃𝐷</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𝑄</m:t>
                          </m:r>
                        </m:e>
                        <m:sup>
                          <m:r>
                            <a:rPr lang="en-CA" b="0" i="1" smtClean="0">
                              <a:latin typeface="Cambria Math" panose="02040503050406030204" pitchFamily="18" charset="0"/>
                            </a:rPr>
                            <m:t>𝑇</m:t>
                          </m:r>
                        </m:sup>
                      </m:sSup>
                      <m:r>
                        <a:rPr lang="en-CA" b="0" i="0" smtClean="0">
                          <a:latin typeface="Cambria Math" panose="02040503050406030204" pitchFamily="18" charset="0"/>
                        </a:rPr>
                        <m:t>, </m:t>
                      </m:r>
                      <m:r>
                        <m:rPr>
                          <m:sty m:val="p"/>
                        </m:rPr>
                        <a:rPr lang="en-CA" b="0" i="0" smtClean="0">
                          <a:latin typeface="Cambria Math" panose="02040503050406030204" pitchFamily="18" charset="0"/>
                        </a:rPr>
                        <m:t>where</m:t>
                      </m:r>
                      <m:r>
                        <a:rPr lang="en-CA" b="0" i="0" smtClean="0">
                          <a:latin typeface="Cambria Math" panose="02040503050406030204" pitchFamily="18" charset="0"/>
                        </a:rPr>
                        <m:t> </m:t>
                      </m:r>
                      <m:r>
                        <m:rPr>
                          <m:sty m:val="p"/>
                        </m:rPr>
                        <a:rPr lang="en-CA" b="0" i="0" smtClean="0">
                          <a:latin typeface="Cambria Math" panose="02040503050406030204" pitchFamily="18" charset="0"/>
                        </a:rPr>
                        <m:t>P</m:t>
                      </m:r>
                      <m:r>
                        <a:rPr lang="en-CA" b="0" i="0" smtClean="0">
                          <a:latin typeface="Cambria Math" panose="02040503050406030204" pitchFamily="18" charset="0"/>
                        </a:rPr>
                        <m:t> </m:t>
                      </m:r>
                      <m:r>
                        <m:rPr>
                          <m:sty m:val="p"/>
                        </m:rPr>
                        <a:rPr lang="en-CA" b="0" i="0" smtClean="0">
                          <a:latin typeface="Cambria Math" panose="02040503050406030204" pitchFamily="18" charset="0"/>
                        </a:rPr>
                        <m:t>and</m:t>
                      </m:r>
                      <m:r>
                        <a:rPr lang="en-CA" b="0" i="0" smtClean="0">
                          <a:latin typeface="Cambria Math" panose="02040503050406030204" pitchFamily="18" charset="0"/>
                        </a:rPr>
                        <m:t> </m:t>
                      </m:r>
                      <m:r>
                        <m:rPr>
                          <m:sty m:val="p"/>
                        </m:rPr>
                        <a:rPr lang="en-CA" b="0" i="0" smtClean="0">
                          <a:latin typeface="Cambria Math" panose="02040503050406030204" pitchFamily="18" charset="0"/>
                        </a:rPr>
                        <m:t>Q</m:t>
                      </m:r>
                      <m:r>
                        <a:rPr lang="en-CA" b="0" i="0" smtClean="0">
                          <a:latin typeface="Cambria Math" panose="02040503050406030204" pitchFamily="18" charset="0"/>
                        </a:rPr>
                        <m:t> </m:t>
                      </m:r>
                      <m:r>
                        <m:rPr>
                          <m:sty m:val="p"/>
                        </m:rPr>
                        <a:rPr lang="en-CA" b="0" i="0" smtClean="0">
                          <a:latin typeface="Cambria Math" panose="02040503050406030204" pitchFamily="18" charset="0"/>
                        </a:rPr>
                        <m:t>are</m:t>
                      </m:r>
                      <m:r>
                        <a:rPr lang="en-CA" b="0" i="0" smtClean="0">
                          <a:latin typeface="Cambria Math" panose="02040503050406030204" pitchFamily="18" charset="0"/>
                        </a:rPr>
                        <m:t> </m:t>
                      </m:r>
                      <m:r>
                        <m:rPr>
                          <m:sty m:val="p"/>
                        </m:rPr>
                        <a:rPr lang="en-CA" b="0" i="0" smtClean="0">
                          <a:latin typeface="Cambria Math" panose="02040503050406030204" pitchFamily="18" charset="0"/>
                        </a:rPr>
                        <m:t>orthogonal</m:t>
                      </m:r>
                      <m:r>
                        <a:rPr lang="en-CA" b="0" i="0" smtClean="0">
                          <a:latin typeface="Cambria Math" panose="02040503050406030204" pitchFamily="18" charset="0"/>
                        </a:rPr>
                        <m:t> </m:t>
                      </m:r>
                      <m:r>
                        <m:rPr>
                          <m:sty m:val="p"/>
                        </m:rPr>
                        <a:rPr lang="en-CA" b="0" i="0" smtClean="0">
                          <a:latin typeface="Cambria Math" panose="02040503050406030204" pitchFamily="18" charset="0"/>
                        </a:rPr>
                        <m:t>and</m:t>
                      </m:r>
                      <m:r>
                        <a:rPr lang="en-CA" b="0" i="0" smtClean="0">
                          <a:latin typeface="Cambria Math" panose="02040503050406030204" pitchFamily="18" charset="0"/>
                        </a:rPr>
                        <m:t> </m:t>
                      </m:r>
                      <m:r>
                        <m:rPr>
                          <m:sty m:val="p"/>
                        </m:rPr>
                        <a:rPr lang="en-CA" b="0" i="0" smtClean="0">
                          <a:latin typeface="Cambria Math" panose="02040503050406030204" pitchFamily="18" charset="0"/>
                        </a:rPr>
                        <m:t>D</m:t>
                      </m:r>
                      <m:r>
                        <a:rPr lang="en-CA" b="0" i="0" smtClean="0">
                          <a:latin typeface="Cambria Math" panose="02040503050406030204" pitchFamily="18" charset="0"/>
                        </a:rPr>
                        <m:t> </m:t>
                      </m:r>
                      <m:r>
                        <m:rPr>
                          <m:sty m:val="p"/>
                        </m:rPr>
                        <a:rPr lang="en-CA" b="0" i="0" smtClean="0">
                          <a:latin typeface="Cambria Math" panose="02040503050406030204" pitchFamily="18" charset="0"/>
                        </a:rPr>
                        <m:t>is</m:t>
                      </m:r>
                      <m:r>
                        <a:rPr lang="en-CA" b="0" i="0" smtClean="0">
                          <a:latin typeface="Cambria Math" panose="02040503050406030204" pitchFamily="18" charset="0"/>
                        </a:rPr>
                        <m:t> </m:t>
                      </m:r>
                      <m:r>
                        <m:rPr>
                          <m:sty m:val="p"/>
                        </m:rPr>
                        <a:rPr lang="en-CA" b="0" i="0" smtClean="0">
                          <a:latin typeface="Cambria Math" panose="02040503050406030204" pitchFamily="18" charset="0"/>
                        </a:rPr>
                        <m:t>diagonal</m:t>
                      </m:r>
                    </m:oMath>
                  </m:oMathPara>
                </a14:m>
                <a:endParaRPr lang="en-CA" b="0" dirty="0"/>
              </a:p>
              <a:p>
                <a:r>
                  <a:rPr lang="en-CA" b="0" dirty="0"/>
                  <a:t>This is the singular value decomposition of A</a:t>
                </a:r>
                <a:endParaRPr lang="en-CA" dirty="0"/>
              </a:p>
              <a:p>
                <a:r>
                  <a:rPr lang="en-CA" dirty="0"/>
                  <a:t>One of the most important of all matrix factorizations</a:t>
                </a:r>
              </a:p>
              <a:p>
                <a:r>
                  <a:rPr lang="en-CA" b="0" dirty="0"/>
                  <a:t>Can be used for computing the pseudoinverse of a matrix</a:t>
                </a:r>
              </a:p>
              <a:p>
                <a:r>
                  <a:rPr lang="en-CA" b="0" dirty="0"/>
                  <a:t>Typically computed using th</a:t>
                </a:r>
                <a:r>
                  <a:rPr lang="en-CA" dirty="0"/>
                  <a:t>e QR algorithm (matlab)</a:t>
                </a:r>
              </a:p>
              <a:p>
                <a:r>
                  <a:rPr lang="en-CA" b="0" dirty="0"/>
                  <a:t>Used in most PCA implementations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CA">
                    <a:noFill/>
                  </a:rPr>
                  <a:t> </a:t>
                </a:r>
              </a:p>
            </p:txBody>
          </p:sp>
        </mc:Fallback>
      </mc:AlternateContent>
    </p:spTree>
    <p:extLst>
      <p:ext uri="{BB962C8B-B14F-4D97-AF65-F5344CB8AC3E}">
        <p14:creationId xmlns:p14="http://schemas.microsoft.com/office/powerpoint/2010/main" val="139708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94935"/>
          </a:xfrm>
        </p:spPr>
        <p:txBody>
          <a:bodyPr/>
          <a:lstStyle/>
          <a:p>
            <a:r>
              <a:rPr lang="en-CA" dirty="0"/>
              <a:t>PCA for image compression </a:t>
            </a:r>
          </a:p>
        </p:txBody>
      </p:sp>
      <p:pic>
        <p:nvPicPr>
          <p:cNvPr id="4" name="Picture 3"/>
          <p:cNvPicPr>
            <a:picLocks noChangeAspect="1"/>
          </p:cNvPicPr>
          <p:nvPr/>
        </p:nvPicPr>
        <p:blipFill>
          <a:blip r:embed="rId2"/>
          <a:stretch>
            <a:fillRect/>
          </a:stretch>
        </p:blipFill>
        <p:spPr>
          <a:xfrm>
            <a:off x="778064" y="685751"/>
            <a:ext cx="9544050" cy="2000250"/>
          </a:xfrm>
          <a:prstGeom prst="rect">
            <a:avLst/>
          </a:prstGeom>
        </p:spPr>
      </p:pic>
      <p:pic>
        <p:nvPicPr>
          <p:cNvPr id="5" name="Picture 4"/>
          <p:cNvPicPr>
            <a:picLocks noChangeAspect="1"/>
          </p:cNvPicPr>
          <p:nvPr/>
        </p:nvPicPr>
        <p:blipFill>
          <a:blip r:embed="rId3"/>
          <a:stretch>
            <a:fillRect/>
          </a:stretch>
        </p:blipFill>
        <p:spPr>
          <a:xfrm>
            <a:off x="1152311" y="2686760"/>
            <a:ext cx="9266546" cy="1920669"/>
          </a:xfrm>
          <a:prstGeom prst="rect">
            <a:avLst/>
          </a:prstGeom>
        </p:spPr>
      </p:pic>
      <p:pic>
        <p:nvPicPr>
          <p:cNvPr id="6" name="Picture 5"/>
          <p:cNvPicPr>
            <a:picLocks noChangeAspect="1"/>
          </p:cNvPicPr>
          <p:nvPr/>
        </p:nvPicPr>
        <p:blipFill>
          <a:blip r:embed="rId4"/>
          <a:stretch>
            <a:fillRect/>
          </a:stretch>
        </p:blipFill>
        <p:spPr>
          <a:xfrm>
            <a:off x="1152311" y="4829198"/>
            <a:ext cx="9169803" cy="1950057"/>
          </a:xfrm>
          <a:prstGeom prst="rect">
            <a:avLst/>
          </a:prstGeom>
        </p:spPr>
      </p:pic>
      <p:sp>
        <p:nvSpPr>
          <p:cNvPr id="7" name="TextBox 6"/>
          <p:cNvSpPr txBox="1"/>
          <p:nvPr/>
        </p:nvSpPr>
        <p:spPr>
          <a:xfrm>
            <a:off x="10380259" y="3462428"/>
            <a:ext cx="2035792" cy="369332"/>
          </a:xfrm>
          <a:prstGeom prst="rect">
            <a:avLst/>
          </a:prstGeom>
          <a:noFill/>
        </p:spPr>
        <p:txBody>
          <a:bodyPr wrap="square" rtlCol="0">
            <a:spAutoFit/>
          </a:bodyPr>
          <a:lstStyle/>
          <a:p>
            <a:r>
              <a:rPr lang="en-CA" dirty="0"/>
              <a:t>99% compression </a:t>
            </a:r>
          </a:p>
        </p:txBody>
      </p:sp>
      <p:sp>
        <p:nvSpPr>
          <p:cNvPr id="8" name="TextBox 7"/>
          <p:cNvSpPr txBox="1"/>
          <p:nvPr/>
        </p:nvSpPr>
        <p:spPr>
          <a:xfrm>
            <a:off x="10322114" y="1298812"/>
            <a:ext cx="1676543" cy="646331"/>
          </a:xfrm>
          <a:prstGeom prst="rect">
            <a:avLst/>
          </a:prstGeom>
          <a:noFill/>
        </p:spPr>
        <p:txBody>
          <a:bodyPr wrap="square" rtlCol="0">
            <a:spAutoFit/>
          </a:bodyPr>
          <a:lstStyle/>
          <a:p>
            <a:r>
              <a:rPr lang="en-CA" dirty="0"/>
              <a:t>99.8% compression</a:t>
            </a:r>
          </a:p>
        </p:txBody>
      </p:sp>
      <p:sp>
        <p:nvSpPr>
          <p:cNvPr id="9" name="TextBox 8"/>
          <p:cNvSpPr txBox="1"/>
          <p:nvPr/>
        </p:nvSpPr>
        <p:spPr>
          <a:xfrm>
            <a:off x="10322114" y="5626044"/>
            <a:ext cx="1926610" cy="369332"/>
          </a:xfrm>
          <a:prstGeom prst="rect">
            <a:avLst/>
          </a:prstGeom>
          <a:noFill/>
        </p:spPr>
        <p:txBody>
          <a:bodyPr wrap="square" rtlCol="0">
            <a:spAutoFit/>
          </a:bodyPr>
          <a:lstStyle/>
          <a:p>
            <a:r>
              <a:rPr lang="en-CA" dirty="0"/>
              <a:t>90% compression  </a:t>
            </a:r>
          </a:p>
        </p:txBody>
      </p:sp>
    </p:spTree>
    <p:extLst>
      <p:ext uri="{BB962C8B-B14F-4D97-AF65-F5344CB8AC3E}">
        <p14:creationId xmlns:p14="http://schemas.microsoft.com/office/powerpoint/2010/main" val="30461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“explained variance”</a:t>
            </a:r>
          </a:p>
        </p:txBody>
      </p:sp>
      <p:pic>
        <p:nvPicPr>
          <p:cNvPr id="4" name="Picture 3"/>
          <p:cNvPicPr>
            <a:picLocks noChangeAspect="1"/>
          </p:cNvPicPr>
          <p:nvPr/>
        </p:nvPicPr>
        <p:blipFill>
          <a:blip r:embed="rId2"/>
          <a:stretch>
            <a:fillRect/>
          </a:stretch>
        </p:blipFill>
        <p:spPr>
          <a:xfrm>
            <a:off x="111859" y="1557957"/>
            <a:ext cx="8000175" cy="1676683"/>
          </a:xfrm>
          <a:prstGeom prst="rect">
            <a:avLst/>
          </a:prstGeom>
        </p:spPr>
      </p:pic>
      <p:pic>
        <p:nvPicPr>
          <p:cNvPr id="5" name="Picture 4"/>
          <p:cNvPicPr>
            <a:picLocks noChangeAspect="1"/>
          </p:cNvPicPr>
          <p:nvPr/>
        </p:nvPicPr>
        <p:blipFill>
          <a:blip r:embed="rId3"/>
          <a:stretch>
            <a:fillRect/>
          </a:stretch>
        </p:blipFill>
        <p:spPr>
          <a:xfrm>
            <a:off x="425567" y="4204118"/>
            <a:ext cx="7686467" cy="1634610"/>
          </a:xfrm>
          <a:prstGeom prst="rect">
            <a:avLst/>
          </a:prstGeom>
        </p:spPr>
      </p:pic>
      <p:pic>
        <p:nvPicPr>
          <p:cNvPr id="6" name="Picture 5"/>
          <p:cNvPicPr>
            <a:picLocks noChangeAspect="1"/>
          </p:cNvPicPr>
          <p:nvPr/>
        </p:nvPicPr>
        <p:blipFill>
          <a:blip r:embed="rId4"/>
          <a:stretch>
            <a:fillRect/>
          </a:stretch>
        </p:blipFill>
        <p:spPr>
          <a:xfrm>
            <a:off x="8343900" y="988373"/>
            <a:ext cx="3848100" cy="2533650"/>
          </a:xfrm>
          <a:prstGeom prst="rect">
            <a:avLst/>
          </a:prstGeom>
        </p:spPr>
      </p:pic>
      <p:pic>
        <p:nvPicPr>
          <p:cNvPr id="7" name="Picture 6"/>
          <p:cNvPicPr>
            <a:picLocks noChangeAspect="1"/>
          </p:cNvPicPr>
          <p:nvPr/>
        </p:nvPicPr>
        <p:blipFill>
          <a:blip r:embed="rId5"/>
          <a:stretch>
            <a:fillRect/>
          </a:stretch>
        </p:blipFill>
        <p:spPr>
          <a:xfrm>
            <a:off x="8343900" y="4032613"/>
            <a:ext cx="3686175" cy="2476500"/>
          </a:xfrm>
          <a:prstGeom prst="rect">
            <a:avLst/>
          </a:prstGeom>
        </p:spPr>
      </p:pic>
      <p:sp>
        <p:nvSpPr>
          <p:cNvPr id="8" name="TextBox 7"/>
          <p:cNvSpPr txBox="1"/>
          <p:nvPr/>
        </p:nvSpPr>
        <p:spPr>
          <a:xfrm>
            <a:off x="780917" y="5838728"/>
            <a:ext cx="3331029" cy="646331"/>
          </a:xfrm>
          <a:prstGeom prst="rect">
            <a:avLst/>
          </a:prstGeom>
          <a:noFill/>
        </p:spPr>
        <p:txBody>
          <a:bodyPr wrap="square" rtlCol="0">
            <a:spAutoFit/>
          </a:bodyPr>
          <a:lstStyle/>
          <a:p>
            <a:r>
              <a:rPr lang="en-CA" dirty="0"/>
              <a:t>Accounts for 99.6% of variance</a:t>
            </a:r>
          </a:p>
          <a:p>
            <a:r>
              <a:rPr lang="en-CA" dirty="0"/>
              <a:t>of original image</a:t>
            </a:r>
          </a:p>
        </p:txBody>
      </p:sp>
      <p:sp>
        <p:nvSpPr>
          <p:cNvPr id="9" name="TextBox 8"/>
          <p:cNvSpPr txBox="1"/>
          <p:nvPr/>
        </p:nvSpPr>
        <p:spPr>
          <a:xfrm>
            <a:off x="637225" y="3234621"/>
            <a:ext cx="3331029" cy="646331"/>
          </a:xfrm>
          <a:prstGeom prst="rect">
            <a:avLst/>
          </a:prstGeom>
          <a:noFill/>
        </p:spPr>
        <p:txBody>
          <a:bodyPr wrap="square" rtlCol="0">
            <a:spAutoFit/>
          </a:bodyPr>
          <a:lstStyle/>
          <a:p>
            <a:r>
              <a:rPr lang="en-CA" dirty="0"/>
              <a:t>Accounts for 77% of variance</a:t>
            </a:r>
          </a:p>
          <a:p>
            <a:r>
              <a:rPr lang="en-CA" dirty="0"/>
              <a:t>of original image</a:t>
            </a:r>
          </a:p>
        </p:txBody>
      </p:sp>
    </p:spTree>
    <p:extLst>
      <p:ext uri="{BB962C8B-B14F-4D97-AF65-F5344CB8AC3E}">
        <p14:creationId xmlns:p14="http://schemas.microsoft.com/office/powerpoint/2010/main" val="111256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33" y="248194"/>
            <a:ext cx="10515600" cy="862784"/>
          </a:xfrm>
        </p:spPr>
        <p:txBody>
          <a:bodyPr/>
          <a:lstStyle/>
          <a:p>
            <a:r>
              <a:rPr lang="en-CA" dirty="0"/>
              <a:t>Components (1 component) </a:t>
            </a:r>
          </a:p>
        </p:txBody>
      </p:sp>
      <p:pic>
        <p:nvPicPr>
          <p:cNvPr id="4" name="Picture 3"/>
          <p:cNvPicPr>
            <a:picLocks noChangeAspect="1"/>
          </p:cNvPicPr>
          <p:nvPr/>
        </p:nvPicPr>
        <p:blipFill>
          <a:blip r:embed="rId2"/>
          <a:stretch>
            <a:fillRect/>
          </a:stretch>
        </p:blipFill>
        <p:spPr>
          <a:xfrm>
            <a:off x="2971799" y="3573928"/>
            <a:ext cx="4944293" cy="2740858"/>
          </a:xfrm>
          <a:prstGeom prst="rect">
            <a:avLst/>
          </a:prstGeom>
        </p:spPr>
      </p:pic>
      <p:pic>
        <p:nvPicPr>
          <p:cNvPr id="5" name="Picture 4"/>
          <p:cNvPicPr>
            <a:picLocks noChangeAspect="1"/>
          </p:cNvPicPr>
          <p:nvPr/>
        </p:nvPicPr>
        <p:blipFill>
          <a:blip r:embed="rId3"/>
          <a:stretch>
            <a:fillRect/>
          </a:stretch>
        </p:blipFill>
        <p:spPr>
          <a:xfrm>
            <a:off x="542933" y="1482238"/>
            <a:ext cx="9544050" cy="2000250"/>
          </a:xfrm>
          <a:prstGeom prst="rect">
            <a:avLst/>
          </a:prstGeom>
        </p:spPr>
      </p:pic>
      <p:sp>
        <p:nvSpPr>
          <p:cNvPr id="6" name="TextBox 5"/>
          <p:cNvSpPr txBox="1"/>
          <p:nvPr/>
        </p:nvSpPr>
        <p:spPr>
          <a:xfrm>
            <a:off x="4389944" y="6223346"/>
            <a:ext cx="2821577" cy="369332"/>
          </a:xfrm>
          <a:prstGeom prst="rect">
            <a:avLst/>
          </a:prstGeom>
          <a:noFill/>
        </p:spPr>
        <p:txBody>
          <a:bodyPr wrap="square" rtlCol="0">
            <a:spAutoFit/>
          </a:bodyPr>
          <a:lstStyle/>
          <a:p>
            <a:r>
              <a:rPr lang="en-CA" dirty="0"/>
              <a:t>component 1</a:t>
            </a:r>
          </a:p>
        </p:txBody>
      </p:sp>
      <p:graphicFrame>
        <p:nvGraphicFramePr>
          <p:cNvPr id="7" name="Table 6"/>
          <p:cNvGraphicFramePr>
            <a:graphicFrameLocks noGrp="1"/>
          </p:cNvGraphicFramePr>
          <p:nvPr/>
        </p:nvGraphicFramePr>
        <p:xfrm>
          <a:off x="7633615" y="6314786"/>
          <a:ext cx="4332786" cy="320040"/>
        </p:xfrm>
        <a:graphic>
          <a:graphicData uri="http://schemas.openxmlformats.org/drawingml/2006/table">
            <a:tbl>
              <a:tblPr/>
              <a:tblGrid>
                <a:gridCol w="4332786">
                  <a:extLst>
                    <a:ext uri="{9D8B030D-6E8A-4147-A177-3AD203B41FA5}">
                      <a16:colId xmlns:a16="http://schemas.microsoft.com/office/drawing/2014/main" val="3967361"/>
                    </a:ext>
                  </a:extLst>
                </a:gridCol>
              </a:tblGrid>
              <a:tr h="0">
                <a:tc>
                  <a:txBody>
                    <a:bodyPr/>
                    <a:lstStyle/>
                    <a:p>
                      <a:pPr fontAlgn="t"/>
                      <a:r>
                        <a:rPr lang="en-CA" sz="1500" dirty="0" err="1">
                          <a:solidFill>
                            <a:srgbClr val="24292E"/>
                          </a:solidFill>
                          <a:effectLst/>
                          <a:latin typeface="SFMono-Regular"/>
                        </a:rPr>
                        <a:t>X_transformed</a:t>
                      </a:r>
                      <a:r>
                        <a:rPr lang="en-CA" sz="1500" dirty="0">
                          <a:solidFill>
                            <a:srgbClr val="24292E"/>
                          </a:solidFill>
                          <a:effectLst/>
                          <a:latin typeface="SFMono-Regular"/>
                        </a:rPr>
                        <a:t> </a:t>
                      </a:r>
                      <a:r>
                        <a:rPr lang="en-CA" sz="1500" dirty="0">
                          <a:solidFill>
                            <a:srgbClr val="D73A49"/>
                          </a:solidFill>
                          <a:effectLst/>
                          <a:latin typeface="SFMono-Regular"/>
                        </a:rPr>
                        <a:t>=</a:t>
                      </a:r>
                      <a:r>
                        <a:rPr lang="en-CA" sz="1500" dirty="0">
                          <a:solidFill>
                            <a:srgbClr val="24292E"/>
                          </a:solidFill>
                          <a:effectLst/>
                          <a:latin typeface="SFMono-Regular"/>
                        </a:rPr>
                        <a:t> np.dot(X, </a:t>
                      </a:r>
                      <a:r>
                        <a:rPr lang="en-CA" sz="1500" dirty="0" err="1">
                          <a:solidFill>
                            <a:srgbClr val="005CC5"/>
                          </a:solidFill>
                          <a:effectLst/>
                          <a:latin typeface="SFMono-Regular"/>
                        </a:rPr>
                        <a:t>self</a:t>
                      </a:r>
                      <a:r>
                        <a:rPr lang="en-CA" sz="1500" dirty="0" err="1">
                          <a:solidFill>
                            <a:srgbClr val="24292E"/>
                          </a:solidFill>
                          <a:effectLst/>
                          <a:latin typeface="SFMono-Regular"/>
                        </a:rPr>
                        <a:t>.components_.T</a:t>
                      </a:r>
                      <a:r>
                        <a:rPr lang="en-CA" sz="1500" dirty="0">
                          <a:solidFill>
                            <a:srgbClr val="24292E"/>
                          </a:solidFill>
                          <a:effectLst/>
                          <a:latin typeface="SFMono-Regular"/>
                        </a:rPr>
                        <a:t>)</a:t>
                      </a:r>
                    </a:p>
                  </a:txBody>
                  <a:tcPr marL="95250" marR="95250">
                    <a:lnL>
                      <a:noFill/>
                    </a:lnL>
                    <a:lnR>
                      <a:noFill/>
                    </a:lnR>
                    <a:lnT>
                      <a:noFill/>
                    </a:lnT>
                    <a:lnB>
                      <a:noFill/>
                    </a:lnB>
                    <a:solidFill>
                      <a:srgbClr val="FFFFFF"/>
                    </a:solidFill>
                  </a:tcPr>
                </a:tc>
                <a:extLst>
                  <a:ext uri="{0D108BD9-81ED-4DB2-BD59-A6C34878D82A}">
                    <a16:rowId xmlns:a16="http://schemas.microsoft.com/office/drawing/2014/main" val="2486546614"/>
                  </a:ext>
                </a:extLst>
              </a:tr>
            </a:tbl>
          </a:graphicData>
        </a:graphic>
      </p:graphicFrame>
      <p:pic>
        <p:nvPicPr>
          <p:cNvPr id="8" name="Picture 7"/>
          <p:cNvPicPr>
            <a:picLocks noChangeAspect="1"/>
          </p:cNvPicPr>
          <p:nvPr/>
        </p:nvPicPr>
        <p:blipFill>
          <a:blip r:embed="rId4"/>
          <a:stretch>
            <a:fillRect/>
          </a:stretch>
        </p:blipFill>
        <p:spPr>
          <a:xfrm>
            <a:off x="8060735" y="5537561"/>
            <a:ext cx="3577671" cy="588917"/>
          </a:xfrm>
          <a:prstGeom prst="rect">
            <a:avLst/>
          </a:prstGeom>
        </p:spPr>
      </p:pic>
      <p:pic>
        <p:nvPicPr>
          <p:cNvPr id="9" name="Picture 8"/>
          <p:cNvPicPr>
            <a:picLocks noChangeAspect="1"/>
          </p:cNvPicPr>
          <p:nvPr/>
        </p:nvPicPr>
        <p:blipFill>
          <a:blip r:embed="rId5"/>
          <a:stretch>
            <a:fillRect/>
          </a:stretch>
        </p:blipFill>
        <p:spPr>
          <a:xfrm>
            <a:off x="8060735" y="4043139"/>
            <a:ext cx="3251087" cy="1306114"/>
          </a:xfrm>
          <a:prstGeom prst="rect">
            <a:avLst/>
          </a:prstGeom>
        </p:spPr>
      </p:pic>
      <p:sp>
        <p:nvSpPr>
          <p:cNvPr id="10" name="TextBox 9"/>
          <p:cNvSpPr txBox="1"/>
          <p:nvPr/>
        </p:nvSpPr>
        <p:spPr>
          <a:xfrm>
            <a:off x="692331" y="3482693"/>
            <a:ext cx="1815737" cy="371055"/>
          </a:xfrm>
          <a:prstGeom prst="rect">
            <a:avLst/>
          </a:prstGeom>
          <a:noFill/>
        </p:spPr>
        <p:txBody>
          <a:bodyPr wrap="square" rtlCol="0">
            <a:spAutoFit/>
          </a:bodyPr>
          <a:lstStyle/>
          <a:p>
            <a:r>
              <a:rPr lang="en-CA" dirty="0"/>
              <a:t>(transformed)</a:t>
            </a:r>
          </a:p>
        </p:txBody>
      </p:sp>
      <p:sp>
        <p:nvSpPr>
          <p:cNvPr id="11" name="TextBox 10"/>
          <p:cNvSpPr txBox="1"/>
          <p:nvPr/>
        </p:nvSpPr>
        <p:spPr>
          <a:xfrm>
            <a:off x="9082570" y="3395613"/>
            <a:ext cx="1717353" cy="369332"/>
          </a:xfrm>
          <a:prstGeom prst="rect">
            <a:avLst/>
          </a:prstGeom>
          <a:noFill/>
        </p:spPr>
        <p:txBody>
          <a:bodyPr wrap="square" rtlCol="0">
            <a:spAutoFit/>
          </a:bodyPr>
          <a:lstStyle/>
          <a:p>
            <a:r>
              <a:rPr lang="en-CA" dirty="0"/>
              <a:t>(</a:t>
            </a:r>
            <a:r>
              <a:rPr lang="en-CA" dirty="0" err="1"/>
              <a:t>mean_bar</a:t>
            </a:r>
            <a:r>
              <a:rPr lang="en-CA" dirty="0"/>
              <a:t>)</a:t>
            </a:r>
          </a:p>
        </p:txBody>
      </p:sp>
    </p:spTree>
    <p:extLst>
      <p:ext uri="{BB962C8B-B14F-4D97-AF65-F5344CB8AC3E}">
        <p14:creationId xmlns:p14="http://schemas.microsoft.com/office/powerpoint/2010/main" val="82098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CA" dirty="0"/>
              <a:t>Components (2 components)</a:t>
            </a:r>
          </a:p>
        </p:txBody>
      </p:sp>
      <p:pic>
        <p:nvPicPr>
          <p:cNvPr id="5" name="Picture 4"/>
          <p:cNvPicPr>
            <a:picLocks noChangeAspect="1"/>
          </p:cNvPicPr>
          <p:nvPr/>
        </p:nvPicPr>
        <p:blipFill>
          <a:blip r:embed="rId2"/>
          <a:stretch>
            <a:fillRect/>
          </a:stretch>
        </p:blipFill>
        <p:spPr>
          <a:xfrm>
            <a:off x="2730953" y="3868783"/>
            <a:ext cx="6076950" cy="2438400"/>
          </a:xfrm>
          <a:prstGeom prst="rect">
            <a:avLst/>
          </a:prstGeom>
        </p:spPr>
      </p:pic>
      <p:pic>
        <p:nvPicPr>
          <p:cNvPr id="6" name="Picture 5"/>
          <p:cNvPicPr>
            <a:picLocks noChangeAspect="1"/>
          </p:cNvPicPr>
          <p:nvPr/>
        </p:nvPicPr>
        <p:blipFill>
          <a:blip r:embed="rId3"/>
          <a:stretch>
            <a:fillRect/>
          </a:stretch>
        </p:blipFill>
        <p:spPr>
          <a:xfrm>
            <a:off x="930592" y="1325563"/>
            <a:ext cx="9569650" cy="2201408"/>
          </a:xfrm>
          <a:prstGeom prst="rect">
            <a:avLst/>
          </a:prstGeom>
        </p:spPr>
      </p:pic>
      <p:sp>
        <p:nvSpPr>
          <p:cNvPr id="7" name="TextBox 6"/>
          <p:cNvSpPr txBox="1"/>
          <p:nvPr/>
        </p:nvSpPr>
        <p:spPr>
          <a:xfrm>
            <a:off x="4702629" y="6307183"/>
            <a:ext cx="2821577" cy="369332"/>
          </a:xfrm>
          <a:prstGeom prst="rect">
            <a:avLst/>
          </a:prstGeom>
          <a:noFill/>
        </p:spPr>
        <p:txBody>
          <a:bodyPr wrap="square" rtlCol="0">
            <a:spAutoFit/>
          </a:bodyPr>
          <a:lstStyle/>
          <a:p>
            <a:r>
              <a:rPr lang="en-CA" dirty="0"/>
              <a:t>component 1,2</a:t>
            </a:r>
          </a:p>
        </p:txBody>
      </p:sp>
    </p:spTree>
    <p:extLst>
      <p:ext uri="{BB962C8B-B14F-4D97-AF65-F5344CB8AC3E}">
        <p14:creationId xmlns:p14="http://schemas.microsoft.com/office/powerpoint/2010/main" val="347099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2.1 What’s a Concept?</a:t>
            </a:r>
          </a:p>
        </p:txBody>
      </p:sp>
      <p:sp>
        <p:nvSpPr>
          <p:cNvPr id="3" name="Content Placeholder 2"/>
          <p:cNvSpPr>
            <a:spLocks noGrp="1"/>
          </p:cNvSpPr>
          <p:nvPr>
            <p:ph idx="1"/>
          </p:nvPr>
        </p:nvSpPr>
        <p:spPr>
          <a:xfrm>
            <a:off x="838200" y="1825625"/>
            <a:ext cx="10896600" cy="4351338"/>
          </a:xfrm>
        </p:spPr>
        <p:txBody>
          <a:bodyPr>
            <a:normAutofit/>
          </a:bodyPr>
          <a:lstStyle/>
          <a:p>
            <a:r>
              <a:rPr lang="en-CA" dirty="0"/>
              <a:t>Four styles of learning common in data mining applications</a:t>
            </a:r>
          </a:p>
          <a:p>
            <a:pPr lvl="1"/>
            <a:r>
              <a:rPr lang="en-CA" b="1" dirty="0"/>
              <a:t>Classification</a:t>
            </a:r>
            <a:r>
              <a:rPr lang="en-CA" dirty="0"/>
              <a:t> </a:t>
            </a:r>
            <a:r>
              <a:rPr lang="en-CA" b="1" dirty="0"/>
              <a:t>learning</a:t>
            </a:r>
            <a:r>
              <a:rPr lang="en-CA" dirty="0"/>
              <a:t> (classify unseen examples, </a:t>
            </a:r>
            <a:r>
              <a:rPr lang="en-CA" i="1" dirty="0"/>
              <a:t>supervised</a:t>
            </a:r>
            <a:r>
              <a:rPr lang="en-CA" dirty="0"/>
              <a:t>)</a:t>
            </a:r>
          </a:p>
          <a:p>
            <a:pPr lvl="1"/>
            <a:r>
              <a:rPr lang="en-CA" b="1" dirty="0"/>
              <a:t>Association</a:t>
            </a:r>
            <a:r>
              <a:rPr lang="en-CA" dirty="0"/>
              <a:t> </a:t>
            </a:r>
            <a:r>
              <a:rPr lang="en-CA" b="1" dirty="0"/>
              <a:t>learning</a:t>
            </a:r>
            <a:r>
              <a:rPr lang="en-CA" dirty="0"/>
              <a:t> (look for any association among features, many rules)</a:t>
            </a:r>
          </a:p>
          <a:p>
            <a:pPr lvl="1"/>
            <a:r>
              <a:rPr lang="en-CA" b="1" dirty="0"/>
              <a:t>Clustering</a:t>
            </a:r>
            <a:r>
              <a:rPr lang="en-CA" dirty="0"/>
              <a:t> (look for groups of examples that belong together, </a:t>
            </a:r>
            <a:r>
              <a:rPr lang="en-CA" i="1" dirty="0"/>
              <a:t>unsupervised</a:t>
            </a:r>
            <a:r>
              <a:rPr lang="en-CA" dirty="0"/>
              <a:t>)</a:t>
            </a:r>
          </a:p>
          <a:p>
            <a:pPr lvl="1"/>
            <a:r>
              <a:rPr lang="en-CA" b="1" dirty="0"/>
              <a:t>Numeric prediction </a:t>
            </a:r>
            <a:r>
              <a:rPr lang="en-CA" dirty="0"/>
              <a:t>(predict numeric quantity instead of discrete class)</a:t>
            </a:r>
          </a:p>
          <a:p>
            <a:r>
              <a:rPr lang="en-CA" dirty="0"/>
              <a:t>Regardless of style of learning, the “thing to be learned” is the </a:t>
            </a:r>
            <a:r>
              <a:rPr lang="en-CA" i="1" dirty="0"/>
              <a:t>concept</a:t>
            </a:r>
          </a:p>
          <a:p>
            <a:r>
              <a:rPr lang="en-CA" dirty="0"/>
              <a:t>Output of learning scheme is the </a:t>
            </a:r>
            <a:r>
              <a:rPr lang="en-CA" i="1" dirty="0"/>
              <a:t>concept description</a:t>
            </a:r>
          </a:p>
          <a:p>
            <a:r>
              <a:rPr lang="en-CA" dirty="0"/>
              <a:t>Question: what style of learning did we see previously?</a:t>
            </a:r>
          </a:p>
          <a:p>
            <a:pPr lvl="1"/>
            <a:r>
              <a:rPr lang="en-CA" dirty="0"/>
              <a:t>(iris problem, weather problem, contact lens problem)</a:t>
            </a:r>
          </a:p>
          <a:p>
            <a:pPr lvl="2"/>
            <a:r>
              <a:rPr lang="en-CA" dirty="0"/>
              <a:t>Mostly classification problems</a:t>
            </a:r>
          </a:p>
        </p:txBody>
      </p:sp>
    </p:spTree>
    <p:extLst>
      <p:ext uri="{BB962C8B-B14F-4D97-AF65-F5344CB8AC3E}">
        <p14:creationId xmlns:p14="http://schemas.microsoft.com/office/powerpoint/2010/main" val="228510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7527"/>
          </a:xfrm>
        </p:spPr>
        <p:txBody>
          <a:bodyPr>
            <a:normAutofit fontScale="90000"/>
          </a:bodyPr>
          <a:lstStyle/>
          <a:p>
            <a:r>
              <a:rPr lang="en-CA" dirty="0"/>
              <a:t>Can preprocessing using PCA hurt classification results?</a:t>
            </a:r>
          </a:p>
        </p:txBody>
      </p:sp>
      <p:sp>
        <p:nvSpPr>
          <p:cNvPr id="3" name="Content Placeholder 2"/>
          <p:cNvSpPr>
            <a:spLocks noGrp="1"/>
          </p:cNvSpPr>
          <p:nvPr>
            <p:ph idx="1"/>
          </p:nvPr>
        </p:nvSpPr>
        <p:spPr>
          <a:xfrm>
            <a:off x="0" y="997527"/>
            <a:ext cx="6314209" cy="2948152"/>
          </a:xfrm>
        </p:spPr>
        <p:txBody>
          <a:bodyPr>
            <a:normAutofit fontScale="92500" lnSpcReduction="20000"/>
          </a:bodyPr>
          <a:lstStyle/>
          <a:p>
            <a:r>
              <a:rPr lang="en-CA" dirty="0"/>
              <a:t>Short answer: </a:t>
            </a:r>
            <a:r>
              <a:rPr lang="en-CA" b="1" dirty="0"/>
              <a:t>yes</a:t>
            </a:r>
          </a:p>
          <a:p>
            <a:r>
              <a:rPr lang="en-CA" dirty="0"/>
              <a:t>Long answer: “</a:t>
            </a:r>
            <a:r>
              <a:rPr lang="en-CA" i="1" dirty="0"/>
              <a:t>PCA is based on extracting the axes on which data shows the highest variability. Although PCA spreads out data in the new basis, and can be of great help in unsupervised learning</a:t>
            </a:r>
            <a:r>
              <a:rPr lang="en-CA" b="1" i="1" dirty="0"/>
              <a:t>, </a:t>
            </a:r>
            <a:r>
              <a:rPr lang="en-CA" b="1" i="1" u="sng" dirty="0"/>
              <a:t>there is no guarantee that the new axes uncovered by PCA are consistent with the discriminatory features of the dataset</a:t>
            </a:r>
            <a:r>
              <a:rPr lang="en-CA" dirty="0"/>
              <a:t>”</a:t>
            </a:r>
          </a:p>
          <a:p>
            <a:endParaRPr lang="en-CA" dirty="0"/>
          </a:p>
        </p:txBody>
      </p:sp>
      <p:sp>
        <p:nvSpPr>
          <p:cNvPr id="4" name="Rectangle 3"/>
          <p:cNvSpPr/>
          <p:nvPr/>
        </p:nvSpPr>
        <p:spPr>
          <a:xfrm>
            <a:off x="-20782" y="6530233"/>
            <a:ext cx="10557164" cy="276999"/>
          </a:xfrm>
          <a:prstGeom prst="rect">
            <a:avLst/>
          </a:prstGeom>
        </p:spPr>
        <p:txBody>
          <a:bodyPr wrap="square">
            <a:spAutoFit/>
          </a:bodyPr>
          <a:lstStyle/>
          <a:p>
            <a:r>
              <a:rPr lang="en-CA" sz="1200" dirty="0">
                <a:hlinkClick r:id="rId2"/>
              </a:rPr>
              <a:t>https://stats.stackexchange.com/questions/52773/what-can-cause-pca-to-worsen-results-of-a-classifier</a:t>
            </a:r>
            <a:endParaRPr lang="en-CA" sz="1200" dirty="0"/>
          </a:p>
        </p:txBody>
      </p:sp>
      <p:pic>
        <p:nvPicPr>
          <p:cNvPr id="5" name="Picture 4"/>
          <p:cNvPicPr>
            <a:picLocks noChangeAspect="1"/>
          </p:cNvPicPr>
          <p:nvPr/>
        </p:nvPicPr>
        <p:blipFill>
          <a:blip r:embed="rId3"/>
          <a:stretch>
            <a:fillRect/>
          </a:stretch>
        </p:blipFill>
        <p:spPr>
          <a:xfrm>
            <a:off x="6314209" y="917690"/>
            <a:ext cx="5697682" cy="1035942"/>
          </a:xfrm>
          <a:prstGeom prst="rect">
            <a:avLst/>
          </a:prstGeom>
        </p:spPr>
      </p:pic>
      <p:pic>
        <p:nvPicPr>
          <p:cNvPr id="6" name="Picture 5"/>
          <p:cNvPicPr>
            <a:picLocks noChangeAspect="1"/>
          </p:cNvPicPr>
          <p:nvPr/>
        </p:nvPicPr>
        <p:blipFill>
          <a:blip r:embed="rId4"/>
          <a:stretch>
            <a:fillRect/>
          </a:stretch>
        </p:blipFill>
        <p:spPr>
          <a:xfrm>
            <a:off x="6314209" y="2111318"/>
            <a:ext cx="5877791" cy="1463903"/>
          </a:xfrm>
          <a:prstGeom prst="rect">
            <a:avLst/>
          </a:prstGeom>
        </p:spPr>
      </p:pic>
      <p:pic>
        <p:nvPicPr>
          <p:cNvPr id="7" name="Picture 6"/>
          <p:cNvPicPr>
            <a:picLocks noChangeAspect="1"/>
          </p:cNvPicPr>
          <p:nvPr/>
        </p:nvPicPr>
        <p:blipFill>
          <a:blip r:embed="rId5"/>
          <a:stretch>
            <a:fillRect/>
          </a:stretch>
        </p:blipFill>
        <p:spPr>
          <a:xfrm>
            <a:off x="862878" y="3672536"/>
            <a:ext cx="10466243" cy="2524846"/>
          </a:xfrm>
          <a:prstGeom prst="rect">
            <a:avLst/>
          </a:prstGeom>
        </p:spPr>
      </p:pic>
      <p:sp>
        <p:nvSpPr>
          <p:cNvPr id="8" name="TextBox 7"/>
          <p:cNvSpPr txBox="1"/>
          <p:nvPr/>
        </p:nvSpPr>
        <p:spPr>
          <a:xfrm>
            <a:off x="8742218" y="3672536"/>
            <a:ext cx="3269673" cy="369332"/>
          </a:xfrm>
          <a:prstGeom prst="rect">
            <a:avLst/>
          </a:prstGeom>
          <a:noFill/>
        </p:spPr>
        <p:txBody>
          <a:bodyPr wrap="square" rtlCol="0">
            <a:spAutoFit/>
          </a:bodyPr>
          <a:lstStyle/>
          <a:p>
            <a:r>
              <a:rPr lang="en-CA" dirty="0"/>
              <a:t>(full article available on Moodle)</a:t>
            </a:r>
          </a:p>
        </p:txBody>
      </p:sp>
      <p:sp>
        <p:nvSpPr>
          <p:cNvPr id="9" name="Rectangle 8"/>
          <p:cNvSpPr/>
          <p:nvPr/>
        </p:nvSpPr>
        <p:spPr>
          <a:xfrm>
            <a:off x="-20782" y="6304097"/>
            <a:ext cx="11349903" cy="276999"/>
          </a:xfrm>
          <a:prstGeom prst="rect">
            <a:avLst/>
          </a:prstGeom>
        </p:spPr>
        <p:txBody>
          <a:bodyPr wrap="square">
            <a:spAutoFit/>
          </a:bodyPr>
          <a:lstStyle/>
          <a:p>
            <a:r>
              <a:rPr lang="en-CA" sz="1200" dirty="0">
                <a:hlinkClick r:id="rId6"/>
              </a:rPr>
              <a:t>https://www.researchgate.net/post/Is_there_a_specific_reason_that_using_PCA_gives_worse_results_than_without_using_it_in_SVM_classification</a:t>
            </a:r>
            <a:endParaRPr lang="en-CA" sz="1200" dirty="0"/>
          </a:p>
        </p:txBody>
      </p:sp>
    </p:spTree>
    <p:extLst>
      <p:ext uri="{BB962C8B-B14F-4D97-AF65-F5344CB8AC3E}">
        <p14:creationId xmlns:p14="http://schemas.microsoft.com/office/powerpoint/2010/main" val="34441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99400"/>
          </a:xfrm>
        </p:spPr>
        <p:txBody>
          <a:bodyPr/>
          <a:lstStyle/>
          <a:p>
            <a:r>
              <a:rPr lang="en-CA" dirty="0"/>
              <a:t>Data whitening</a:t>
            </a:r>
          </a:p>
        </p:txBody>
      </p:sp>
      <p:pic>
        <p:nvPicPr>
          <p:cNvPr id="4" name="Picture 3"/>
          <p:cNvPicPr>
            <a:picLocks noChangeAspect="1"/>
          </p:cNvPicPr>
          <p:nvPr/>
        </p:nvPicPr>
        <p:blipFill>
          <a:blip r:embed="rId2"/>
          <a:stretch>
            <a:fillRect/>
          </a:stretch>
        </p:blipFill>
        <p:spPr>
          <a:xfrm>
            <a:off x="367319" y="844526"/>
            <a:ext cx="4249172" cy="3517007"/>
          </a:xfrm>
          <a:prstGeom prst="rect">
            <a:avLst/>
          </a:prstGeom>
        </p:spPr>
      </p:pic>
      <p:pic>
        <p:nvPicPr>
          <p:cNvPr id="5" name="Picture 4"/>
          <p:cNvPicPr>
            <a:picLocks noChangeAspect="1"/>
          </p:cNvPicPr>
          <p:nvPr/>
        </p:nvPicPr>
        <p:blipFill>
          <a:blip r:embed="rId3"/>
          <a:stretch>
            <a:fillRect/>
          </a:stretch>
        </p:blipFill>
        <p:spPr>
          <a:xfrm>
            <a:off x="5910970" y="844526"/>
            <a:ext cx="4230237" cy="3478195"/>
          </a:xfrm>
          <a:prstGeom prst="rect">
            <a:avLst/>
          </a:prstGeom>
        </p:spPr>
      </p:pic>
      <p:cxnSp>
        <p:nvCxnSpPr>
          <p:cNvPr id="7" name="Straight Arrow Connector 6"/>
          <p:cNvCxnSpPr/>
          <p:nvPr/>
        </p:nvCxnSpPr>
        <p:spPr>
          <a:xfrm>
            <a:off x="4776717" y="2603029"/>
            <a:ext cx="79157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0" y="4467847"/>
            <a:ext cx="12192000" cy="2390153"/>
          </a:xfrm>
        </p:spPr>
        <p:txBody>
          <a:bodyPr>
            <a:normAutofit lnSpcReduction="10000"/>
          </a:bodyPr>
          <a:lstStyle/>
          <a:p>
            <a:r>
              <a:rPr lang="en-CA" b="0" dirty="0"/>
              <a:t>A whitening transform transforms a vector of random variables into a set of new variables whose covariance is the identity matrix </a:t>
            </a:r>
          </a:p>
          <a:p>
            <a:r>
              <a:rPr lang="en-CA" dirty="0"/>
              <a:t>Random variables from a whitened dataset are all uncorrelated with variance=1</a:t>
            </a:r>
          </a:p>
          <a:p>
            <a:r>
              <a:rPr lang="en-CA" dirty="0"/>
              <a:t>Also known as </a:t>
            </a:r>
            <a:r>
              <a:rPr lang="en-CA" i="1" dirty="0"/>
              <a:t>sphering </a:t>
            </a:r>
            <a:r>
              <a:rPr lang="en-CA" dirty="0"/>
              <a:t>the data (sphering matrix)</a:t>
            </a:r>
          </a:p>
          <a:p>
            <a:r>
              <a:rPr lang="en-CA" dirty="0"/>
              <a:t>Important pre-processing step in time series analysis </a:t>
            </a:r>
          </a:p>
          <a:p>
            <a:endParaRPr lang="en-CA" b="0" dirty="0"/>
          </a:p>
        </p:txBody>
      </p:sp>
    </p:spTree>
    <p:extLst>
      <p:ext uri="{BB962C8B-B14F-4D97-AF65-F5344CB8AC3E}">
        <p14:creationId xmlns:p14="http://schemas.microsoft.com/office/powerpoint/2010/main" val="25252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3411"/>
          </a:xfrm>
        </p:spPr>
        <p:txBody>
          <a:bodyPr/>
          <a:lstStyle/>
          <a:p>
            <a:r>
              <a:rPr lang="en-CA" dirty="0"/>
              <a:t>Partial least squares regression</a:t>
            </a:r>
          </a:p>
        </p:txBody>
      </p:sp>
      <p:sp>
        <p:nvSpPr>
          <p:cNvPr id="3" name="Content Placeholder 2"/>
          <p:cNvSpPr>
            <a:spLocks noGrp="1"/>
          </p:cNvSpPr>
          <p:nvPr>
            <p:ph idx="1"/>
          </p:nvPr>
        </p:nvSpPr>
        <p:spPr>
          <a:xfrm>
            <a:off x="0" y="993412"/>
            <a:ext cx="12192000" cy="5864588"/>
          </a:xfrm>
        </p:spPr>
        <p:txBody>
          <a:bodyPr>
            <a:normAutofit/>
          </a:bodyPr>
          <a:lstStyle/>
          <a:p>
            <a:r>
              <a:rPr lang="en-CA" dirty="0"/>
              <a:t>Components output by PCA are linear combinations of dataset attributes</a:t>
            </a:r>
          </a:p>
          <a:p>
            <a:r>
              <a:rPr lang="en-CA" dirty="0"/>
              <a:t>PCA considers only the attributes, not the output class (unsupervised)</a:t>
            </a:r>
          </a:p>
          <a:p>
            <a:r>
              <a:rPr lang="en-CA" b="1" dirty="0"/>
              <a:t>Partial least squares regression (PLS) </a:t>
            </a:r>
            <a:r>
              <a:rPr lang="en-CA" dirty="0"/>
              <a:t>takes the class into account when constructing the new coordinate system</a:t>
            </a:r>
          </a:p>
          <a:p>
            <a:r>
              <a:rPr lang="en-CA" dirty="0"/>
              <a:t>PLS finds components (coefficients) that explain lots of variance and are correlated to the class of interest (supervised learning)</a:t>
            </a:r>
          </a:p>
          <a:p>
            <a:r>
              <a:rPr lang="en-CA" dirty="0"/>
              <a:t>Simple algorithm to find attribute coefficients for PLS:</a:t>
            </a:r>
          </a:p>
          <a:p>
            <a:pPr lvl="1"/>
            <a:r>
              <a:rPr lang="en-CA" dirty="0"/>
              <a:t>0) standardize input attributes to 0 mean, unit variance (variance=1)</a:t>
            </a:r>
          </a:p>
          <a:p>
            <a:pPr lvl="1"/>
            <a:r>
              <a:rPr lang="en-CA" dirty="0"/>
              <a:t>1) attribute coefficients for first PLS direction found by taking dot product between each attribute vector and class vector in turn (each dot product sum becomes attribute’s weight)</a:t>
            </a:r>
          </a:p>
          <a:p>
            <a:pPr lvl="1"/>
            <a:r>
              <a:rPr lang="en-CA" dirty="0"/>
              <a:t>2) to find second direction, do same thing but replace original attribute vector with residuals from prediction output by first PLS weight vector </a:t>
            </a:r>
          </a:p>
          <a:p>
            <a:pPr lvl="1"/>
            <a:r>
              <a:rPr lang="en-CA" dirty="0"/>
              <a:t>3) continue until you reach the desired number of components</a:t>
            </a:r>
          </a:p>
        </p:txBody>
      </p:sp>
    </p:spTree>
    <p:extLst>
      <p:ext uri="{BB962C8B-B14F-4D97-AF65-F5344CB8AC3E}">
        <p14:creationId xmlns:p14="http://schemas.microsoft.com/office/powerpoint/2010/main" val="6179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Python examples:</a:t>
            </a:r>
          </a:p>
        </p:txBody>
      </p:sp>
      <p:sp>
        <p:nvSpPr>
          <p:cNvPr id="3" name="Content Placeholder 2"/>
          <p:cNvSpPr>
            <a:spLocks noGrp="1"/>
          </p:cNvSpPr>
          <p:nvPr>
            <p:ph idx="1"/>
          </p:nvPr>
        </p:nvSpPr>
        <p:spPr/>
        <p:txBody>
          <a:bodyPr/>
          <a:lstStyle/>
          <a:p>
            <a:r>
              <a:rPr lang="en-CA" dirty="0"/>
              <a:t>Preprocessing:</a:t>
            </a:r>
          </a:p>
          <a:p>
            <a:r>
              <a:rPr lang="en-CA" dirty="0"/>
              <a:t>Effects of </a:t>
            </a:r>
            <a:r>
              <a:rPr lang="en-CA" b="1" dirty="0"/>
              <a:t>PCA</a:t>
            </a:r>
            <a:r>
              <a:rPr lang="en-CA" dirty="0"/>
              <a:t> on performance of Gaussian Naïve Bayes classifier</a:t>
            </a:r>
          </a:p>
          <a:p>
            <a:r>
              <a:rPr lang="en-CA" dirty="0"/>
              <a:t>Effects of </a:t>
            </a:r>
            <a:r>
              <a:rPr lang="en-CA" b="1" dirty="0"/>
              <a:t>PLS</a:t>
            </a:r>
            <a:r>
              <a:rPr lang="en-CA" dirty="0"/>
              <a:t> on performance Gaussian Naïve Bayes classifier</a:t>
            </a:r>
          </a:p>
        </p:txBody>
      </p:sp>
    </p:spTree>
    <p:extLst>
      <p:ext uri="{BB962C8B-B14F-4D97-AF65-F5344CB8AC3E}">
        <p14:creationId xmlns:p14="http://schemas.microsoft.com/office/powerpoint/2010/main" val="2023174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D1DE-EEC6-1240-9E32-7D7D3A458298}"/>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C46D1D71-6EC2-8344-AB50-E19A027F690F}"/>
              </a:ext>
            </a:extLst>
          </p:cNvPr>
          <p:cNvSpPr>
            <a:spLocks noGrp="1"/>
          </p:cNvSpPr>
          <p:nvPr>
            <p:ph type="subTitle" idx="1"/>
          </p:nvPr>
        </p:nvSpPr>
        <p:spPr/>
        <p:txBody>
          <a:bodyPr/>
          <a:lstStyle/>
          <a:p>
            <a:r>
              <a:rPr lang="en-US" dirty="0"/>
              <a:t>Lecture 16</a:t>
            </a:r>
          </a:p>
        </p:txBody>
      </p:sp>
    </p:spTree>
    <p:extLst>
      <p:ext uri="{BB962C8B-B14F-4D97-AF65-F5344CB8AC3E}">
        <p14:creationId xmlns:p14="http://schemas.microsoft.com/office/powerpoint/2010/main" val="129729261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436-676D-BC47-A605-CC529940B4DF}"/>
              </a:ext>
            </a:extLst>
          </p:cNvPr>
          <p:cNvSpPr>
            <a:spLocks noGrp="1"/>
          </p:cNvSpPr>
          <p:nvPr>
            <p:ph type="title"/>
          </p:nvPr>
        </p:nvSpPr>
        <p:spPr/>
        <p:txBody>
          <a:bodyPr/>
          <a:lstStyle/>
          <a:p>
            <a:r>
              <a:rPr lang="en-US" dirty="0"/>
              <a:t>Administrative slide</a:t>
            </a:r>
          </a:p>
        </p:txBody>
      </p:sp>
      <p:sp>
        <p:nvSpPr>
          <p:cNvPr id="3" name="Content Placeholder 2">
            <a:extLst>
              <a:ext uri="{FF2B5EF4-FFF2-40B4-BE49-F238E27FC236}">
                <a16:creationId xmlns:a16="http://schemas.microsoft.com/office/drawing/2014/main" id="{61FD0D58-4150-A74C-A537-CAE47C822027}"/>
              </a:ext>
            </a:extLst>
          </p:cNvPr>
          <p:cNvSpPr>
            <a:spLocks noGrp="1"/>
          </p:cNvSpPr>
          <p:nvPr>
            <p:ph idx="1"/>
          </p:nvPr>
        </p:nvSpPr>
        <p:spPr>
          <a:xfrm>
            <a:off x="838199" y="1825625"/>
            <a:ext cx="6661935" cy="4351338"/>
          </a:xfrm>
        </p:spPr>
        <p:txBody>
          <a:bodyPr/>
          <a:lstStyle/>
          <a:p>
            <a:r>
              <a:rPr lang="en-US" dirty="0"/>
              <a:t>Midterm</a:t>
            </a:r>
          </a:p>
          <a:p>
            <a:r>
              <a:rPr lang="en-US" dirty="0"/>
              <a:t>Assignment 2</a:t>
            </a:r>
          </a:p>
          <a:p>
            <a:r>
              <a:rPr lang="en-US" dirty="0"/>
              <a:t>Assignment 3 + final project</a:t>
            </a:r>
          </a:p>
          <a:p>
            <a:r>
              <a:rPr lang="en-US" dirty="0"/>
              <a:t>Python demonstrations?</a:t>
            </a:r>
          </a:p>
        </p:txBody>
      </p:sp>
    </p:spTree>
    <p:extLst>
      <p:ext uri="{BB962C8B-B14F-4D97-AF65-F5344CB8AC3E}">
        <p14:creationId xmlns:p14="http://schemas.microsoft.com/office/powerpoint/2010/main" val="28218450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F66C-17F6-B04B-970C-A350669BC07E}"/>
              </a:ext>
            </a:extLst>
          </p:cNvPr>
          <p:cNvSpPr>
            <a:spLocks noGrp="1"/>
          </p:cNvSpPr>
          <p:nvPr>
            <p:ph type="title"/>
          </p:nvPr>
        </p:nvSpPr>
        <p:spPr/>
        <p:txBody>
          <a:bodyPr/>
          <a:lstStyle/>
          <a:p>
            <a:r>
              <a:rPr lang="en-US" dirty="0"/>
              <a:t>Independent Component Analysis (ICA)</a:t>
            </a:r>
          </a:p>
        </p:txBody>
      </p:sp>
      <p:sp>
        <p:nvSpPr>
          <p:cNvPr id="3" name="Content Placeholder 2">
            <a:extLst>
              <a:ext uri="{FF2B5EF4-FFF2-40B4-BE49-F238E27FC236}">
                <a16:creationId xmlns:a16="http://schemas.microsoft.com/office/drawing/2014/main" id="{00E6A760-E18A-224C-8634-2816A899B816}"/>
              </a:ext>
            </a:extLst>
          </p:cNvPr>
          <p:cNvSpPr>
            <a:spLocks noGrp="1"/>
          </p:cNvSpPr>
          <p:nvPr>
            <p:ph idx="1"/>
          </p:nvPr>
        </p:nvSpPr>
        <p:spPr>
          <a:xfrm>
            <a:off x="0" y="1825625"/>
            <a:ext cx="12192000" cy="4351338"/>
          </a:xfrm>
        </p:spPr>
        <p:txBody>
          <a:bodyPr/>
          <a:lstStyle/>
          <a:p>
            <a:r>
              <a:rPr lang="en-US" dirty="0"/>
              <a:t>Decompose multivariate signal into independent non-gaussian signals</a:t>
            </a:r>
          </a:p>
          <a:p>
            <a:r>
              <a:rPr lang="en-US" dirty="0"/>
              <a:t>Cocktail party problem:</a:t>
            </a:r>
          </a:p>
          <a:p>
            <a:r>
              <a:rPr lang="en-US" b="1" dirty="0"/>
              <a:t>Input</a:t>
            </a:r>
            <a:r>
              <a:rPr lang="en-US" dirty="0"/>
              <a:t>: mixed signal (what we measure)</a:t>
            </a:r>
          </a:p>
          <a:p>
            <a:r>
              <a:rPr lang="en-US" b="1" dirty="0"/>
              <a:t>Output</a:t>
            </a:r>
            <a:r>
              <a:rPr lang="en-US" dirty="0"/>
              <a:t>: unmixed signal </a:t>
            </a:r>
            <a:br>
              <a:rPr lang="en-US" dirty="0"/>
            </a:br>
            <a:r>
              <a:rPr lang="en-US" dirty="0"/>
              <a:t>	(independent components)</a:t>
            </a:r>
          </a:p>
          <a:p>
            <a:r>
              <a:rPr lang="en-US" dirty="0"/>
              <a:t>ICA is a </a:t>
            </a:r>
            <a:r>
              <a:rPr lang="en-US" b="1" dirty="0"/>
              <a:t>blind signal separation </a:t>
            </a:r>
            <a:r>
              <a:rPr lang="en-US" dirty="0"/>
              <a:t>technique</a:t>
            </a:r>
          </a:p>
          <a:p>
            <a:r>
              <a:rPr lang="en-US" dirty="0"/>
              <a:t>Two primary assumptions of ICA</a:t>
            </a:r>
          </a:p>
          <a:p>
            <a:pPr lvl="1"/>
            <a:r>
              <a:rPr lang="en-US" dirty="0"/>
              <a:t>Source signals are independent</a:t>
            </a:r>
          </a:p>
          <a:p>
            <a:pPr lvl="1"/>
            <a:r>
              <a:rPr lang="en-US" dirty="0"/>
              <a:t>Source signal distributions are non-gaussian</a:t>
            </a:r>
          </a:p>
        </p:txBody>
      </p:sp>
      <p:pic>
        <p:nvPicPr>
          <p:cNvPr id="2050" name="Picture 2" descr="Image result for cocktail party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912" y="2307790"/>
            <a:ext cx="5672102" cy="44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9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2"/>
            <a:ext cx="10515600" cy="618548"/>
          </a:xfrm>
        </p:spPr>
        <p:txBody>
          <a:bodyPr>
            <a:normAutofit fontScale="90000"/>
          </a:bodyPr>
          <a:lstStyle/>
          <a:p>
            <a:r>
              <a:rPr lang="en-CA" dirty="0"/>
              <a:t>The power of ICA</a:t>
            </a:r>
          </a:p>
        </p:txBody>
      </p:sp>
      <p:pic>
        <p:nvPicPr>
          <p:cNvPr id="4" name="Picture 3"/>
          <p:cNvPicPr>
            <a:picLocks noChangeAspect="1"/>
          </p:cNvPicPr>
          <p:nvPr/>
        </p:nvPicPr>
        <p:blipFill>
          <a:blip r:embed="rId2"/>
          <a:stretch>
            <a:fillRect/>
          </a:stretch>
        </p:blipFill>
        <p:spPr>
          <a:xfrm>
            <a:off x="0" y="572510"/>
            <a:ext cx="12105881" cy="6230070"/>
          </a:xfrm>
          <a:prstGeom prst="rect">
            <a:avLst/>
          </a:prstGeom>
        </p:spPr>
      </p:pic>
      <p:sp>
        <p:nvSpPr>
          <p:cNvPr id="5" name="TextBox 4"/>
          <p:cNvSpPr txBox="1"/>
          <p:nvPr/>
        </p:nvSpPr>
        <p:spPr>
          <a:xfrm>
            <a:off x="4087091" y="9382"/>
            <a:ext cx="8104909" cy="400110"/>
          </a:xfrm>
          <a:prstGeom prst="rect">
            <a:avLst/>
          </a:prstGeom>
          <a:noFill/>
        </p:spPr>
        <p:txBody>
          <a:bodyPr wrap="square" rtlCol="0">
            <a:spAutoFit/>
          </a:bodyPr>
          <a:lstStyle/>
          <a:p>
            <a:r>
              <a:rPr lang="en-CA" sz="1000" dirty="0">
                <a:hlinkClick r:id="rId3"/>
              </a:rPr>
              <a:t>https://scikit-learn.org/stable/auto_examples/decomposition/plot_ica_blind_source_separation.html#sphx-glr-auto-examples-decomposition-plot-ica-blind-source-separation-py</a:t>
            </a:r>
            <a:endParaRPr lang="en-CA" sz="1000" dirty="0"/>
          </a:p>
        </p:txBody>
      </p:sp>
    </p:spTree>
    <p:extLst>
      <p:ext uri="{BB962C8B-B14F-4D97-AF65-F5344CB8AC3E}">
        <p14:creationId xmlns:p14="http://schemas.microsoft.com/office/powerpoint/2010/main" val="269497917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F66C-17F6-B04B-970C-A350669BC07E}"/>
              </a:ext>
            </a:extLst>
          </p:cNvPr>
          <p:cNvSpPr>
            <a:spLocks noGrp="1"/>
          </p:cNvSpPr>
          <p:nvPr>
            <p:ph type="title"/>
          </p:nvPr>
        </p:nvSpPr>
        <p:spPr/>
        <p:txBody>
          <a:bodyPr/>
          <a:lstStyle/>
          <a:p>
            <a:r>
              <a:rPr lang="en-US" dirty="0"/>
              <a:t>General definition of ICA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E6A760-E18A-224C-8634-2816A899B816}"/>
                  </a:ext>
                </a:extLst>
              </p:cNvPr>
              <p:cNvSpPr>
                <a:spLocks noGrp="1"/>
              </p:cNvSpPr>
              <p:nvPr>
                <p:ph idx="1"/>
              </p:nvPr>
            </p:nvSpPr>
            <p:spPr>
              <a:xfrm>
                <a:off x="0" y="1825625"/>
                <a:ext cx="12192000" cy="4702766"/>
              </a:xfrm>
            </p:spPr>
            <p:txBody>
              <a:bodyPr>
                <a:normAutofit lnSpcReduction="10000"/>
              </a:bodyPr>
              <a:lstStyle/>
              <a:p>
                <a:r>
                  <a:rPr lang="en-US" dirty="0"/>
                  <a:t>Independent component analysis (ICA) is the name given to techniques for finding a matrix </a:t>
                </a:r>
                <a:r>
                  <a:rPr lang="en-US" b="1" dirty="0"/>
                  <a:t>W </a:t>
                </a:r>
                <a:r>
                  <a:rPr lang="en-US" dirty="0"/>
                  <a:t>such that the elements </a:t>
                </a:r>
                <a14:m>
                  <m:oMath xmlns:m="http://schemas.openxmlformats.org/officeDocument/2006/math">
                    <m:r>
                      <a:rPr lang="en-US" b="1" i="1" smtClean="0">
                        <a:latin typeface="Cambria Math" panose="02040503050406030204" pitchFamily="18" charset="0"/>
                      </a:rPr>
                      <m:t>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𝑁</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𝑇</m:t>
                        </m:r>
                      </m:sup>
                    </m:sSup>
                  </m:oMath>
                </a14:m>
                <a:r>
                  <a:rPr lang="en-US" dirty="0"/>
                  <a:t> of the linear transform </a:t>
                </a:r>
                <a14:m>
                  <m:oMath xmlns:m="http://schemas.openxmlformats.org/officeDocument/2006/math">
                    <m:r>
                      <a:rPr lang="en-US" b="1" i="1" smtClean="0">
                        <a:latin typeface="Cambria Math" panose="02040503050406030204" pitchFamily="18" charset="0"/>
                      </a:rPr>
                      <m:t>𝒖</m:t>
                    </m:r>
                    <m:r>
                      <a:rPr lang="en-US" b="0" i="1" smtClean="0">
                        <a:latin typeface="Cambria Math" panose="02040503050406030204" pitchFamily="18" charset="0"/>
                      </a:rPr>
                      <m:t>=</m:t>
                    </m:r>
                    <m:r>
                      <a:rPr lang="en-US" b="1" i="1" smtClean="0">
                        <a:latin typeface="Cambria Math" panose="02040503050406030204" pitchFamily="18" charset="0"/>
                      </a:rPr>
                      <m:t>𝑾𝒙</m:t>
                    </m:r>
                  </m:oMath>
                </a14:m>
                <a:r>
                  <a:rPr lang="en-US" b="1" dirty="0"/>
                  <a:t> </a:t>
                </a:r>
                <a:r>
                  <a:rPr lang="en-US" dirty="0"/>
                  <a:t>of the random vector,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𝑁</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𝑇</m:t>
                        </m:r>
                      </m:sup>
                    </m:sSup>
                  </m:oMath>
                </a14:m>
                <a:r>
                  <a:rPr lang="en-US" b="1" dirty="0"/>
                  <a:t> </a:t>
                </a:r>
                <a:r>
                  <a:rPr lang="en-US" dirty="0"/>
                  <a:t>are statistically independent</a:t>
                </a:r>
              </a:p>
              <a:p>
                <a:r>
                  <a:rPr lang="en-US" dirty="0"/>
                  <a:t>In contrast with decorrelation techniques such as PCA which ensures:</a:t>
                </a:r>
                <a:br>
                  <a:rPr lang="en-US" dirty="0"/>
                </a:br>
                <a:r>
                  <a:rPr lang="en-US" dirty="0"/>
                  <a: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𝑗</m:t>
                            </m:r>
                          </m:sub>
                        </m:sSub>
                      </m:e>
                    </m:d>
                    <m:r>
                      <a:rPr lang="en-US" b="0" i="1" smtClean="0">
                        <a:latin typeface="Cambria Math" panose="02040503050406030204" pitchFamily="18" charset="0"/>
                      </a:rPr>
                      <m:t>=0,</m:t>
                    </m:r>
                  </m:oMath>
                </a14:m>
                <a:r>
                  <a:rPr lang="en-US" dirty="0"/>
                  <a:t> for all </a:t>
                </a:r>
                <a:r>
                  <a:rPr lang="en-US" dirty="0" err="1">
                    <a:latin typeface="Cambria Math" panose="02040503050406030204" pitchFamily="18" charset="0"/>
                    <a:ea typeface="Cambria Math" panose="02040503050406030204" pitchFamily="18" charset="0"/>
                  </a:rPr>
                  <a:t>ij</a:t>
                </a:r>
                <a:r>
                  <a:rPr lang="en-US" dirty="0"/>
                  <a:t>, </a:t>
                </a:r>
              </a:p>
              <a:p>
                <a:r>
                  <a:rPr lang="en-US" dirty="0"/>
                  <a:t>ICA imposes the much stronger criterion:</a:t>
                </a:r>
                <a:br>
                  <a:rPr lang="en-US" dirty="0"/>
                </a:br>
                <a:r>
                  <a:rPr lang="en-US" dirty="0"/>
                  <a:t>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𝑗</m:t>
                            </m:r>
                          </m:sub>
                        </m:sSub>
                      </m:e>
                    </m:d>
                    <m:r>
                      <a:rPr lang="en-US" b="0" i="1" smtClean="0">
                        <a:latin typeface="Cambria Math" panose="02040503050406030204" pitchFamily="18" charset="0"/>
                      </a:rPr>
                      <m:t>=0,</m:t>
                    </m:r>
                  </m:oMath>
                </a14:m>
                <a:r>
                  <a:rPr lang="en-US" dirty="0"/>
                  <a:t> for all </a:t>
                </a:r>
                <a:r>
                  <a:rPr lang="en-US" dirty="0" err="1">
                    <a:latin typeface="Cambria Math" panose="02040503050406030204" pitchFamily="18" charset="0"/>
                    <a:ea typeface="Cambria Math" panose="02040503050406030204" pitchFamily="18" charset="0"/>
                  </a:rPr>
                  <a:t>ij</a:t>
                </a:r>
                <a:r>
                  <a:rPr lang="en-US" dirty="0"/>
                  <a:t>, where </a:t>
                </a:r>
                <a14:m>
                  <m:oMath xmlns:m="http://schemas.openxmlformats.org/officeDocument/2006/math">
                    <m:r>
                      <a:rPr lang="en-US" b="0" i="1" smtClean="0">
                        <a:latin typeface="Cambria Math" panose="02040503050406030204" pitchFamily="18" charset="0"/>
                      </a:rPr>
                      <m:t>𝐼</m:t>
                    </m:r>
                  </m:oMath>
                </a14:m>
                <a:r>
                  <a:rPr lang="en-US" dirty="0"/>
                  <a:t> is the mutual information function</a:t>
                </a:r>
              </a:p>
              <a:p>
                <a:r>
                  <a:rPr lang="en-US" dirty="0"/>
                  <a:t>Mutual information depends on all higher-order statistics of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 while decorrelation only takes account of second-order statistics</a:t>
                </a:r>
              </a:p>
              <a:p>
                <a:r>
                  <a:rPr lang="en-US" dirty="0"/>
                  <a:t>This is the original formulation (Infomax ICA) (</a:t>
                </a:r>
                <a:r>
                  <a:rPr lang="en-US" dirty="0" err="1"/>
                  <a:t>Sejnowski</a:t>
                </a:r>
                <a:r>
                  <a:rPr lang="en-US" dirty="0"/>
                  <a:t> and Bell, 1994)</a:t>
                </a:r>
              </a:p>
              <a:p>
                <a:endParaRPr lang="en-US" dirty="0"/>
              </a:p>
            </p:txBody>
          </p:sp>
        </mc:Choice>
        <mc:Fallback xmlns="">
          <p:sp>
            <p:nvSpPr>
              <p:cNvPr id="3" name="Content Placeholder 2">
                <a:extLst>
                  <a:ext uri="{FF2B5EF4-FFF2-40B4-BE49-F238E27FC236}">
                    <a16:creationId xmlns:a16="http://schemas.microsoft.com/office/drawing/2014/main" id="{00E6A760-E18A-224C-8634-2816A899B816}"/>
                  </a:ext>
                </a:extLst>
              </p:cNvPr>
              <p:cNvSpPr>
                <a:spLocks noGrp="1" noRot="1" noChangeAspect="1" noMove="1" noResize="1" noEditPoints="1" noAdjustHandles="1" noChangeArrowheads="1" noChangeShapeType="1" noTextEdit="1"/>
              </p:cNvSpPr>
              <p:nvPr>
                <p:ph idx="1"/>
              </p:nvPr>
            </p:nvSpPr>
            <p:spPr>
              <a:xfrm>
                <a:off x="0" y="1825625"/>
                <a:ext cx="12192000" cy="4702766"/>
              </a:xfrm>
              <a:blipFill>
                <a:blip r:embed="rId2"/>
                <a:stretch>
                  <a:fillRect l="-900" t="-28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D31BCCD-DFF3-4F43-9427-24268E3A958C}"/>
              </a:ext>
            </a:extLst>
          </p:cNvPr>
          <p:cNvSpPr txBox="1"/>
          <p:nvPr/>
        </p:nvSpPr>
        <p:spPr>
          <a:xfrm>
            <a:off x="1584251" y="6478662"/>
            <a:ext cx="9218428" cy="369332"/>
          </a:xfrm>
          <a:prstGeom prst="rect">
            <a:avLst/>
          </a:prstGeom>
          <a:noFill/>
        </p:spPr>
        <p:txBody>
          <a:bodyPr wrap="square" rtlCol="0">
            <a:spAutoFit/>
          </a:bodyPr>
          <a:lstStyle/>
          <a:p>
            <a:r>
              <a:rPr lang="en-US" dirty="0"/>
              <a:t>http://</a:t>
            </a:r>
            <a:r>
              <a:rPr lang="en-US" dirty="0" err="1"/>
              <a:t>www.inf.fu-berlin.de</a:t>
            </a:r>
            <a:r>
              <a:rPr lang="en-US" dirty="0"/>
              <a:t>/</a:t>
            </a:r>
            <a:r>
              <a:rPr lang="en-US" dirty="0" err="1"/>
              <a:t>lehre</a:t>
            </a:r>
            <a:r>
              <a:rPr lang="en-US" dirty="0"/>
              <a:t>/WS05/</a:t>
            </a:r>
            <a:r>
              <a:rPr lang="en-US" dirty="0" err="1"/>
              <a:t>Mustererkennung</a:t>
            </a:r>
            <a:r>
              <a:rPr lang="en-US" dirty="0"/>
              <a:t>/infomax/</a:t>
            </a:r>
            <a:r>
              <a:rPr lang="en-US" dirty="0" err="1"/>
              <a:t>infomax.pdf</a:t>
            </a:r>
            <a:endParaRPr lang="en-US" dirty="0"/>
          </a:p>
        </p:txBody>
      </p:sp>
    </p:spTree>
    <p:extLst>
      <p:ext uri="{BB962C8B-B14F-4D97-AF65-F5344CB8AC3E}">
        <p14:creationId xmlns:p14="http://schemas.microsoft.com/office/powerpoint/2010/main" val="18976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F66C-17F6-B04B-970C-A350669BC07E}"/>
              </a:ext>
            </a:extLst>
          </p:cNvPr>
          <p:cNvSpPr>
            <a:spLocks noGrp="1"/>
          </p:cNvSpPr>
          <p:nvPr>
            <p:ph type="title"/>
          </p:nvPr>
        </p:nvSpPr>
        <p:spPr>
          <a:xfrm>
            <a:off x="85060" y="365125"/>
            <a:ext cx="11268740" cy="1006475"/>
          </a:xfrm>
        </p:spPr>
        <p:txBody>
          <a:bodyPr>
            <a:normAutofit/>
          </a:bodyPr>
          <a:lstStyle/>
          <a:p>
            <a:r>
              <a:rPr lang="en-US" dirty="0"/>
              <a:t>Measures of Independence: </a:t>
            </a:r>
            <a:r>
              <a:rPr lang="en-US" b="1" dirty="0"/>
              <a:t>Mutual information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E6A760-E18A-224C-8634-2816A899B816}"/>
                  </a:ext>
                </a:extLst>
              </p:cNvPr>
              <p:cNvSpPr>
                <a:spLocks noGrp="1"/>
              </p:cNvSpPr>
              <p:nvPr>
                <p:ph idx="1"/>
              </p:nvPr>
            </p:nvSpPr>
            <p:spPr>
              <a:xfrm>
                <a:off x="0" y="1825625"/>
                <a:ext cx="5996763" cy="4351338"/>
              </a:xfrm>
            </p:spPr>
            <p:txBody>
              <a:bodyPr/>
              <a:lstStyle/>
              <a:p>
                <a:r>
                  <a:rPr lang="en-US" dirty="0"/>
                  <a:t>Mutual information</a:t>
                </a:r>
              </a:p>
              <a:p>
                <a:r>
                  <a:rPr lang="en-US" dirty="0"/>
                  <a:t>Take two random variables X and Y. intuitively, mutual information or I(X,Y) measures how much knowing X gives us information about Y (or vice-versa)</a:t>
                </a:r>
              </a:p>
              <a:p>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endParaRPr lang="en-US" dirty="0"/>
              </a:p>
              <a:p>
                <a:r>
                  <a:rPr lang="en-US" dirty="0"/>
                  <a:t>Where H is the entropy function</a:t>
                </a:r>
              </a:p>
            </p:txBody>
          </p:sp>
        </mc:Choice>
        <mc:Fallback xmlns="">
          <p:sp>
            <p:nvSpPr>
              <p:cNvPr id="3" name="Content Placeholder 2">
                <a:extLst>
                  <a:ext uri="{FF2B5EF4-FFF2-40B4-BE49-F238E27FC236}">
                    <a16:creationId xmlns:a16="http://schemas.microsoft.com/office/drawing/2014/main" id="{00E6A760-E18A-224C-8634-2816A899B816}"/>
                  </a:ext>
                </a:extLst>
              </p:cNvPr>
              <p:cNvSpPr>
                <a:spLocks noGrp="1" noRot="1" noChangeAspect="1" noMove="1" noResize="1" noEditPoints="1" noAdjustHandles="1" noChangeArrowheads="1" noChangeShapeType="1" noTextEdit="1"/>
              </p:cNvSpPr>
              <p:nvPr>
                <p:ph idx="1"/>
              </p:nvPr>
            </p:nvSpPr>
            <p:spPr>
              <a:xfrm>
                <a:off x="0" y="1825625"/>
                <a:ext cx="5996763" cy="4351338"/>
              </a:xfrm>
              <a:blipFill>
                <a:blip r:embed="rId2"/>
                <a:stretch>
                  <a:fillRect l="-1695" t="-2632" r="-3390"/>
                </a:stretch>
              </a:blipFill>
            </p:spPr>
            <p:txBody>
              <a:bodyPr/>
              <a:lstStyle/>
              <a:p>
                <a:r>
                  <a:rPr lang="en-US">
                    <a:noFill/>
                  </a:rPr>
                  <a:t> </a:t>
                </a:r>
              </a:p>
            </p:txBody>
          </p:sp>
        </mc:Fallback>
      </mc:AlternateContent>
      <p:pic>
        <p:nvPicPr>
          <p:cNvPr id="7170" name="Picture 2" descr="https://upload.wikimedia.org/wikipedia/commons/thumb/d/d4/Entropy-mutual-information-relative-entropy-relation-diagram.svg/800px-Entropy-mutual-information-relative-entropy-relation-dia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9" y="1825625"/>
            <a:ext cx="5597360" cy="393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68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Administrative slide</a:t>
            </a:r>
          </a:p>
        </p:txBody>
      </p:sp>
      <p:sp>
        <p:nvSpPr>
          <p:cNvPr id="3" name="Content Placeholder 2"/>
          <p:cNvSpPr>
            <a:spLocks noGrp="1"/>
          </p:cNvSpPr>
          <p:nvPr>
            <p:ph idx="1"/>
          </p:nvPr>
        </p:nvSpPr>
        <p:spPr/>
        <p:txBody>
          <a:bodyPr>
            <a:normAutofit fontScale="92500" lnSpcReduction="10000"/>
          </a:bodyPr>
          <a:lstStyle/>
          <a:p>
            <a:r>
              <a:rPr lang="en-CA" dirty="0"/>
              <a:t>Check circulated class list </a:t>
            </a:r>
          </a:p>
          <a:p>
            <a:r>
              <a:rPr lang="en-CA" dirty="0"/>
              <a:t>Office hours: </a:t>
            </a:r>
          </a:p>
          <a:p>
            <a:pPr lvl="1"/>
            <a:r>
              <a:rPr lang="en-CA" dirty="0"/>
              <a:t>Monday, Wednesday, Friday 9:30 am to 11:00 am</a:t>
            </a:r>
          </a:p>
          <a:p>
            <a:r>
              <a:rPr lang="en-CA" dirty="0"/>
              <a:t>Lecture</a:t>
            </a:r>
          </a:p>
          <a:p>
            <a:pPr lvl="1"/>
            <a:r>
              <a:rPr lang="en-CA" dirty="0"/>
              <a:t>3 lectures per week, 50 minutes each</a:t>
            </a:r>
          </a:p>
          <a:p>
            <a:r>
              <a:rPr lang="en-CA" dirty="0"/>
              <a:t>Textbook ($30 on amazon)</a:t>
            </a:r>
          </a:p>
          <a:p>
            <a:pPr lvl="1"/>
            <a:r>
              <a:rPr lang="en-CA" dirty="0"/>
              <a:t>Data Mining – Practical Machine Learning Tools and Techniques</a:t>
            </a:r>
          </a:p>
          <a:p>
            <a:r>
              <a:rPr lang="en-CA" dirty="0"/>
              <a:t>Assignments (45%), Midterm (25%), Final Project (30%)</a:t>
            </a:r>
          </a:p>
          <a:p>
            <a:r>
              <a:rPr lang="en-CA" dirty="0"/>
              <a:t>Software:</a:t>
            </a:r>
          </a:p>
          <a:p>
            <a:pPr lvl="1"/>
            <a:r>
              <a:rPr lang="en-CA" dirty="0"/>
              <a:t>Linux, Mac, or Windows</a:t>
            </a:r>
          </a:p>
          <a:p>
            <a:pPr lvl="1"/>
            <a:r>
              <a:rPr lang="en-CA" dirty="0"/>
              <a:t>Basic coding requirements (python)</a:t>
            </a:r>
          </a:p>
        </p:txBody>
      </p:sp>
      <p:pic>
        <p:nvPicPr>
          <p:cNvPr id="1026" name="Picture 2" descr="Image result for data mining practical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9355" y="2352602"/>
            <a:ext cx="2476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8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9476" y="1940502"/>
            <a:ext cx="4581525" cy="3476625"/>
          </a:xfrm>
          <a:prstGeom prst="rect">
            <a:avLst/>
          </a:prstGeom>
        </p:spPr>
      </p:pic>
      <p:sp>
        <p:nvSpPr>
          <p:cNvPr id="2" name="Title 1"/>
          <p:cNvSpPr>
            <a:spLocks noGrp="1"/>
          </p:cNvSpPr>
          <p:nvPr>
            <p:ph type="title"/>
          </p:nvPr>
        </p:nvSpPr>
        <p:spPr/>
        <p:txBody>
          <a:bodyPr/>
          <a:lstStyle/>
          <a:p>
            <a:r>
              <a:rPr lang="en-CA" dirty="0"/>
              <a:t>2.2 What’s in an Example?</a:t>
            </a:r>
          </a:p>
        </p:txBody>
      </p:sp>
      <p:sp>
        <p:nvSpPr>
          <p:cNvPr id="3" name="Content Placeholder 2"/>
          <p:cNvSpPr>
            <a:spLocks noGrp="1"/>
          </p:cNvSpPr>
          <p:nvPr>
            <p:ph idx="1"/>
          </p:nvPr>
        </p:nvSpPr>
        <p:spPr>
          <a:xfrm>
            <a:off x="838201" y="1825625"/>
            <a:ext cx="6587836" cy="4852266"/>
          </a:xfrm>
        </p:spPr>
        <p:txBody>
          <a:bodyPr>
            <a:normAutofit fontScale="92500" lnSpcReduction="20000"/>
          </a:bodyPr>
          <a:lstStyle/>
          <a:p>
            <a:r>
              <a:rPr lang="en-CA" dirty="0"/>
              <a:t>The input to a machine learning algorithm is a set of instances</a:t>
            </a:r>
          </a:p>
          <a:p>
            <a:r>
              <a:rPr lang="en-CA" dirty="0"/>
              <a:t>Instances are the things to be classified, associated, or clustered</a:t>
            </a:r>
          </a:p>
          <a:p>
            <a:pPr lvl="1"/>
            <a:r>
              <a:rPr lang="en-CA" dirty="0"/>
              <a:t>Until now we have called them examples</a:t>
            </a:r>
          </a:p>
          <a:p>
            <a:pPr lvl="1"/>
            <a:r>
              <a:rPr lang="en-CA" dirty="0"/>
              <a:t>Instances are characterized by the values of a set of predetermined attributes</a:t>
            </a:r>
          </a:p>
          <a:p>
            <a:r>
              <a:rPr lang="en-CA" dirty="0"/>
              <a:t>Standard scenario:</a:t>
            </a:r>
          </a:p>
          <a:p>
            <a:pPr lvl="1"/>
            <a:r>
              <a:rPr lang="en-CA" b="1" dirty="0"/>
              <a:t>Each instance is an individual, independent example of concept to be learned</a:t>
            </a:r>
          </a:p>
          <a:p>
            <a:r>
              <a:rPr lang="en-CA" dirty="0"/>
              <a:t>Examples:</a:t>
            </a:r>
          </a:p>
          <a:p>
            <a:pPr lvl="1"/>
            <a:r>
              <a:rPr lang="en-CA" dirty="0"/>
              <a:t>Contact lens, iris, weather</a:t>
            </a:r>
          </a:p>
          <a:p>
            <a:r>
              <a:rPr lang="en-CA" dirty="0"/>
              <a:t>Most practical data mining problems can be expressed this way</a:t>
            </a:r>
          </a:p>
          <a:p>
            <a:endParaRPr lang="en-CA" dirty="0"/>
          </a:p>
        </p:txBody>
      </p:sp>
      <p:sp>
        <p:nvSpPr>
          <p:cNvPr id="5" name="TextBox 4"/>
          <p:cNvSpPr txBox="1"/>
          <p:nvPr/>
        </p:nvSpPr>
        <p:spPr>
          <a:xfrm>
            <a:off x="8769928" y="5417127"/>
            <a:ext cx="3422072" cy="369332"/>
          </a:xfrm>
          <a:prstGeom prst="rect">
            <a:avLst/>
          </a:prstGeom>
          <a:noFill/>
        </p:spPr>
        <p:txBody>
          <a:bodyPr wrap="square" rtlCol="0">
            <a:spAutoFit/>
          </a:bodyPr>
          <a:lstStyle/>
          <a:p>
            <a:r>
              <a:rPr lang="en-CA" dirty="0"/>
              <a:t>Matrix of instances vs attributes</a:t>
            </a:r>
          </a:p>
        </p:txBody>
      </p:sp>
    </p:spTree>
    <p:extLst>
      <p:ext uri="{BB962C8B-B14F-4D97-AF65-F5344CB8AC3E}">
        <p14:creationId xmlns:p14="http://schemas.microsoft.com/office/powerpoint/2010/main" val="30823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F66C-17F6-B04B-970C-A350669BC07E}"/>
              </a:ext>
            </a:extLst>
          </p:cNvPr>
          <p:cNvSpPr>
            <a:spLocks noGrp="1"/>
          </p:cNvSpPr>
          <p:nvPr>
            <p:ph type="title"/>
          </p:nvPr>
        </p:nvSpPr>
        <p:spPr>
          <a:xfrm>
            <a:off x="0" y="365126"/>
            <a:ext cx="11353800" cy="953312"/>
          </a:xfrm>
        </p:spPr>
        <p:txBody>
          <a:bodyPr/>
          <a:lstStyle/>
          <a:p>
            <a:r>
              <a:rPr lang="en-US" dirty="0"/>
              <a:t>Measures of independence: </a:t>
            </a:r>
            <a:r>
              <a:rPr lang="en-US" b="1" dirty="0"/>
              <a:t>non-</a:t>
            </a:r>
            <a:r>
              <a:rPr lang="en-US" b="1" dirty="0" err="1"/>
              <a:t>Gaussianity</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E6A760-E18A-224C-8634-2816A899B816}"/>
                  </a:ext>
                </a:extLst>
              </p:cNvPr>
              <p:cNvSpPr>
                <a:spLocks noGrp="1"/>
              </p:cNvSpPr>
              <p:nvPr>
                <p:ph idx="1"/>
              </p:nvPr>
            </p:nvSpPr>
            <p:spPr>
              <a:xfrm>
                <a:off x="0" y="1318438"/>
                <a:ext cx="12192000" cy="5103627"/>
              </a:xfrm>
            </p:spPr>
            <p:txBody>
              <a:bodyPr/>
              <a:lstStyle/>
              <a:p>
                <a:r>
                  <a:rPr lang="en-US" dirty="0"/>
                  <a:t>Non-</a:t>
                </a:r>
                <a:r>
                  <a:rPr lang="en-US" dirty="0" err="1"/>
                  <a:t>Gaussianity</a:t>
                </a:r>
                <a:r>
                  <a:rPr lang="en-US" dirty="0"/>
                  <a:t> is independence</a:t>
                </a:r>
              </a:p>
              <a:p>
                <a:r>
                  <a:rPr lang="en-US" b="1" dirty="0"/>
                  <a:t>Central limit theorem: </a:t>
                </a:r>
                <a:r>
                  <a:rPr lang="en-US" dirty="0"/>
                  <a:t>the distribution of the sum of </a:t>
                </a:r>
                <a14:m>
                  <m:oMath xmlns:m="http://schemas.openxmlformats.org/officeDocument/2006/math">
                    <m:r>
                      <a:rPr lang="en-US" b="0" i="1" smtClean="0">
                        <a:latin typeface="Cambria Math" panose="02040503050406030204" pitchFamily="18" charset="0"/>
                      </a:rPr>
                      <m:t>𝑁</m:t>
                    </m:r>
                  </m:oMath>
                </a14:m>
                <a:r>
                  <a:rPr lang="en-US" dirty="0"/>
                  <a:t> independent random variables approaches Gaussian as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oMath>
                </a14:m>
                <a:endParaRPr lang="en-US" dirty="0"/>
              </a:p>
              <a:p>
                <a:r>
                  <a:rPr lang="en-US" dirty="0"/>
                  <a:t>Therefore, given a mixture of independent random variables, we can recover the independent random variables by finding the matrix </a:t>
                </a:r>
                <a14:m>
                  <m:oMath xmlns:m="http://schemas.openxmlformats.org/officeDocument/2006/math">
                    <m:r>
                      <a:rPr lang="en-US" b="1" i="1" smtClean="0">
                        <a:latin typeface="Cambria Math" panose="02040503050406030204" pitchFamily="18" charset="0"/>
                      </a:rPr>
                      <m:t>𝑾</m:t>
                    </m:r>
                  </m:oMath>
                </a14:m>
                <a:r>
                  <a:rPr lang="en-US" dirty="0"/>
                  <a:t> maximizing non-</a:t>
                </a:r>
                <a:r>
                  <a:rPr lang="en-US" dirty="0" err="1"/>
                  <a:t>Gaussianity</a:t>
                </a:r>
                <a:r>
                  <a:rPr lang="en-US" dirty="0"/>
                  <a:t> over all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 </m:t>
                        </m:r>
                      </m:sup>
                    </m:sSubSup>
                    <m:r>
                      <a:rPr lang="en-US" b="0" i="1" smtClean="0">
                        <a:latin typeface="Cambria Math" panose="02040503050406030204" pitchFamily="18" charset="0"/>
                      </a:rPr>
                      <m:t> </m:t>
                    </m:r>
                  </m:oMath>
                </a14:m>
                <a:r>
                  <a:rPr lang="en-US" dirty="0"/>
                  <a:t>:</a:t>
                </a:r>
                <a:br>
                  <a:rPr lang="en-US" dirty="0"/>
                </a:br>
                <a:r>
                  <a:rPr lang="en-US" dirty="0"/>
                  <a:t>	</a:t>
                </a:r>
                <a:r>
                  <a:rPr lang="en-US" b="1" dirty="0"/>
                  <a:t> </a:t>
                </a:r>
                <a14:m>
                  <m:oMath xmlns:m="http://schemas.openxmlformats.org/officeDocument/2006/math">
                    <m:r>
                      <a:rPr lang="en-US" b="1" i="1" smtClean="0">
                        <a:latin typeface="Cambria Math" panose="02040503050406030204" pitchFamily="18" charset="0"/>
                      </a:rPr>
                      <m:t>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𝑁</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𝑇</m:t>
                        </m:r>
                      </m:sup>
                    </m:sSup>
                  </m:oMath>
                </a14:m>
                <a:r>
                  <a:rPr lang="en-US" dirty="0"/>
                  <a:t> , where </a:t>
                </a:r>
                <a14:m>
                  <m:oMath xmlns:m="http://schemas.openxmlformats.org/officeDocument/2006/math">
                    <m:r>
                      <a:rPr lang="en-US" b="1" i="1" smtClean="0">
                        <a:latin typeface="Cambria Math" panose="02040503050406030204" pitchFamily="18" charset="0"/>
                      </a:rPr>
                      <m:t>𝒖</m:t>
                    </m:r>
                    <m:r>
                      <a:rPr lang="en-US" b="0" i="1" smtClean="0">
                        <a:latin typeface="Cambria Math" panose="02040503050406030204" pitchFamily="18" charset="0"/>
                      </a:rPr>
                      <m:t>=</m:t>
                    </m:r>
                    <m:r>
                      <a:rPr lang="en-US" b="1" i="1" smtClean="0">
                        <a:latin typeface="Cambria Math" panose="02040503050406030204" pitchFamily="18" charset="0"/>
                      </a:rPr>
                      <m:t>𝑾𝒙</m:t>
                    </m:r>
                  </m:oMath>
                </a14:m>
                <a:r>
                  <a:rPr lang="en-US" b="1" dirty="0"/>
                  <a:t> </a:t>
                </a:r>
                <a:endParaRPr lang="en-US" dirty="0"/>
              </a:p>
              <a:p>
                <a:r>
                  <a:rPr lang="en-US" dirty="0"/>
                  <a:t>Example of central limit theorem:</a:t>
                </a:r>
              </a:p>
              <a:p>
                <a:pPr lvl="1"/>
                <a:r>
                  <a:rPr lang="en-US" dirty="0"/>
                  <a:t>Toss 1 dice multiple times, record result each time =&gt; uniform distribution</a:t>
                </a:r>
              </a:p>
              <a:p>
                <a:pPr lvl="1"/>
                <a:r>
                  <a:rPr lang="en-US" dirty="0"/>
                  <a:t>Toss multiple dice multiple times, record summed result each time =&gt; </a:t>
                </a:r>
                <a:r>
                  <a:rPr lang="en-US" dirty="0" err="1"/>
                  <a:t>gaussian</a:t>
                </a:r>
                <a:r>
                  <a:rPr lang="en-US" dirty="0"/>
                  <a:t> distribution</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0E6A760-E18A-224C-8634-2816A899B816}"/>
                  </a:ext>
                </a:extLst>
              </p:cNvPr>
              <p:cNvSpPr>
                <a:spLocks noGrp="1" noRot="1" noChangeAspect="1" noMove="1" noResize="1" noEditPoints="1" noAdjustHandles="1" noChangeArrowheads="1" noChangeShapeType="1" noTextEdit="1"/>
              </p:cNvSpPr>
              <p:nvPr>
                <p:ph idx="1"/>
              </p:nvPr>
            </p:nvSpPr>
            <p:spPr>
              <a:xfrm>
                <a:off x="0" y="1318438"/>
                <a:ext cx="12192000" cy="5103627"/>
              </a:xfrm>
              <a:blipFill>
                <a:blip r:embed="rId2"/>
                <a:stretch>
                  <a:fillRect l="-833" t="-1985" r="-208"/>
                </a:stretch>
              </a:blipFill>
            </p:spPr>
            <p:txBody>
              <a:bodyPr/>
              <a:lstStyle/>
              <a:p>
                <a:r>
                  <a:rPr lang="en-US">
                    <a:noFill/>
                  </a:rPr>
                  <a:t> </a:t>
                </a:r>
              </a:p>
            </p:txBody>
          </p:sp>
        </mc:Fallback>
      </mc:AlternateContent>
    </p:spTree>
    <p:extLst>
      <p:ext uri="{BB962C8B-B14F-4D97-AF65-F5344CB8AC3E}">
        <p14:creationId xmlns:p14="http://schemas.microsoft.com/office/powerpoint/2010/main" val="7086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0076"/>
          </a:xfrm>
        </p:spPr>
        <p:txBody>
          <a:bodyPr/>
          <a:lstStyle/>
          <a:p>
            <a:r>
              <a:rPr lang="en-CA" dirty="0"/>
              <a:t>Central limit theorem: dice example</a:t>
            </a:r>
          </a:p>
        </p:txBody>
      </p:sp>
      <p:sp>
        <p:nvSpPr>
          <p:cNvPr id="4" name="TextBox 3"/>
          <p:cNvSpPr txBox="1"/>
          <p:nvPr/>
        </p:nvSpPr>
        <p:spPr>
          <a:xfrm>
            <a:off x="0" y="6488668"/>
            <a:ext cx="8929255" cy="369332"/>
          </a:xfrm>
          <a:prstGeom prst="rect">
            <a:avLst/>
          </a:prstGeom>
          <a:noFill/>
        </p:spPr>
        <p:txBody>
          <a:bodyPr wrap="square" rtlCol="0">
            <a:spAutoFit/>
          </a:bodyPr>
          <a:lstStyle/>
          <a:p>
            <a:r>
              <a:rPr lang="en-CA" dirty="0">
                <a:hlinkClick r:id="rId2"/>
              </a:rPr>
              <a:t>https://www.muelaner.com/uncertainty-of-measurement/attachment/central-limit-theorem/</a:t>
            </a:r>
            <a:endParaRPr lang="en-CA" dirty="0"/>
          </a:p>
        </p:txBody>
      </p:sp>
      <p:pic>
        <p:nvPicPr>
          <p:cNvPr id="3" name="Picture 2"/>
          <p:cNvPicPr>
            <a:picLocks noChangeAspect="1"/>
          </p:cNvPicPr>
          <p:nvPr/>
        </p:nvPicPr>
        <p:blipFill>
          <a:blip r:embed="rId3"/>
          <a:stretch>
            <a:fillRect/>
          </a:stretch>
        </p:blipFill>
        <p:spPr>
          <a:xfrm>
            <a:off x="594880" y="829834"/>
            <a:ext cx="4924425" cy="1724025"/>
          </a:xfrm>
          <a:prstGeom prst="rect">
            <a:avLst/>
          </a:prstGeom>
        </p:spPr>
      </p:pic>
      <p:pic>
        <p:nvPicPr>
          <p:cNvPr id="5" name="Picture 4"/>
          <p:cNvPicPr>
            <a:picLocks noChangeAspect="1"/>
          </p:cNvPicPr>
          <p:nvPr/>
        </p:nvPicPr>
        <p:blipFill>
          <a:blip r:embed="rId4"/>
          <a:stretch>
            <a:fillRect/>
          </a:stretch>
        </p:blipFill>
        <p:spPr>
          <a:xfrm>
            <a:off x="32905" y="2715639"/>
            <a:ext cx="5505450" cy="1514475"/>
          </a:xfrm>
          <a:prstGeom prst="rect">
            <a:avLst/>
          </a:prstGeom>
        </p:spPr>
      </p:pic>
      <p:pic>
        <p:nvPicPr>
          <p:cNvPr id="6" name="Picture 5"/>
          <p:cNvPicPr>
            <a:picLocks noChangeAspect="1"/>
          </p:cNvPicPr>
          <p:nvPr/>
        </p:nvPicPr>
        <p:blipFill>
          <a:blip r:embed="rId5"/>
          <a:stretch>
            <a:fillRect/>
          </a:stretch>
        </p:blipFill>
        <p:spPr>
          <a:xfrm>
            <a:off x="32905" y="4554528"/>
            <a:ext cx="5524500" cy="1609725"/>
          </a:xfrm>
          <a:prstGeom prst="rect">
            <a:avLst/>
          </a:prstGeom>
        </p:spPr>
      </p:pic>
      <p:pic>
        <p:nvPicPr>
          <p:cNvPr id="7" name="Picture 6"/>
          <p:cNvPicPr>
            <a:picLocks noChangeAspect="1"/>
          </p:cNvPicPr>
          <p:nvPr/>
        </p:nvPicPr>
        <p:blipFill>
          <a:blip r:embed="rId6"/>
          <a:stretch>
            <a:fillRect/>
          </a:stretch>
        </p:blipFill>
        <p:spPr>
          <a:xfrm>
            <a:off x="6192986" y="910285"/>
            <a:ext cx="5076825" cy="1514475"/>
          </a:xfrm>
          <a:prstGeom prst="rect">
            <a:avLst/>
          </a:prstGeom>
        </p:spPr>
      </p:pic>
      <p:pic>
        <p:nvPicPr>
          <p:cNvPr id="8" name="Picture 7"/>
          <p:cNvPicPr>
            <a:picLocks noChangeAspect="1"/>
          </p:cNvPicPr>
          <p:nvPr/>
        </p:nvPicPr>
        <p:blipFill>
          <a:blip r:embed="rId7"/>
          <a:stretch>
            <a:fillRect/>
          </a:stretch>
        </p:blipFill>
        <p:spPr>
          <a:xfrm>
            <a:off x="6107261" y="2755875"/>
            <a:ext cx="5162550" cy="1543050"/>
          </a:xfrm>
          <a:prstGeom prst="rect">
            <a:avLst/>
          </a:prstGeom>
        </p:spPr>
      </p:pic>
      <p:pic>
        <p:nvPicPr>
          <p:cNvPr id="9" name="Picture 8"/>
          <p:cNvPicPr>
            <a:picLocks noChangeAspect="1"/>
          </p:cNvPicPr>
          <p:nvPr/>
        </p:nvPicPr>
        <p:blipFill>
          <a:blip r:embed="rId8"/>
          <a:stretch>
            <a:fillRect/>
          </a:stretch>
        </p:blipFill>
        <p:spPr>
          <a:xfrm>
            <a:off x="6040586" y="4526663"/>
            <a:ext cx="5295900" cy="1800225"/>
          </a:xfrm>
          <a:prstGeom prst="rect">
            <a:avLst/>
          </a:prstGeom>
        </p:spPr>
      </p:pic>
    </p:spTree>
    <p:extLst>
      <p:ext uri="{BB962C8B-B14F-4D97-AF65-F5344CB8AC3E}">
        <p14:creationId xmlns:p14="http://schemas.microsoft.com/office/powerpoint/2010/main" val="20011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F66C-17F6-B04B-970C-A350669BC07E}"/>
              </a:ext>
            </a:extLst>
          </p:cNvPr>
          <p:cNvSpPr>
            <a:spLocks noGrp="1"/>
          </p:cNvSpPr>
          <p:nvPr>
            <p:ph type="title"/>
          </p:nvPr>
        </p:nvSpPr>
        <p:spPr/>
        <p:txBody>
          <a:bodyPr/>
          <a:lstStyle/>
          <a:p>
            <a:r>
              <a:rPr lang="en-US" dirty="0"/>
              <a:t>Quantifying non-</a:t>
            </a:r>
            <a:r>
              <a:rPr lang="en-US" dirty="0" err="1"/>
              <a:t>Gaussianity</a:t>
            </a:r>
            <a:r>
              <a:rPr lang="en-US" dirty="0"/>
              <a:t>: </a:t>
            </a:r>
            <a:r>
              <a:rPr lang="en-US" b="1" dirty="0"/>
              <a:t>Kurtosis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E6A760-E18A-224C-8634-2816A899B816}"/>
                  </a:ext>
                </a:extLst>
              </p:cNvPr>
              <p:cNvSpPr>
                <a:spLocks noGrp="1"/>
              </p:cNvSpPr>
              <p:nvPr>
                <p:ph idx="1"/>
              </p:nvPr>
            </p:nvSpPr>
            <p:spPr>
              <a:xfrm>
                <a:off x="0" y="1825624"/>
                <a:ext cx="12192000" cy="5032375"/>
              </a:xfrm>
            </p:spPr>
            <p:txBody>
              <a:bodyPr/>
              <a:lstStyle/>
              <a:p>
                <a:r>
                  <a:rPr lang="en-US" dirty="0"/>
                  <a:t>Kurtosis is the normalized form of the fourth central moment of a distribution:</a:t>
                </a:r>
                <a:br>
                  <a:rPr lang="en-US" dirty="0"/>
                </a:br>
                <a:r>
                  <a:rPr lang="en-US" dirty="0"/>
                  <a:t>	</a:t>
                </a:r>
                <a14:m>
                  <m:oMath xmlns:m="http://schemas.openxmlformats.org/officeDocument/2006/math">
                    <m:r>
                      <a:rPr lang="en-US" b="0" i="1" smtClean="0">
                        <a:latin typeface="Cambria Math" panose="02040503050406030204" pitchFamily="18" charset="0"/>
                      </a:rPr>
                      <m:t>𝑘𝑢𝑟𝑡</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e>
                    </m:d>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d>
                          </m:e>
                        </m:d>
                      </m:e>
                      <m:sup>
                        <m:r>
                          <a:rPr lang="en-US" b="0" i="1" smtClean="0">
                            <a:latin typeface="Cambria Math" panose="02040503050406030204" pitchFamily="18" charset="0"/>
                          </a:rPr>
                          <m:t>2</m:t>
                        </m:r>
                      </m:sup>
                    </m:sSup>
                  </m:oMath>
                </a14:m>
                <a:endParaRPr lang="en-US" b="0" dirty="0"/>
              </a:p>
              <a:p>
                <a:r>
                  <a:rPr lang="en-US" dirty="0"/>
                  <a:t>If we assume </a:t>
                </a:r>
                <a14:m>
                  <m:oMath xmlns:m="http://schemas.openxmlformats.org/officeDocument/2006/math">
                    <m:r>
                      <a:rPr lang="en-US" b="0" i="1" smtClean="0">
                        <a:latin typeface="Cambria Math" panose="02040503050406030204" pitchFamily="18" charset="0"/>
                      </a:rPr>
                      <m:t>𝑥</m:t>
                    </m:r>
                  </m:oMath>
                </a14:m>
                <a:r>
                  <a:rPr lang="en-US" dirty="0"/>
                  <a:t> to have zero mean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a:t>
                </a:r>
                <a:br>
                  <a:rPr lang="en-US" dirty="0"/>
                </a:br>
                <a:r>
                  <a:rPr lang="en-US" dirty="0"/>
                  <a:t>and unit variance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 then </a:t>
                </a:r>
                <a14:m>
                  <m:oMath xmlns:m="http://schemas.openxmlformats.org/officeDocument/2006/math">
                    <m:r>
                      <a:rPr lang="en-US" b="0" i="1" smtClean="0">
                        <a:latin typeface="Cambria Math" panose="02040503050406030204" pitchFamily="18" charset="0"/>
                      </a:rPr>
                      <m:t>𝑘𝑢𝑟𝑡</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e>
                    </m:d>
                    <m:r>
                      <a:rPr lang="en-US" b="0" i="1" smtClean="0">
                        <a:latin typeface="Cambria Math" panose="02040503050406030204" pitchFamily="18" charset="0"/>
                      </a:rPr>
                      <m:t>−3</m:t>
                    </m:r>
                  </m:oMath>
                </a14:m>
                <a:endParaRPr lang="en-US" dirty="0"/>
              </a:p>
              <a:p>
                <a:r>
                  <a:rPr lang="en-US" dirty="0"/>
                  <a:t>Kurtosis measures degree of </a:t>
                </a:r>
                <a:r>
                  <a:rPr lang="en-US" dirty="0" err="1"/>
                  <a:t>peakedness</a:t>
                </a:r>
                <a:r>
                  <a:rPr lang="en-US" dirty="0"/>
                  <a:t> (spikiness) of distribution</a:t>
                </a:r>
              </a:p>
              <a:p>
                <a14:m>
                  <m:oMath xmlns:m="http://schemas.openxmlformats.org/officeDocument/2006/math">
                    <m:r>
                      <a:rPr lang="en-US" b="0" i="1" dirty="0" smtClean="0">
                        <a:latin typeface="Cambria Math" panose="02040503050406030204" pitchFamily="18" charset="0"/>
                      </a:rPr>
                      <m:t>𝑘𝑢𝑟𝑡</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oMath>
                </a14:m>
                <a:r>
                  <a:rPr lang="en-US" dirty="0"/>
                  <a:t> only for Gaussian distribution</a:t>
                </a:r>
              </a:p>
              <a:p>
                <a14:m>
                  <m:oMath xmlns:m="http://schemas.openxmlformats.org/officeDocument/2006/math">
                    <m:r>
                      <a:rPr lang="en-US" b="0" i="1" smtClean="0">
                        <a:latin typeface="Cambria Math" panose="02040503050406030204" pitchFamily="18" charset="0"/>
                      </a:rPr>
                      <m:t>𝑘𝑢𝑟𝑡</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&lt;0</m:t>
                    </m:r>
                    <m:r>
                      <a:rPr lang="en-US" i="1">
                        <a:latin typeface="Cambria Math" panose="02040503050406030204" pitchFamily="18" charset="0"/>
                        <a:ea typeface="Cambria Math" panose="02040503050406030204" pitchFamily="18" charset="0"/>
                      </a:rPr>
                      <m:t>⟹</m:t>
                    </m:r>
                  </m:oMath>
                </a14:m>
                <a:r>
                  <a:rPr lang="en-US" dirty="0"/>
                  <a:t> distribution is very flat</a:t>
                </a:r>
              </a:p>
              <a:p>
                <a14:m>
                  <m:oMath xmlns:m="http://schemas.openxmlformats.org/officeDocument/2006/math">
                    <m:r>
                      <a:rPr lang="en-US" b="0" i="1" smtClean="0">
                        <a:latin typeface="Cambria Math" panose="02040503050406030204" pitchFamily="18" charset="0"/>
                      </a:rPr>
                      <m:t>𝑘𝑢𝑟𝑡</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&gt;0</m:t>
                    </m:r>
                    <m:r>
                      <a:rPr lang="en-US" i="1">
                        <a:latin typeface="Cambria Math" panose="02040503050406030204" pitchFamily="18" charset="0"/>
                        <a:ea typeface="Cambria Math" panose="02040503050406030204" pitchFamily="18" charset="0"/>
                      </a:rPr>
                      <m:t>⟹</m:t>
                    </m:r>
                  </m:oMath>
                </a14:m>
                <a:r>
                  <a:rPr lang="en-US" dirty="0"/>
                  <a:t> distribution is very spiky</a:t>
                </a:r>
              </a:p>
              <a:p>
                <a:r>
                  <a:rPr lang="en-US" dirty="0"/>
                  <a:t>Kurtosis is sensitive to outliers and not a robust measure of non-</a:t>
                </a:r>
                <a:r>
                  <a:rPr lang="en-US" dirty="0" err="1"/>
                  <a:t>gaussianity</a:t>
                </a:r>
                <a:endParaRPr lang="en-US" dirty="0"/>
              </a:p>
            </p:txBody>
          </p:sp>
        </mc:Choice>
        <mc:Fallback xmlns="">
          <p:sp>
            <p:nvSpPr>
              <p:cNvPr id="3" name="Content Placeholder 2">
                <a:extLst>
                  <a:ext uri="{FF2B5EF4-FFF2-40B4-BE49-F238E27FC236}">
                    <a16:creationId xmlns:a16="http://schemas.microsoft.com/office/drawing/2014/main" id="{00E6A760-E18A-224C-8634-2816A899B816}"/>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2"/>
                <a:stretch>
                  <a:fillRect l="-833" t="-2273"/>
                </a:stretch>
              </a:blipFill>
            </p:spPr>
            <p:txBody>
              <a:bodyPr/>
              <a:lstStyle/>
              <a:p>
                <a:r>
                  <a:rPr lang="en-US">
                    <a:noFill/>
                  </a:rPr>
                  <a:t> </a:t>
                </a:r>
              </a:p>
            </p:txBody>
          </p:sp>
        </mc:Fallback>
      </mc:AlternateContent>
    </p:spTree>
    <p:extLst>
      <p:ext uri="{BB962C8B-B14F-4D97-AF65-F5344CB8AC3E}">
        <p14:creationId xmlns:p14="http://schemas.microsoft.com/office/powerpoint/2010/main" val="278501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2DF7-5CE2-D641-AB14-53D26CA1DCA9}"/>
              </a:ext>
            </a:extLst>
          </p:cNvPr>
          <p:cNvSpPr>
            <a:spLocks noGrp="1"/>
          </p:cNvSpPr>
          <p:nvPr>
            <p:ph type="title"/>
          </p:nvPr>
        </p:nvSpPr>
        <p:spPr>
          <a:xfrm>
            <a:off x="0" y="0"/>
            <a:ext cx="10515600" cy="995842"/>
          </a:xfrm>
        </p:spPr>
        <p:txBody>
          <a:bodyPr/>
          <a:lstStyle/>
          <a:p>
            <a:r>
              <a:rPr lang="en-US" dirty="0"/>
              <a:t>Quantifying non-</a:t>
            </a:r>
            <a:r>
              <a:rPr lang="en-US" dirty="0" err="1"/>
              <a:t>Gaussianity</a:t>
            </a:r>
            <a:r>
              <a:rPr lang="en-US" dirty="0"/>
              <a:t>: </a:t>
            </a:r>
            <a:r>
              <a:rPr lang="en-US" b="1" dirty="0"/>
              <a:t>Negentropy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70E31-34AB-2F43-811E-0A215FEECB52}"/>
                  </a:ext>
                </a:extLst>
              </p:cNvPr>
              <p:cNvSpPr>
                <a:spLocks noGrp="1"/>
              </p:cNvSpPr>
              <p:nvPr>
                <p:ph idx="1"/>
              </p:nvPr>
            </p:nvSpPr>
            <p:spPr>
              <a:xfrm>
                <a:off x="0" y="732721"/>
                <a:ext cx="12192000" cy="6125279"/>
              </a:xfrm>
            </p:spPr>
            <p:txBody>
              <a:bodyPr>
                <a:normAutofit lnSpcReduction="10000"/>
              </a:bodyPr>
              <a:lstStyle/>
              <a:p>
                <a:r>
                  <a:rPr lang="en-US" dirty="0"/>
                  <a:t>The entropy of a continuous random variable </a:t>
                </a:r>
                <a14:m>
                  <m:oMath xmlns:m="http://schemas.openxmlformats.org/officeDocument/2006/math">
                    <m:r>
                      <a:rPr lang="en-US" b="0" i="1" smtClean="0">
                        <a:latin typeface="Cambria Math" panose="02040503050406030204" pitchFamily="18" charset="0"/>
                      </a:rPr>
                      <m:t>𝑦</m:t>
                    </m:r>
                  </m:oMath>
                </a14:m>
                <a:r>
                  <a:rPr lang="en-US" dirty="0"/>
                  <a:t> with density function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oMath>
                </a14:m>
                <a:r>
                  <a:rPr lang="en-US" dirty="0"/>
                  <a:t>:</a:t>
                </a:r>
                <a:br>
                  <a:rPr lang="en-US" dirty="0"/>
                </a:br>
                <a:r>
                  <a:rPr lang="en-US" dirty="0"/>
                  <a:t>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𝑑𝑦</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oMath>
                </a14:m>
                <a:endParaRPr lang="en-US" dirty="0"/>
              </a:p>
              <a:p>
                <a:r>
                  <a:rPr lang="en-US" dirty="0"/>
                  <a:t>Gaussian distribution has maximum entropy among all distributions over the real axis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e>
                    </m:d>
                  </m:oMath>
                </a14:m>
                <a:endParaRPr lang="en-US" dirty="0"/>
              </a:p>
              <a:p>
                <a:pPr lvl="1"/>
                <a:r>
                  <a:rPr lang="en-US" dirty="0"/>
                  <a:t>Uniform distribution has maximum entropy among all distributions over a finite range</a:t>
                </a:r>
              </a:p>
              <a:p>
                <a:r>
                  <a:rPr lang="en-US" dirty="0"/>
                  <a:t>Based on this, the differential entropy or negentropy is defined:</a:t>
                </a:r>
                <a:br>
                  <a:rPr lang="en-US" dirty="0"/>
                </a:br>
                <a:r>
                  <a:rPr lang="en-US" dirty="0"/>
                  <a:t>	</a:t>
                </a: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𝐺</m:t>
                            </m:r>
                          </m:sub>
                        </m:sSub>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≥0</m:t>
                    </m:r>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𝐺</m:t>
                        </m:r>
                      </m:sub>
                    </m:sSub>
                  </m:oMath>
                </a14:m>
                <a:r>
                  <a:rPr lang="en-US" dirty="0"/>
                  <a:t>is a Gaussian variable with same 	variance as </a:t>
                </a:r>
                <a14:m>
                  <m:oMath xmlns:m="http://schemas.openxmlformats.org/officeDocument/2006/math">
                    <m:r>
                      <a:rPr lang="en-US" b="0" i="1" smtClean="0">
                        <a:latin typeface="Cambria Math" panose="02040503050406030204" pitchFamily="18" charset="0"/>
                      </a:rPr>
                      <m:t>𝑦</m:t>
                    </m:r>
                  </m:oMath>
                </a14:m>
                <a:endParaRPr lang="en-US" dirty="0"/>
              </a:p>
              <a:p>
                <a:r>
                  <a:rPr lang="en-US" dirty="0"/>
                  <a:t>Negentropy can be approximated using:</a:t>
                </a:r>
                <a:br>
                  <a:rPr lang="en-US" dirty="0"/>
                </a:br>
                <a:r>
                  <a:rPr lang="en-US" dirty="0"/>
                  <a:t>	</a:t>
                </a: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𝑝</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e>
                    </m:nary>
                  </m:oMath>
                </a14:m>
                <a:r>
                  <a:rPr lang="en-US" dirty="0"/>
                  <a:t>, </a:t>
                </a:r>
                <a:r>
                  <a:rPr lang="en-US" sz="2000" dirty="0"/>
                  <a:t>where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oMath>
                </a14:m>
                <a:r>
                  <a:rPr lang="en-US" sz="2000" dirty="0"/>
                  <a:t> are some positive constants, </a:t>
                </a:r>
                <a14:m>
                  <m:oMath xmlns:m="http://schemas.openxmlformats.org/officeDocument/2006/math">
                    <m:r>
                      <a:rPr lang="en-US" sz="2000" b="0" i="1" smtClean="0">
                        <a:latin typeface="Cambria Math" panose="02040503050406030204" pitchFamily="18" charset="0"/>
                      </a:rPr>
                      <m:t>𝑦</m:t>
                    </m:r>
                  </m:oMath>
                </a14:m>
                <a:r>
                  <a:rPr lang="en-US" sz="2000" dirty="0"/>
                  <a:t> assumed 	to have zero mean, unit variance,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𝑔</m:t>
                    </m:r>
                  </m:oMath>
                </a14:m>
                <a:r>
                  <a:rPr lang="en-US" sz="2000" dirty="0"/>
                  <a:t> is a Gaussian variable with zero mean, unit variance, and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𝑖</m:t>
                        </m:r>
                      </m:sub>
                    </m:sSub>
                  </m:oMath>
                </a14:m>
                <a:r>
                  <a:rPr lang="en-US" sz="2000" dirty="0"/>
                  <a:t> are some 	non-quadratic functions such as:</a:t>
                </a:r>
                <a:br>
                  <a:rPr lang="en-US" sz="2000" dirty="0"/>
                </a:br>
                <a:r>
                  <a:rPr lang="en-US" sz="2000" dirty="0"/>
                  <a: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𝐺</m:t>
                        </m:r>
                      </m:e>
                      <m:sub>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𝑦</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𝑎</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r>
                          <m:rPr>
                            <m:sty m:val="p"/>
                          </m:rPr>
                          <a:rPr lang="en-CA" b="0" i="0" smtClean="0">
                            <a:latin typeface="Cambria Math" panose="02040503050406030204" pitchFamily="18" charset="0"/>
                          </a:rPr>
                          <m:t>cosh</m:t>
                        </m:r>
                        <m:r>
                          <a:rPr lang="en-CA" b="0" i="1" smtClean="0">
                            <a:latin typeface="Cambria Math" panose="02040503050406030204" pitchFamily="18" charset="0"/>
                          </a:rPr>
                          <m:t>⁡(</m:t>
                        </m:r>
                        <m:r>
                          <a:rPr lang="en-CA" b="0" i="1" smtClean="0">
                            <a:latin typeface="Cambria Math" panose="02040503050406030204" pitchFamily="18" charset="0"/>
                          </a:rPr>
                          <m:t>𝑎𝑦</m:t>
                        </m:r>
                        <m:r>
                          <a:rPr lang="en-CA" b="0" i="1" smtClean="0">
                            <a:latin typeface="Cambria Math" panose="02040503050406030204" pitchFamily="18" charset="0"/>
                          </a:rPr>
                          <m:t>)</m:t>
                        </m:r>
                      </m:e>
                    </m:func>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𝐺</m:t>
                        </m:r>
                      </m:e>
                      <m:sub>
                        <m:r>
                          <a:rPr lang="en-CA" b="0" i="1" smtClean="0">
                            <a:latin typeface="Cambria Math" panose="02040503050406030204" pitchFamily="18" charset="0"/>
                          </a:rPr>
                          <m:t>2</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𝑦</m:t>
                        </m:r>
                      </m:e>
                    </m:d>
                    <m:r>
                      <a:rPr lang="en-CA" b="0" i="1" smtClean="0">
                        <a:latin typeface="Cambria Math" panose="02040503050406030204" pitchFamily="18" charset="0"/>
                      </a:rPr>
                      <m:t>=−</m:t>
                    </m:r>
                    <m:r>
                      <m:rPr>
                        <m:sty m:val="p"/>
                      </m:rPr>
                      <a:rPr lang="en-CA" b="0" i="0" smtClean="0">
                        <a:latin typeface="Cambria Math" panose="02040503050406030204" pitchFamily="18" charset="0"/>
                      </a:rPr>
                      <m:t>exp</m:t>
                    </m:r>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𝑦</m:t>
                            </m:r>
                          </m:e>
                          <m:sup>
                            <m:r>
                              <a:rPr lang="en-CA" b="0" i="1" smtClean="0">
                                <a:latin typeface="Cambria Math" panose="02040503050406030204" pitchFamily="18" charset="0"/>
                              </a:rPr>
                              <m:t>2</m:t>
                            </m:r>
                          </m:sup>
                        </m:sSup>
                      </m:num>
                      <m:den>
                        <m:r>
                          <a:rPr lang="en-CA" b="0" i="1" smtClean="0">
                            <a:latin typeface="Cambria Math" panose="02040503050406030204" pitchFamily="18" charset="0"/>
                          </a:rPr>
                          <m:t>2</m:t>
                        </m:r>
                      </m:den>
                    </m:f>
                    <m:r>
                      <a:rPr lang="en-CA" b="0" i="1" smtClean="0">
                        <a:latin typeface="Cambria Math" panose="02040503050406030204" pitchFamily="18" charset="0"/>
                      </a:rPr>
                      <m:t>)</m:t>
                    </m:r>
                  </m:oMath>
                </a14:m>
                <a:endParaRPr lang="en-US" dirty="0"/>
              </a:p>
              <a:p>
                <a:r>
                  <a:rPr lang="en-US" dirty="0"/>
                  <a:t>We want to maximize </a:t>
                </a:r>
                <a14:m>
                  <m:oMath xmlns:m="http://schemas.openxmlformats.org/officeDocument/2006/math">
                    <m:r>
                      <a:rPr lang="en-CA" b="0" i="1" smtClean="0">
                        <a:latin typeface="Cambria Math" panose="02040503050406030204" pitchFamily="18" charset="0"/>
                      </a:rPr>
                      <m:t>𝐸</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𝑦</m:t>
                            </m:r>
                          </m:e>
                        </m:d>
                      </m:e>
                    </m:d>
                  </m:oMath>
                </a14:m>
                <a:r>
                  <a:rPr lang="en-US" dirty="0"/>
                  <a:t> in order to maximize </a:t>
                </a:r>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EC70E31-34AB-2F43-811E-0A215FEECB52}"/>
                  </a:ext>
                </a:extLst>
              </p:cNvPr>
              <p:cNvSpPr>
                <a:spLocks noGrp="1" noRot="1" noChangeAspect="1" noMove="1" noResize="1" noEditPoints="1" noAdjustHandles="1" noChangeArrowheads="1" noChangeShapeType="1" noTextEdit="1"/>
              </p:cNvSpPr>
              <p:nvPr>
                <p:ph idx="1"/>
              </p:nvPr>
            </p:nvSpPr>
            <p:spPr>
              <a:xfrm>
                <a:off x="0" y="732721"/>
                <a:ext cx="12192000" cy="6125279"/>
              </a:xfrm>
              <a:blipFill>
                <a:blip r:embed="rId2"/>
                <a:stretch>
                  <a:fillRect l="-900" t="-2189" r="-800"/>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CA65FF18-755F-B840-B467-BAF0CE563417}"/>
              </a:ext>
            </a:extLst>
          </p:cNvPr>
          <p:cNvSpPr txBox="1"/>
          <p:nvPr/>
        </p:nvSpPr>
        <p:spPr>
          <a:xfrm>
            <a:off x="6443134" y="6488668"/>
            <a:ext cx="5808133" cy="369332"/>
          </a:xfrm>
          <a:prstGeom prst="rect">
            <a:avLst/>
          </a:prstGeom>
          <a:noFill/>
        </p:spPr>
        <p:txBody>
          <a:bodyPr wrap="square" rtlCol="0">
            <a:spAutoFit/>
          </a:bodyPr>
          <a:lstStyle/>
          <a:p>
            <a:r>
              <a:rPr lang="en-US" dirty="0"/>
              <a:t>http://</a:t>
            </a:r>
            <a:r>
              <a:rPr lang="en-US" dirty="0" err="1"/>
              <a:t>fourier.eng.hmc.edu</a:t>
            </a:r>
            <a:r>
              <a:rPr lang="en-US" dirty="0"/>
              <a:t>/e161/lectures/</a:t>
            </a:r>
            <a:r>
              <a:rPr lang="en-US" dirty="0" err="1"/>
              <a:t>ica</a:t>
            </a:r>
            <a:r>
              <a:rPr lang="en-US" dirty="0"/>
              <a:t>/node4.html</a:t>
            </a:r>
          </a:p>
        </p:txBody>
      </p:sp>
    </p:spTree>
    <p:extLst>
      <p:ext uri="{BB962C8B-B14F-4D97-AF65-F5344CB8AC3E}">
        <p14:creationId xmlns:p14="http://schemas.microsoft.com/office/powerpoint/2010/main" val="23899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2DF7-5CE2-D641-AB14-53D26CA1DCA9}"/>
              </a:ext>
            </a:extLst>
          </p:cNvPr>
          <p:cNvSpPr>
            <a:spLocks noGrp="1"/>
          </p:cNvSpPr>
          <p:nvPr>
            <p:ph type="title"/>
          </p:nvPr>
        </p:nvSpPr>
        <p:spPr>
          <a:xfrm>
            <a:off x="0" y="0"/>
            <a:ext cx="10515600" cy="995842"/>
          </a:xfrm>
        </p:spPr>
        <p:txBody>
          <a:bodyPr/>
          <a:lstStyle/>
          <a:p>
            <a:r>
              <a:rPr lang="en-US" dirty="0"/>
              <a:t>ICA algorithm (</a:t>
            </a:r>
            <a:r>
              <a:rPr lang="en-US" dirty="0" err="1"/>
              <a:t>fastICA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70E31-34AB-2F43-811E-0A215FEECB52}"/>
                  </a:ext>
                </a:extLst>
              </p:cNvPr>
              <p:cNvSpPr>
                <a:spLocks noGrp="1"/>
              </p:cNvSpPr>
              <p:nvPr>
                <p:ph idx="1"/>
              </p:nvPr>
            </p:nvSpPr>
            <p:spPr>
              <a:xfrm>
                <a:off x="0" y="818708"/>
                <a:ext cx="12192000" cy="6039292"/>
              </a:xfrm>
            </p:spPr>
            <p:txBody>
              <a:bodyPr/>
              <a:lstStyle/>
              <a:p>
                <a:r>
                  <a:rPr lang="en-US" dirty="0"/>
                  <a:t>We want to maximize function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𝒘</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1" i="1" smtClean="0">
                            <a:latin typeface="Cambria Math" panose="02040503050406030204" pitchFamily="18" charset="0"/>
                          </a:rPr>
                          <m:t>𝒙</m:t>
                        </m:r>
                        <m:r>
                          <a:rPr lang="en-US" b="0" i="1" smtClean="0">
                            <a:latin typeface="Cambria Math" panose="02040503050406030204" pitchFamily="18" charset="0"/>
                          </a:rPr>
                          <m:t>)]</m:t>
                        </m:r>
                      </m:e>
                    </m:nary>
                  </m:oMath>
                </a14:m>
                <a:r>
                  <a:rPr lang="en-US" dirty="0"/>
                  <a:t> </a:t>
                </a:r>
                <a:br>
                  <a:rPr lang="en-US" dirty="0"/>
                </a:br>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𝒘</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1" i="1" smtClean="0">
                        <a:latin typeface="Cambria Math" panose="02040503050406030204" pitchFamily="18" charset="0"/>
                      </a:rPr>
                      <m:t>𝒙</m:t>
                    </m:r>
                  </m:oMath>
                </a14:m>
                <a:r>
                  <a:rPr lang="en-US" dirty="0"/>
                  <a:t> is a component of </a:t>
                </a:r>
                <a14:m>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𝑾𝒙</m:t>
                    </m:r>
                  </m:oMath>
                </a14:m>
                <a:r>
                  <a:rPr lang="en-US" b="1" dirty="0"/>
                  <a:t> </a:t>
                </a:r>
                <a:br>
                  <a:rPr lang="en-US" b="1" dirty="0"/>
                </a:br>
                <a:r>
                  <a:rPr lang="en-US" b="1" dirty="0"/>
                  <a:t>	</a:t>
                </a:r>
                <a:r>
                  <a:rPr lang="en-US" dirty="0"/>
                  <a:t>and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𝒘</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oMath>
                </a14:m>
                <a:r>
                  <a:rPr lang="en-US" b="1" dirty="0"/>
                  <a:t> </a:t>
                </a:r>
                <a:r>
                  <a:rPr lang="en-US" dirty="0"/>
                  <a:t>is the </a:t>
                </a:r>
                <a:r>
                  <a:rPr lang="en-US" dirty="0" err="1"/>
                  <a:t>ith</a:t>
                </a:r>
                <a:r>
                  <a:rPr lang="en-US" dirty="0"/>
                  <a:t> row vector in matrix </a:t>
                </a:r>
                <a14:m>
                  <m:oMath xmlns:m="http://schemas.openxmlformats.org/officeDocument/2006/math">
                    <m:r>
                      <a:rPr lang="en-US" b="1" i="1" smtClean="0">
                        <a:latin typeface="Cambria Math" panose="02040503050406030204" pitchFamily="18" charset="0"/>
                      </a:rPr>
                      <m:t>𝑾</m:t>
                    </m:r>
                  </m:oMath>
                </a14:m>
                <a:endParaRPr lang="en-US" b="1" dirty="0"/>
              </a:p>
              <a:p>
                <a:r>
                  <a:rPr lang="en-US" dirty="0"/>
                  <a:t>We set up the optimization problem for a particular component</a:t>
                </a:r>
                <a:r>
                  <a:rPr lang="en-US" b="1" dirty="0"/>
                  <a:t> </a:t>
                </a:r>
                <a14:m>
                  <m:oMath xmlns:m="http://schemas.openxmlformats.org/officeDocument/2006/math">
                    <m:r>
                      <a:rPr lang="en-US" b="1" i="1" smtClean="0">
                        <a:latin typeface="Cambria Math" panose="02040503050406030204" pitchFamily="18" charset="0"/>
                      </a:rPr>
                      <m:t>𝒘</m:t>
                    </m:r>
                  </m:oMath>
                </a14:m>
                <a:r>
                  <a:rPr lang="en-US" dirty="0"/>
                  <a:t>:</a:t>
                </a:r>
                <a:br>
                  <a:rPr lang="en-US" dirty="0"/>
                </a:b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𝐺</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𝒘</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a14:m>
                <a:r>
                  <a:rPr lang="en-US" dirty="0"/>
                  <a:t> </a:t>
                </a:r>
                <a:br>
                  <a:rPr lang="en-US" dirty="0"/>
                </a:br>
                <a:r>
                  <a:rPr lang="en-US" dirty="0"/>
                  <a:t>	where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𝛽</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𝒘</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a14:m>
                <a:r>
                  <a:rPr lang="en-US" dirty="0"/>
                  <a:t>  represents the fact that rows and columns of matrix </a:t>
                </a:r>
                <a14:m>
                  <m:oMath xmlns:m="http://schemas.openxmlformats.org/officeDocument/2006/math">
                    <m:r>
                      <a:rPr lang="en-US" b="1" i="1" smtClean="0">
                        <a:latin typeface="Cambria Math" panose="02040503050406030204" pitchFamily="18" charset="0"/>
                      </a:rPr>
                      <m:t>𝑾</m:t>
                    </m:r>
                  </m:oMath>
                </a14:m>
                <a:r>
                  <a:rPr lang="en-US" dirty="0"/>
                  <a:t> are 	normalized, </a:t>
                </a:r>
                <a:r>
                  <a:rPr lang="en-US" dirty="0" err="1"/>
                  <a:t>ie</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𝒘</m:t>
                    </m:r>
                    <m:r>
                      <a:rPr lang="en-US" b="0" i="1" smtClean="0">
                        <a:latin typeface="Cambria Math" panose="02040503050406030204" pitchFamily="18" charset="0"/>
                      </a:rPr>
                      <m:t>=1</m:t>
                    </m:r>
                  </m:oMath>
                </a14:m>
                <a:endParaRPr lang="en-US" dirty="0"/>
              </a:p>
              <a:p>
                <a:r>
                  <a:rPr lang="en-US" dirty="0"/>
                  <a:t>Set the derivative of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oMath>
                </a14:m>
                <a:r>
                  <a:rPr lang="en-US" dirty="0"/>
                  <a:t> to zero with respect to </a:t>
                </a:r>
                <a14:m>
                  <m:oMath xmlns:m="http://schemas.openxmlformats.org/officeDocument/2006/math">
                    <m:r>
                      <a:rPr lang="en-US" b="1" i="1" smtClean="0">
                        <a:latin typeface="Cambria Math" panose="02040503050406030204" pitchFamily="18" charset="0"/>
                      </a:rPr>
                      <m:t>𝒘</m:t>
                    </m:r>
                  </m:oMath>
                </a14:m>
                <a:r>
                  <a:rPr lang="en-US" dirty="0"/>
                  <a:t>:</a:t>
                </a:r>
                <a:br>
                  <a:rPr lang="en-US" dirty="0"/>
                </a:br>
                <a:r>
                  <a:rPr lang="en-US" dirty="0"/>
                  <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den>
                    </m:f>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e>
                    </m:d>
                    <m:r>
                      <a:rPr lang="en-US" b="0" i="1" smtClean="0">
                        <a:latin typeface="Cambria Math" panose="02040503050406030204" pitchFamily="18" charset="0"/>
                      </a:rPr>
                      <m:t>−</m:t>
                    </m:r>
                    <m:r>
                      <a:rPr lang="en-US" b="0" i="1" smtClean="0">
                        <a:latin typeface="Cambria Math" panose="02040503050406030204" pitchFamily="18" charset="0"/>
                      </a:rPr>
                      <m:t>𝛽</m:t>
                    </m:r>
                    <m:r>
                      <a:rPr lang="en-US" b="1" i="1" smtClean="0">
                        <a:latin typeface="Cambria Math" panose="02040503050406030204" pitchFamily="18" charset="0"/>
                      </a:rPr>
                      <m:t>𝒘</m:t>
                    </m:r>
                    <m:r>
                      <a:rPr lang="en-US" b="0" i="1" smtClean="0">
                        <a:latin typeface="Cambria Math" panose="02040503050406030204" pitchFamily="18" charset="0"/>
                      </a:rPr>
                      <m:t>=0</m:t>
                    </m:r>
                  </m:oMath>
                </a14:m>
                <a:r>
                  <a:rPr lang="en-US" dirty="0"/>
                  <a:t>, </a:t>
                </a:r>
                <a:br>
                  <a:rPr lang="en-US" dirty="0"/>
                </a:br>
                <a:r>
                  <a:rPr lang="en-US" dirty="0"/>
                  <a:t>	where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num>
                      <m:den>
                        <m:r>
                          <a:rPr lang="en-US" b="0" i="1" smtClean="0">
                            <a:latin typeface="Cambria Math" panose="02040503050406030204" pitchFamily="18" charset="0"/>
                          </a:rPr>
                          <m:t>𝑑𝑧</m:t>
                        </m:r>
                      </m:den>
                    </m:f>
                  </m:oMath>
                </a14:m>
                <a:r>
                  <a:rPr lang="en-US" dirty="0"/>
                  <a:t> is the derivative of </a:t>
                </a:r>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dirty="0"/>
              </a:p>
              <a:p>
                <a:r>
                  <a:rPr lang="en-US" dirty="0"/>
                  <a:t>This equation can be solved using the Newton-Raphson method:</a:t>
                </a:r>
              </a:p>
            </p:txBody>
          </p:sp>
        </mc:Choice>
        <mc:Fallback xmlns="">
          <p:sp>
            <p:nvSpPr>
              <p:cNvPr id="3" name="Content Placeholder 2">
                <a:extLst>
                  <a:ext uri="{FF2B5EF4-FFF2-40B4-BE49-F238E27FC236}">
                    <a16:creationId xmlns:a16="http://schemas.microsoft.com/office/drawing/2014/main" id="{CEC70E31-34AB-2F43-811E-0A215FEECB52}"/>
                  </a:ext>
                </a:extLst>
              </p:cNvPr>
              <p:cNvSpPr>
                <a:spLocks noGrp="1" noRot="1" noChangeAspect="1" noMove="1" noResize="1" noEditPoints="1" noAdjustHandles="1" noChangeArrowheads="1" noChangeShapeType="1" noTextEdit="1"/>
              </p:cNvSpPr>
              <p:nvPr>
                <p:ph idx="1"/>
              </p:nvPr>
            </p:nvSpPr>
            <p:spPr>
              <a:xfrm>
                <a:off x="0" y="818708"/>
                <a:ext cx="12192000" cy="6039292"/>
              </a:xfrm>
              <a:blipFill>
                <a:blip r:embed="rId2"/>
                <a:stretch>
                  <a:fillRect l="-833" t="-11321" r="-3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D8ED6-20CF-8848-AEF1-DCCCAFFD27DB}"/>
              </a:ext>
            </a:extLst>
          </p:cNvPr>
          <p:cNvSpPr txBox="1"/>
          <p:nvPr/>
        </p:nvSpPr>
        <p:spPr>
          <a:xfrm>
            <a:off x="6553200" y="6488668"/>
            <a:ext cx="5638800" cy="369332"/>
          </a:xfrm>
          <a:prstGeom prst="rect">
            <a:avLst/>
          </a:prstGeom>
          <a:noFill/>
        </p:spPr>
        <p:txBody>
          <a:bodyPr wrap="square" rtlCol="0">
            <a:spAutoFit/>
          </a:bodyPr>
          <a:lstStyle/>
          <a:p>
            <a:r>
              <a:rPr lang="en-US" dirty="0"/>
              <a:t>http://</a:t>
            </a:r>
            <a:r>
              <a:rPr lang="en-US" dirty="0" err="1"/>
              <a:t>fourier.eng.hmc.edu</a:t>
            </a:r>
            <a:r>
              <a:rPr lang="en-US" dirty="0"/>
              <a:t>/e161/lectures/</a:t>
            </a:r>
            <a:r>
              <a:rPr lang="en-US" dirty="0" err="1"/>
              <a:t>ica</a:t>
            </a:r>
            <a:r>
              <a:rPr lang="en-US" dirty="0"/>
              <a:t>/node7.html</a:t>
            </a:r>
          </a:p>
        </p:txBody>
      </p:sp>
    </p:spTree>
    <p:extLst>
      <p:ext uri="{BB962C8B-B14F-4D97-AF65-F5344CB8AC3E}">
        <p14:creationId xmlns:p14="http://schemas.microsoft.com/office/powerpoint/2010/main" val="23666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2DF7-5CE2-D641-AB14-53D26CA1DCA9}"/>
              </a:ext>
            </a:extLst>
          </p:cNvPr>
          <p:cNvSpPr>
            <a:spLocks noGrp="1"/>
          </p:cNvSpPr>
          <p:nvPr>
            <p:ph type="title"/>
          </p:nvPr>
        </p:nvSpPr>
        <p:spPr>
          <a:xfrm>
            <a:off x="0" y="0"/>
            <a:ext cx="12192000" cy="651164"/>
          </a:xfrm>
        </p:spPr>
        <p:txBody>
          <a:bodyPr>
            <a:normAutofit fontScale="90000"/>
          </a:bodyPr>
          <a:lstStyle/>
          <a:p>
            <a:r>
              <a:rPr lang="en-US" dirty="0"/>
              <a:t>Newton-Raphson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70E31-34AB-2F43-811E-0A215FEECB52}"/>
                  </a:ext>
                </a:extLst>
              </p:cNvPr>
              <p:cNvSpPr>
                <a:spLocks noGrp="1"/>
              </p:cNvSpPr>
              <p:nvPr>
                <p:ph idx="1"/>
              </p:nvPr>
            </p:nvSpPr>
            <p:spPr>
              <a:xfrm>
                <a:off x="0" y="1081039"/>
                <a:ext cx="12192000" cy="5776961"/>
              </a:xfrm>
            </p:spPr>
            <p:txBody>
              <a:bodyPr>
                <a:normAutofit lnSpcReduction="10000"/>
              </a:bodyPr>
              <a:lstStyle/>
              <a:p>
                <a14:m>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𝐹</m:t>
                        </m:r>
                      </m:sub>
                      <m:sup>
                        <m:r>
                          <a:rPr lang="en-US" b="0" i="1" smtClean="0">
                            <a:latin typeface="Cambria Math" panose="02040503050406030204" pitchFamily="18" charset="0"/>
                            <a:ea typeface="Cambria Math" panose="02040503050406030204" pitchFamily="18" charset="0"/>
                          </a:rPr>
                          <m:t>−1</m:t>
                        </m:r>
                      </m:sup>
                    </m:sSubSup>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oMath>
                </a14:m>
                <a:r>
                  <a:rPr lang="en-US" dirty="0"/>
                  <a:t> is the Jacobian of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0" smtClean="0">
                        <a:latin typeface="Cambria Math" panose="02040503050406030204" pitchFamily="18" charset="0"/>
                        <a:ea typeface="Cambria Math" panose="02040503050406030204" pitchFamily="18" charset="0"/>
                      </a:rPr>
                      <m:t>:</m:t>
                    </m:r>
                  </m:oMath>
                </a14:m>
                <a:br>
                  <a:rPr lang="en-US" b="0" dirty="0">
                    <a:ea typeface="Cambria Math" panose="02040503050406030204" pitchFamily="18" charset="0"/>
                  </a:rPr>
                </a:br>
                <a:r>
                  <a:rPr lang="en-US" b="0"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𝐹</m:t>
                        </m:r>
                      </m:sub>
                    </m:sSub>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𝑰</m:t>
                    </m:r>
                  </m:oMath>
                </a14:m>
                <a:r>
                  <a:rPr lang="en-US" dirty="0"/>
                  <a:t> </a:t>
                </a:r>
              </a:p>
              <a:p>
                <a:r>
                  <a:rPr lang="en-US" dirty="0"/>
                  <a:t>First term can be approximated as:</a:t>
                </a:r>
                <a:br>
                  <a:rPr lang="en-US" dirty="0"/>
                </a:br>
                <a:r>
                  <a:rPr lang="en-US" dirty="0"/>
                  <a:t>	</a:t>
                </a: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0" i="1" smtClean="0">
                                <a:latin typeface="Cambria Math" panose="02040503050406030204" pitchFamily="18" charset="0"/>
                                <a:ea typeface="Cambria Math" panose="02040503050406030204" pitchFamily="18" charset="0"/>
                              </a:rPr>
                              <m:t>𝑇</m:t>
                            </m:r>
                          </m:sup>
                        </m:sSup>
                      </m:e>
                    </m:d>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m:t>
                            </m:r>
                          </m:sup>
                        </m:sSup>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1" i="1" smtClean="0">
                        <a:latin typeface="Cambria Math" panose="02040503050406030204" pitchFamily="18" charset="0"/>
                        <a:ea typeface="Cambria Math" panose="02040503050406030204" pitchFamily="18" charset="0"/>
                      </a:rPr>
                      <m:t>𝑰</m:t>
                    </m:r>
                  </m:oMath>
                </a14:m>
                <a:endParaRPr lang="en-US" b="1" dirty="0"/>
              </a:p>
              <a:p>
                <a:r>
                  <a:rPr lang="en-US" dirty="0"/>
                  <a:t>And the Jacobian becomes diagonal:</a:t>
                </a:r>
                <a:br>
                  <a:rPr lang="en-US" dirty="0"/>
                </a:b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e>
                        </m:d>
                        <m:r>
                          <a:rPr lang="en-US" b="0" i="1" smtClean="0">
                            <a:latin typeface="Cambria Math" panose="02040503050406030204" pitchFamily="18" charset="0"/>
                          </a:rPr>
                          <m:t>−</m:t>
                        </m:r>
                        <m:r>
                          <a:rPr lang="en-US" b="0" i="1" smtClean="0">
                            <a:latin typeface="Cambria Math" panose="02040503050406030204" pitchFamily="18" charset="0"/>
                          </a:rPr>
                          <m:t>𝛽</m:t>
                        </m:r>
                      </m:e>
                    </m:d>
                    <m:r>
                      <a:rPr lang="en-US" b="1" i="1" smtClean="0">
                        <a:latin typeface="Cambria Math" panose="02040503050406030204" pitchFamily="18" charset="0"/>
                      </a:rPr>
                      <m:t>𝑰</m:t>
                    </m:r>
                  </m:oMath>
                </a14:m>
                <a:endParaRPr lang="en-US" b="1" dirty="0"/>
              </a:p>
              <a:p>
                <a:r>
                  <a:rPr lang="en-US" dirty="0"/>
                  <a:t>And the Newton-Raphson iteration becomes:</a:t>
                </a:r>
                <a:br>
                  <a:rPr lang="en-US" dirty="0"/>
                </a:br>
                <a:r>
                  <a:rPr lang="en-US" dirty="0"/>
                  <a:t>	</a:t>
                </a:r>
                <a14:m>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r>
                      <a:rPr lang="en-US" b="0" i="0"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e>
                    </m:d>
                    <m:r>
                      <a:rPr lang="en-US" b="0" i="1" smtClean="0">
                        <a:latin typeface="Cambria Math" panose="02040503050406030204" pitchFamily="18" charset="0"/>
                      </a:rPr>
                      <m:t>−</m:t>
                    </m:r>
                    <m:r>
                      <a:rPr lang="en-US" b="0" i="1" smtClean="0">
                        <a:latin typeface="Cambria Math" panose="02040503050406030204" pitchFamily="18" charset="0"/>
                      </a:rPr>
                      <m:t>𝛽</m:t>
                    </m:r>
                    <m:r>
                      <a:rPr lang="en-US" b="1" i="1" smtClean="0">
                        <a:latin typeface="Cambria Math" panose="02040503050406030204" pitchFamily="18" charset="0"/>
                      </a:rPr>
                      <m:t>𝒘</m:t>
                    </m:r>
                    <m:r>
                      <a:rPr lang="en-US" b="0" i="0" smtClean="0">
                        <a:latin typeface="Cambria Math" panose="02040503050406030204" pitchFamily="18" charset="0"/>
                      </a:rPr>
                      <m:t>)</m:t>
                    </m:r>
                  </m:oMath>
                </a14:m>
                <a:endParaRPr lang="en-US" b="1" dirty="0"/>
              </a:p>
              <a:p>
                <a:r>
                  <a:rPr lang="en-US" dirty="0"/>
                  <a:t>Multiplying both sides by the scalar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e>
                    </m:d>
                    <m:r>
                      <a:rPr lang="en-US" b="0" i="1" smtClean="0">
                        <a:latin typeface="Cambria Math" panose="02040503050406030204" pitchFamily="18" charset="0"/>
                      </a:rPr>
                      <m:t>]</m:t>
                    </m:r>
                  </m:oMath>
                </a14:m>
                <a:r>
                  <a:rPr lang="en-US" dirty="0"/>
                  <a:t>, we get:</a:t>
                </a:r>
                <a:br>
                  <a:rPr lang="en-US" dirty="0"/>
                </a:br>
                <a:r>
                  <a:rPr lang="en-US" dirty="0"/>
                  <a:t>	</a:t>
                </a:r>
                <a14:m>
                  <m:oMath xmlns:m="http://schemas.openxmlformats.org/officeDocument/2006/math">
                    <m:r>
                      <a:rPr lang="en-US" b="1" i="1" smtClean="0">
                        <a:latin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𝒘</m:t>
                                </m:r>
                              </m:e>
                              <m:sup>
                                <m:r>
                                  <a:rPr lang="en-US" b="0" i="1" smtClean="0">
                                    <a:latin typeface="Cambria Math" panose="02040503050406030204" pitchFamily="18" charset="0"/>
                                    <a:ea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𝒙</m:t>
                            </m:r>
                          </m:e>
                        </m:d>
                      </m:e>
                    </m:d>
                    <m:r>
                      <a:rPr lang="en-US" b="1" i="1" smtClean="0">
                        <a:latin typeface="Cambria Math" panose="02040503050406030204" pitchFamily="18" charset="0"/>
                        <a:ea typeface="Cambria Math" panose="02040503050406030204" pitchFamily="18" charset="0"/>
                      </a:rPr>
                      <m:t>𝒘</m:t>
                    </m:r>
                  </m:oMath>
                </a14:m>
                <a:endParaRPr lang="en-US" b="1" dirty="0"/>
              </a:p>
              <a:p>
                <a:r>
                  <a:rPr lang="en-US" dirty="0"/>
                  <a:t>And finally normalize: </a:t>
                </a:r>
                <a14:m>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oMath>
                </a14:m>
                <a:endParaRPr lang="en-US" dirty="0"/>
              </a:p>
              <a:p>
                <a:r>
                  <a:rPr lang="en-US" dirty="0"/>
                  <a:t>If not converged, update </a:t>
                </a:r>
                <a:r>
                  <a:rPr lang="en-US" b="1" dirty="0"/>
                  <a:t>w</a:t>
                </a:r>
                <a:r>
                  <a:rPr lang="en-US" dirty="0"/>
                  <a:t> again</a:t>
                </a:r>
              </a:p>
            </p:txBody>
          </p:sp>
        </mc:Choice>
        <mc:Fallback xmlns="">
          <p:sp>
            <p:nvSpPr>
              <p:cNvPr id="3" name="Content Placeholder 2">
                <a:extLst>
                  <a:ext uri="{FF2B5EF4-FFF2-40B4-BE49-F238E27FC236}">
                    <a16:creationId xmlns:a16="http://schemas.microsoft.com/office/drawing/2014/main" id="{CEC70E31-34AB-2F43-811E-0A215FEECB52}"/>
                  </a:ext>
                </a:extLst>
              </p:cNvPr>
              <p:cNvSpPr>
                <a:spLocks noGrp="1" noRot="1" noChangeAspect="1" noMove="1" noResize="1" noEditPoints="1" noAdjustHandles="1" noChangeArrowheads="1" noChangeShapeType="1" noTextEdit="1"/>
              </p:cNvSpPr>
              <p:nvPr>
                <p:ph idx="1"/>
              </p:nvPr>
            </p:nvSpPr>
            <p:spPr>
              <a:xfrm>
                <a:off x="0" y="1081039"/>
                <a:ext cx="12192000" cy="5776961"/>
              </a:xfrm>
              <a:blipFill>
                <a:blip r:embed="rId2"/>
                <a:stretch>
                  <a:fillRect l="-833" t="-2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 y="498379"/>
                <a:ext cx="12053455" cy="582660"/>
              </a:xfrm>
              <a:prstGeom prst="rect">
                <a:avLst/>
              </a:prstGeom>
              <a:noFill/>
            </p:spPr>
            <p:txBody>
              <a:bodyPr wrap="square" rtlCol="0">
                <a:spAutoFit/>
              </a:bodyPr>
              <a:lstStyle/>
              <a:p>
                <a:r>
                  <a:rPr lang="en-CA" sz="2000" dirty="0"/>
                  <a:t>To solve an algebraic equation </a:t>
                </a:r>
                <a14:m>
                  <m:oMath xmlns:m="http://schemas.openxmlformats.org/officeDocument/2006/math">
                    <m:r>
                      <a:rPr lang="en-CA" sz="2000" b="0" i="1" smtClean="0">
                        <a:latin typeface="Cambria Math" panose="02040503050406030204" pitchFamily="18" charset="0"/>
                      </a:rPr>
                      <m:t>𝑓</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𝑥</m:t>
                        </m:r>
                      </m:e>
                    </m:d>
                    <m:r>
                      <a:rPr lang="en-CA" sz="2000" b="0" i="1" smtClean="0">
                        <a:latin typeface="Cambria Math" panose="02040503050406030204" pitchFamily="18" charset="0"/>
                      </a:rPr>
                      <m:t>=0</m:t>
                    </m:r>
                    <m:r>
                      <a:rPr lang="en-CA" sz="2000" b="0" i="0" smtClean="0">
                        <a:latin typeface="Cambria Math" panose="02040503050406030204" pitchFamily="18" charset="0"/>
                      </a:rPr>
                      <m:t>,</m:t>
                    </m:r>
                  </m:oMath>
                </a14:m>
                <a:r>
                  <a:rPr lang="en-CA" sz="2000" dirty="0"/>
                  <a:t> select an initial random guess </a:t>
                </a:r>
                <a14:m>
                  <m:oMath xmlns:m="http://schemas.openxmlformats.org/officeDocument/2006/math">
                    <m:sSub>
                      <m:sSubPr>
                        <m:ctrlPr>
                          <a:rPr lang="en-CA" sz="200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0</m:t>
                        </m:r>
                      </m:sub>
                    </m:sSub>
                  </m:oMath>
                </a14:m>
                <a:r>
                  <a:rPr lang="en-CA" sz="2000" dirty="0"/>
                  <a:t> and follow the iteration: </a:t>
                </a:r>
                <a14:m>
                  <m:oMath xmlns:m="http://schemas.openxmlformats.org/officeDocument/2006/math">
                    <m:r>
                      <m:rPr>
                        <m:sty m:val="p"/>
                      </m:rPr>
                      <a:rPr lang="en-CA" sz="2000" b="0" i="0" smtClean="0">
                        <a:latin typeface="Cambria Math" panose="02040503050406030204" pitchFamily="18" charset="0"/>
                      </a:rPr>
                      <m:t>x</m:t>
                    </m:r>
                    <m:r>
                      <a:rPr lang="en-CA" sz="2000" b="0" i="0" smtClean="0">
                        <a:latin typeface="Cambria Math" panose="02040503050406030204" pitchFamily="18" charset="0"/>
                      </a:rPr>
                      <m:t> </m:t>
                    </m:r>
                    <m:groupChr>
                      <m:groupChrPr>
                        <m:chr m:val="⇐"/>
                        <m:pos m:val="top"/>
                        <m:ctrlPr>
                          <a:rPr lang="en-CA" sz="2000" b="0" i="1" smtClean="0">
                            <a:latin typeface="Cambria Math" panose="02040503050406030204" pitchFamily="18" charset="0"/>
                          </a:rPr>
                        </m:ctrlPr>
                      </m:groupChrPr>
                      <m:e>
                        <m:r>
                          <m:rPr>
                            <m:brk m:alnAt="1"/>
                          </m:rPr>
                          <a:rPr lang="en-CA" sz="2000" b="0" i="1" smtClean="0">
                            <a:latin typeface="Cambria Math" panose="02040503050406030204" pitchFamily="18" charset="0"/>
                          </a:rPr>
                          <m:t> </m:t>
                        </m:r>
                      </m:e>
                    </m:groupChr>
                    <m:r>
                      <a:rPr lang="en-CA" sz="2000" b="0" i="1" smtClean="0">
                        <a:latin typeface="Cambria Math" panose="02040503050406030204" pitchFamily="18" charset="0"/>
                      </a:rPr>
                      <m:t> </m:t>
                    </m:r>
                    <m:r>
                      <a:rPr lang="en-CA" sz="2000" b="0" i="1" smtClean="0">
                        <a:latin typeface="Cambria Math" panose="02040503050406030204" pitchFamily="18" charset="0"/>
                      </a:rPr>
                      <m:t>𝑥</m:t>
                    </m:r>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num>
                      <m:den>
                        <m:sSup>
                          <m:sSupPr>
                            <m:ctrlPr>
                              <a:rPr lang="en-CA" sz="2000" b="0" i="1" smtClean="0">
                                <a:latin typeface="Cambria Math" panose="02040503050406030204" pitchFamily="18" charset="0"/>
                              </a:rPr>
                            </m:ctrlPr>
                          </m:sSupPr>
                          <m:e>
                            <m:r>
                              <a:rPr lang="en-CA" sz="2000" b="0" i="1" smtClean="0">
                                <a:latin typeface="Cambria Math" panose="02040503050406030204" pitchFamily="18" charset="0"/>
                              </a:rPr>
                              <m:t>𝑓</m:t>
                            </m:r>
                          </m:e>
                          <m:sup>
                            <m:r>
                              <a:rPr lang="en-CA" sz="2000" b="0" i="1" smtClean="0">
                                <a:latin typeface="Cambria Math" panose="02040503050406030204" pitchFamily="18" charset="0"/>
                              </a:rPr>
                              <m:t>′</m:t>
                            </m:r>
                          </m:sup>
                        </m:sSup>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den>
                    </m:f>
                  </m:oMath>
                </a14:m>
                <a:endParaRPr lang="en-CA"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 y="498379"/>
                <a:ext cx="12053455" cy="582660"/>
              </a:xfrm>
              <a:prstGeom prst="rect">
                <a:avLst/>
              </a:prstGeom>
              <a:blipFill>
                <a:blip r:embed="rId3"/>
                <a:stretch>
                  <a:fillRect l="-506" b="-1053"/>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A334F2A7-9542-8546-8428-8E44BE053664}"/>
              </a:ext>
            </a:extLst>
          </p:cNvPr>
          <p:cNvSpPr txBox="1"/>
          <p:nvPr/>
        </p:nvSpPr>
        <p:spPr>
          <a:xfrm>
            <a:off x="6553200" y="6488668"/>
            <a:ext cx="5638800" cy="369332"/>
          </a:xfrm>
          <a:prstGeom prst="rect">
            <a:avLst/>
          </a:prstGeom>
          <a:noFill/>
        </p:spPr>
        <p:txBody>
          <a:bodyPr wrap="square" rtlCol="0">
            <a:spAutoFit/>
          </a:bodyPr>
          <a:lstStyle/>
          <a:p>
            <a:r>
              <a:rPr lang="en-US" dirty="0"/>
              <a:t>http://</a:t>
            </a:r>
            <a:r>
              <a:rPr lang="en-US" dirty="0" err="1"/>
              <a:t>fourier.eng.hmc.edu</a:t>
            </a:r>
            <a:r>
              <a:rPr lang="en-US" dirty="0"/>
              <a:t>/e161/lectures/</a:t>
            </a:r>
            <a:r>
              <a:rPr lang="en-US" dirty="0" err="1"/>
              <a:t>ica</a:t>
            </a:r>
            <a:r>
              <a:rPr lang="en-US" dirty="0"/>
              <a:t>/node7.html</a:t>
            </a:r>
          </a:p>
        </p:txBody>
      </p:sp>
      <p:sp>
        <p:nvSpPr>
          <p:cNvPr id="6" name="TextBox 5">
            <a:extLst>
              <a:ext uri="{FF2B5EF4-FFF2-40B4-BE49-F238E27FC236}">
                <a16:creationId xmlns:a16="http://schemas.microsoft.com/office/drawing/2014/main" id="{F18DF978-5AFC-0F4F-8DDC-07C12C06EB0E}"/>
              </a:ext>
            </a:extLst>
          </p:cNvPr>
          <p:cNvSpPr txBox="1"/>
          <p:nvPr/>
        </p:nvSpPr>
        <p:spPr>
          <a:xfrm>
            <a:off x="6392333" y="1434714"/>
            <a:ext cx="5339387" cy="830997"/>
          </a:xfrm>
          <a:prstGeom prst="rect">
            <a:avLst/>
          </a:prstGeom>
          <a:noFill/>
        </p:spPr>
        <p:txBody>
          <a:bodyPr wrap="square" rtlCol="0">
            <a:spAutoFit/>
          </a:bodyPr>
          <a:lstStyle/>
          <a:p>
            <a:r>
              <a:rPr lang="en-US" sz="1600" dirty="0"/>
              <a:t>In vector calculus, the Jacobian matrix of a vector valued function in several variables is the matrix of all its first order partial derivatives</a:t>
            </a:r>
          </a:p>
        </p:txBody>
      </p:sp>
    </p:spTree>
    <p:extLst>
      <p:ext uri="{BB962C8B-B14F-4D97-AF65-F5344CB8AC3E}">
        <p14:creationId xmlns:p14="http://schemas.microsoft.com/office/powerpoint/2010/main" val="295328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1028" name="Picture 4" descr="http://research.ics.aalto.fi/ica/icademo/dem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26622504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5122" name="Picture 2" descr="http://research.ics.aalto.fi/ica/icademo/dem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37577463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4098" name="Picture 2" descr="http://research.ics.aalto.fi/ica/icademo/demo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3565693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3074" name="Picture 2" descr="http://research.ics.aalto.fi/ica/icademo/demo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906134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
            <a:ext cx="10515600" cy="1325563"/>
          </a:xfrm>
        </p:spPr>
        <p:txBody>
          <a:bodyPr/>
          <a:lstStyle/>
          <a:p>
            <a:r>
              <a:rPr lang="en-CA" dirty="0"/>
              <a:t>2.3 What’s in an Attribute?</a:t>
            </a:r>
          </a:p>
        </p:txBody>
      </p:sp>
      <p:sp>
        <p:nvSpPr>
          <p:cNvPr id="3" name="Content Placeholder 2"/>
          <p:cNvSpPr>
            <a:spLocks noGrp="1"/>
          </p:cNvSpPr>
          <p:nvPr>
            <p:ph idx="1"/>
          </p:nvPr>
        </p:nvSpPr>
        <p:spPr>
          <a:xfrm>
            <a:off x="838200" y="1496291"/>
            <a:ext cx="10515600" cy="4627418"/>
          </a:xfrm>
        </p:spPr>
        <p:txBody>
          <a:bodyPr>
            <a:normAutofit/>
          </a:bodyPr>
          <a:lstStyle/>
          <a:p>
            <a:r>
              <a:rPr lang="en-CA" dirty="0"/>
              <a:t>Each instance is characterized by its attributes (features)</a:t>
            </a:r>
          </a:p>
          <a:p>
            <a:pPr lvl="1"/>
            <a:r>
              <a:rPr lang="en-CA" dirty="0"/>
              <a:t>Instances are rows, attributes are columns</a:t>
            </a:r>
          </a:p>
          <a:p>
            <a:r>
              <a:rPr lang="en-CA" dirty="0"/>
              <a:t>The value of an attribute for a particular instance is a measurement of the quantity to which the attribute refers</a:t>
            </a:r>
          </a:p>
          <a:p>
            <a:r>
              <a:rPr lang="en-CA" dirty="0"/>
              <a:t>Different types of attributes:</a:t>
            </a:r>
          </a:p>
          <a:p>
            <a:pPr lvl="1"/>
            <a:r>
              <a:rPr lang="en-CA" b="1" dirty="0"/>
              <a:t>Nominal</a:t>
            </a:r>
            <a:r>
              <a:rPr lang="en-CA" dirty="0"/>
              <a:t> attributes</a:t>
            </a:r>
          </a:p>
          <a:p>
            <a:pPr lvl="1"/>
            <a:r>
              <a:rPr lang="en-CA" b="1" dirty="0"/>
              <a:t>Ordinal</a:t>
            </a:r>
            <a:r>
              <a:rPr lang="en-CA" dirty="0"/>
              <a:t> attributes</a:t>
            </a:r>
          </a:p>
          <a:p>
            <a:pPr lvl="1"/>
            <a:r>
              <a:rPr lang="en-CA" b="1" dirty="0"/>
              <a:t>Interval</a:t>
            </a:r>
            <a:r>
              <a:rPr lang="en-CA" dirty="0"/>
              <a:t> attributes</a:t>
            </a:r>
          </a:p>
          <a:p>
            <a:pPr lvl="1"/>
            <a:r>
              <a:rPr lang="en-CA" b="1" dirty="0"/>
              <a:t>Ratio</a:t>
            </a:r>
            <a:r>
              <a:rPr lang="en-CA" dirty="0"/>
              <a:t> attributes</a:t>
            </a:r>
          </a:p>
          <a:p>
            <a:endParaRPr lang="en-CA" dirty="0"/>
          </a:p>
          <a:p>
            <a:pPr lvl="1"/>
            <a:endParaRPr lang="en-CA" dirty="0"/>
          </a:p>
        </p:txBody>
      </p:sp>
      <p:pic>
        <p:nvPicPr>
          <p:cNvPr id="4" name="Picture 3"/>
          <p:cNvPicPr>
            <a:picLocks noChangeAspect="1"/>
          </p:cNvPicPr>
          <p:nvPr/>
        </p:nvPicPr>
        <p:blipFill>
          <a:blip r:embed="rId2"/>
          <a:stretch>
            <a:fillRect/>
          </a:stretch>
        </p:blipFill>
        <p:spPr>
          <a:xfrm>
            <a:off x="7675419" y="3187221"/>
            <a:ext cx="4516582" cy="3670780"/>
          </a:xfrm>
          <a:prstGeom prst="rect">
            <a:avLst/>
          </a:prstGeom>
        </p:spPr>
      </p:pic>
    </p:spTree>
    <p:extLst>
      <p:ext uri="{BB962C8B-B14F-4D97-AF65-F5344CB8AC3E}">
        <p14:creationId xmlns:p14="http://schemas.microsoft.com/office/powerpoint/2010/main" val="29815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2052" name="Picture 4" descr="http://research.ics.aalto.fi/ica/icademo/demo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40371215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p:txBody>
          <a:bodyPr/>
          <a:lstStyle/>
          <a:p>
            <a:r>
              <a:rPr lang="en-US" dirty="0" err="1"/>
              <a:t>fastICA</a:t>
            </a:r>
            <a:r>
              <a:rPr lang="en-US" dirty="0"/>
              <a:t> example</a:t>
            </a:r>
          </a:p>
        </p:txBody>
      </p:sp>
      <p:pic>
        <p:nvPicPr>
          <p:cNvPr id="6146" name="Picture 2" descr="http://research.ics.aalto.fi/ica/icademo/demo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0689"/>
            <a:ext cx="10727075"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8765" y="0"/>
            <a:ext cx="4073236" cy="369332"/>
          </a:xfrm>
          <a:prstGeom prst="rect">
            <a:avLst/>
          </a:prstGeom>
          <a:noFill/>
        </p:spPr>
        <p:txBody>
          <a:bodyPr wrap="square" rtlCol="0">
            <a:spAutoFit/>
          </a:bodyPr>
          <a:lstStyle/>
          <a:p>
            <a:r>
              <a:rPr lang="en-CA" dirty="0">
                <a:hlinkClick r:id="rId3"/>
              </a:rPr>
              <a:t>http://research.ics.aalto.fi/ica/icademo/</a:t>
            </a:r>
            <a:endParaRPr lang="en-CA" dirty="0"/>
          </a:p>
        </p:txBody>
      </p:sp>
    </p:spTree>
    <p:extLst>
      <p:ext uri="{BB962C8B-B14F-4D97-AF65-F5344CB8AC3E}">
        <p14:creationId xmlns:p14="http://schemas.microsoft.com/office/powerpoint/2010/main" val="183496072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2DF7-5CE2-D641-AB14-53D26CA1DCA9}"/>
              </a:ext>
            </a:extLst>
          </p:cNvPr>
          <p:cNvSpPr>
            <a:spLocks noGrp="1"/>
          </p:cNvSpPr>
          <p:nvPr>
            <p:ph type="title"/>
          </p:nvPr>
        </p:nvSpPr>
        <p:spPr>
          <a:xfrm>
            <a:off x="0" y="0"/>
            <a:ext cx="10515600" cy="659706"/>
          </a:xfrm>
        </p:spPr>
        <p:txBody>
          <a:bodyPr>
            <a:normAutofit fontScale="90000"/>
          </a:bodyPr>
          <a:lstStyle/>
          <a:p>
            <a:r>
              <a:rPr lang="en-US" dirty="0"/>
              <a:t>Preprocessing for ICA: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70E31-34AB-2F43-811E-0A215FEECB52}"/>
                  </a:ext>
                </a:extLst>
              </p:cNvPr>
              <p:cNvSpPr>
                <a:spLocks noGrp="1"/>
              </p:cNvSpPr>
              <p:nvPr>
                <p:ph idx="1"/>
              </p:nvPr>
            </p:nvSpPr>
            <p:spPr>
              <a:xfrm>
                <a:off x="0" y="817418"/>
                <a:ext cx="12192000" cy="2522099"/>
              </a:xfrm>
            </p:spPr>
            <p:txBody>
              <a:bodyPr>
                <a:normAutofit fontScale="92500" lnSpcReduction="10000"/>
              </a:bodyPr>
              <a:lstStyle/>
              <a:p>
                <a:r>
                  <a:rPr lang="en-US" dirty="0"/>
                  <a:t>To simplify the ICA algorithm, following preprocessing steps are usually taken:</a:t>
                </a:r>
              </a:p>
              <a:p>
                <a:r>
                  <a:rPr lang="en-US" dirty="0"/>
                  <a:t>Centering: subtract the mean,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from the observed variable </a:t>
                </a:r>
                <a14:m>
                  <m:oMath xmlns:m="http://schemas.openxmlformats.org/officeDocument/2006/math">
                    <m:r>
                      <a:rPr lang="en-US" b="0" i="1" smtClean="0">
                        <a:latin typeface="Cambria Math" panose="02040503050406030204" pitchFamily="18" charset="0"/>
                      </a:rPr>
                      <m:t>𝑥</m:t>
                    </m:r>
                  </m:oMath>
                </a14:m>
                <a:endParaRPr lang="en-US" dirty="0"/>
              </a:p>
              <a:p>
                <a:r>
                  <a:rPr lang="en-US" dirty="0"/>
                  <a:t>Whitening (PCA + additional step):</a:t>
                </a:r>
              </a:p>
              <a:p>
                <a:r>
                  <a:rPr lang="en-US" dirty="0"/>
                  <a:t>PCA reminder:  reduces dimensionality of dataset and allows for an additional “whitening” step to equalize variance across all PCA dimensions </a:t>
                </a:r>
              </a:p>
              <a:p>
                <a:pPr lvl="1"/>
                <a:r>
                  <a:rPr lang="en-US" dirty="0"/>
                  <a:t>This is necessary for ICA to work properly</a:t>
                </a:r>
              </a:p>
            </p:txBody>
          </p:sp>
        </mc:Choice>
        <mc:Fallback xmlns="">
          <p:sp>
            <p:nvSpPr>
              <p:cNvPr id="3" name="Content Placeholder 2">
                <a:extLst>
                  <a:ext uri="{FF2B5EF4-FFF2-40B4-BE49-F238E27FC236}">
                    <a16:creationId xmlns:a16="http://schemas.microsoft.com/office/drawing/2014/main" id="{CEC70E31-34AB-2F43-811E-0A215FEECB52}"/>
                  </a:ext>
                </a:extLst>
              </p:cNvPr>
              <p:cNvSpPr>
                <a:spLocks noGrp="1" noRot="1" noChangeAspect="1" noMove="1" noResize="1" noEditPoints="1" noAdjustHandles="1" noChangeArrowheads="1" noChangeShapeType="1" noTextEdit="1"/>
              </p:cNvSpPr>
              <p:nvPr>
                <p:ph idx="1"/>
              </p:nvPr>
            </p:nvSpPr>
            <p:spPr>
              <a:xfrm>
                <a:off x="0" y="817418"/>
                <a:ext cx="12192000" cy="2522099"/>
              </a:xfrm>
              <a:blipFill>
                <a:blip r:embed="rId2"/>
                <a:stretch>
                  <a:fillRect l="-750" t="-4831"/>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119358" y="3749379"/>
            <a:ext cx="3534120" cy="2765246"/>
          </a:xfrm>
          <a:prstGeom prst="rect">
            <a:avLst/>
          </a:prstGeom>
        </p:spPr>
      </p:pic>
      <p:sp>
        <p:nvSpPr>
          <p:cNvPr id="5" name="TextBox 4"/>
          <p:cNvSpPr txBox="1"/>
          <p:nvPr/>
        </p:nvSpPr>
        <p:spPr>
          <a:xfrm>
            <a:off x="1090687" y="3541629"/>
            <a:ext cx="1591461" cy="323165"/>
          </a:xfrm>
          <a:prstGeom prst="rect">
            <a:avLst/>
          </a:prstGeom>
          <a:noFill/>
        </p:spPr>
        <p:txBody>
          <a:bodyPr wrap="none" rtlCol="0">
            <a:spAutoFit/>
          </a:bodyPr>
          <a:lstStyle/>
          <a:p>
            <a:r>
              <a:rPr lang="en-CA" sz="1500" dirty="0"/>
              <a:t>Covariance matrix</a:t>
            </a:r>
          </a:p>
        </p:txBody>
      </p:sp>
      <p:pic>
        <p:nvPicPr>
          <p:cNvPr id="6" name="Picture 5"/>
          <p:cNvPicPr>
            <a:picLocks noChangeAspect="1"/>
          </p:cNvPicPr>
          <p:nvPr/>
        </p:nvPicPr>
        <p:blipFill>
          <a:blip r:embed="rId4"/>
          <a:stretch>
            <a:fillRect/>
          </a:stretch>
        </p:blipFill>
        <p:spPr>
          <a:xfrm>
            <a:off x="3931047" y="3547266"/>
            <a:ext cx="3820122" cy="3161886"/>
          </a:xfrm>
          <a:prstGeom prst="rect">
            <a:avLst/>
          </a:prstGeom>
        </p:spPr>
      </p:pic>
      <p:pic>
        <p:nvPicPr>
          <p:cNvPr id="7" name="Picture 6"/>
          <p:cNvPicPr>
            <a:picLocks noChangeAspect="1"/>
          </p:cNvPicPr>
          <p:nvPr/>
        </p:nvPicPr>
        <p:blipFill>
          <a:blip r:embed="rId5"/>
          <a:stretch>
            <a:fillRect/>
          </a:stretch>
        </p:blipFill>
        <p:spPr>
          <a:xfrm>
            <a:off x="8070035" y="3547266"/>
            <a:ext cx="3803099" cy="3126993"/>
          </a:xfrm>
          <a:prstGeom prst="rect">
            <a:avLst/>
          </a:prstGeom>
        </p:spPr>
      </p:pic>
      <p:cxnSp>
        <p:nvCxnSpPr>
          <p:cNvPr id="8" name="Straight Arrow Connector 7"/>
          <p:cNvCxnSpPr/>
          <p:nvPr/>
        </p:nvCxnSpPr>
        <p:spPr>
          <a:xfrm>
            <a:off x="3535262" y="3547266"/>
            <a:ext cx="7915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545915" y="3561623"/>
            <a:ext cx="7915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79964" y="2812473"/>
            <a:ext cx="184731" cy="369332"/>
          </a:xfrm>
          <a:prstGeom prst="rect">
            <a:avLst/>
          </a:prstGeom>
          <a:noFill/>
        </p:spPr>
        <p:txBody>
          <a:bodyPr wrap="none" rtlCol="0">
            <a:spAutoFit/>
          </a:bodyPr>
          <a:lstStyle/>
          <a:p>
            <a:endParaRPr lang="en-CA" dirty="0"/>
          </a:p>
        </p:txBody>
      </p:sp>
    </p:spTree>
    <p:extLst>
      <p:ext uri="{BB962C8B-B14F-4D97-AF65-F5344CB8AC3E}">
        <p14:creationId xmlns:p14="http://schemas.microsoft.com/office/powerpoint/2010/main" val="26866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C559-33DA-8042-A9CD-6212851219A4}"/>
              </a:ext>
            </a:extLst>
          </p:cNvPr>
          <p:cNvSpPr>
            <a:spLocks noGrp="1"/>
          </p:cNvSpPr>
          <p:nvPr>
            <p:ph type="title"/>
          </p:nvPr>
        </p:nvSpPr>
        <p:spPr>
          <a:xfrm>
            <a:off x="0" y="129597"/>
            <a:ext cx="12192000" cy="798657"/>
          </a:xfrm>
        </p:spPr>
        <p:txBody>
          <a:bodyPr>
            <a:normAutofit/>
          </a:bodyPr>
          <a:lstStyle/>
          <a:p>
            <a:r>
              <a:rPr lang="en-US" sz="4000" b="1" dirty="0" err="1"/>
              <a:t>fastICA</a:t>
            </a:r>
            <a:r>
              <a:rPr lang="en-US" sz="4000" b="1" dirty="0"/>
              <a:t> implementation: </a:t>
            </a:r>
            <a:r>
              <a:rPr lang="en-US" sz="4000" i="1" dirty="0"/>
              <a:t>sklearn.decomposition.</a:t>
            </a:r>
            <a:r>
              <a:rPr lang="en-US" sz="4000" i="1" dirty="0" err="1"/>
              <a:t>fastica</a:t>
            </a:r>
            <a:r>
              <a:rPr lang="en-US" sz="4000" i="1" dirty="0"/>
              <a:t>_.py</a:t>
            </a:r>
          </a:p>
        </p:txBody>
      </p:sp>
      <p:pic>
        <p:nvPicPr>
          <p:cNvPr id="6" name="Picture 5"/>
          <p:cNvPicPr>
            <a:picLocks noChangeAspect="1"/>
          </p:cNvPicPr>
          <p:nvPr/>
        </p:nvPicPr>
        <p:blipFill>
          <a:blip r:embed="rId2"/>
          <a:stretch>
            <a:fillRect/>
          </a:stretch>
        </p:blipFill>
        <p:spPr>
          <a:xfrm>
            <a:off x="214312" y="928254"/>
            <a:ext cx="10141081" cy="1884219"/>
          </a:xfrm>
          <a:prstGeom prst="rect">
            <a:avLst/>
          </a:prstGeom>
        </p:spPr>
      </p:pic>
      <p:pic>
        <p:nvPicPr>
          <p:cNvPr id="8" name="Picture 7"/>
          <p:cNvPicPr>
            <a:picLocks noChangeAspect="1"/>
          </p:cNvPicPr>
          <p:nvPr/>
        </p:nvPicPr>
        <p:blipFill>
          <a:blip r:embed="rId3"/>
          <a:stretch>
            <a:fillRect/>
          </a:stretch>
        </p:blipFill>
        <p:spPr>
          <a:xfrm>
            <a:off x="6400800" y="3235036"/>
            <a:ext cx="5791200" cy="1676400"/>
          </a:xfrm>
          <a:prstGeom prst="rect">
            <a:avLst/>
          </a:prstGeom>
        </p:spPr>
      </p:pic>
      <p:pic>
        <p:nvPicPr>
          <p:cNvPr id="9" name="Picture 8"/>
          <p:cNvPicPr>
            <a:picLocks noChangeAspect="1"/>
          </p:cNvPicPr>
          <p:nvPr/>
        </p:nvPicPr>
        <p:blipFill>
          <a:blip r:embed="rId4"/>
          <a:stretch>
            <a:fillRect/>
          </a:stretch>
        </p:blipFill>
        <p:spPr>
          <a:xfrm>
            <a:off x="461096" y="3162304"/>
            <a:ext cx="5534025" cy="2209800"/>
          </a:xfrm>
          <a:prstGeom prst="rect">
            <a:avLst/>
          </a:prstGeom>
        </p:spPr>
      </p:pic>
      <p:pic>
        <p:nvPicPr>
          <p:cNvPr id="10" name="Picture 9"/>
          <p:cNvPicPr>
            <a:picLocks noChangeAspect="1"/>
          </p:cNvPicPr>
          <p:nvPr/>
        </p:nvPicPr>
        <p:blipFill>
          <a:blip r:embed="rId5"/>
          <a:stretch>
            <a:fillRect/>
          </a:stretch>
        </p:blipFill>
        <p:spPr>
          <a:xfrm>
            <a:off x="606137" y="5646160"/>
            <a:ext cx="4495800" cy="581025"/>
          </a:xfrm>
          <a:prstGeom prst="rect">
            <a:avLst/>
          </a:prstGeom>
        </p:spPr>
      </p:pic>
      <p:pic>
        <p:nvPicPr>
          <p:cNvPr id="11" name="Picture 10"/>
          <p:cNvPicPr>
            <a:picLocks noChangeAspect="1"/>
          </p:cNvPicPr>
          <p:nvPr/>
        </p:nvPicPr>
        <p:blipFill>
          <a:blip r:embed="rId6"/>
          <a:stretch>
            <a:fillRect/>
          </a:stretch>
        </p:blipFill>
        <p:spPr>
          <a:xfrm>
            <a:off x="6400800" y="5091112"/>
            <a:ext cx="4972050" cy="1514475"/>
          </a:xfrm>
          <a:prstGeom prst="rect">
            <a:avLst/>
          </a:prstGeom>
        </p:spPr>
      </p:pic>
    </p:spTree>
    <p:extLst>
      <p:ext uri="{BB962C8B-B14F-4D97-AF65-F5344CB8AC3E}">
        <p14:creationId xmlns:p14="http://schemas.microsoft.com/office/powerpoint/2010/main" val="34325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FEC559-33DA-8042-A9CD-6212851219A4}"/>
              </a:ext>
            </a:extLst>
          </p:cNvPr>
          <p:cNvSpPr>
            <a:spLocks noGrp="1"/>
          </p:cNvSpPr>
          <p:nvPr>
            <p:ph type="title"/>
          </p:nvPr>
        </p:nvSpPr>
        <p:spPr>
          <a:xfrm>
            <a:off x="0" y="129597"/>
            <a:ext cx="12192000" cy="798657"/>
          </a:xfrm>
        </p:spPr>
        <p:txBody>
          <a:bodyPr>
            <a:normAutofit/>
          </a:bodyPr>
          <a:lstStyle/>
          <a:p>
            <a:r>
              <a:rPr lang="en-US" sz="4000" b="1" dirty="0" err="1"/>
              <a:t>fastICA</a:t>
            </a:r>
            <a:r>
              <a:rPr lang="en-US" sz="4000" b="1" dirty="0"/>
              <a:t> implementation: </a:t>
            </a:r>
            <a:r>
              <a:rPr lang="en-US" sz="4000" i="1" dirty="0"/>
              <a:t>sklearn.decomposition.fastica_.py</a:t>
            </a:r>
          </a:p>
        </p:txBody>
      </p:sp>
      <p:pic>
        <p:nvPicPr>
          <p:cNvPr id="5" name="Picture 4"/>
          <p:cNvPicPr>
            <a:picLocks noChangeAspect="1"/>
          </p:cNvPicPr>
          <p:nvPr/>
        </p:nvPicPr>
        <p:blipFill>
          <a:blip r:embed="rId2"/>
          <a:stretch>
            <a:fillRect/>
          </a:stretch>
        </p:blipFill>
        <p:spPr>
          <a:xfrm>
            <a:off x="1601500" y="928255"/>
            <a:ext cx="8695644" cy="5389418"/>
          </a:xfrm>
          <a:prstGeom prst="rect">
            <a:avLst/>
          </a:prstGeom>
        </p:spPr>
      </p:pic>
    </p:spTree>
    <p:extLst>
      <p:ext uri="{BB962C8B-B14F-4D97-AF65-F5344CB8AC3E}">
        <p14:creationId xmlns:p14="http://schemas.microsoft.com/office/powerpoint/2010/main" val="395256254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FEC559-33DA-8042-A9CD-6212851219A4}"/>
              </a:ext>
            </a:extLst>
          </p:cNvPr>
          <p:cNvSpPr>
            <a:spLocks noGrp="1"/>
          </p:cNvSpPr>
          <p:nvPr>
            <p:ph type="title"/>
          </p:nvPr>
        </p:nvSpPr>
        <p:spPr>
          <a:xfrm>
            <a:off x="0" y="129597"/>
            <a:ext cx="12192000" cy="798657"/>
          </a:xfrm>
        </p:spPr>
        <p:txBody>
          <a:bodyPr>
            <a:normAutofit/>
          </a:bodyPr>
          <a:lstStyle/>
          <a:p>
            <a:r>
              <a:rPr lang="en-US" sz="4000" b="1" dirty="0" err="1"/>
              <a:t>fastICA</a:t>
            </a:r>
            <a:r>
              <a:rPr lang="en-US" sz="4000" b="1" dirty="0"/>
              <a:t> implementation: </a:t>
            </a:r>
            <a:r>
              <a:rPr lang="en-US" sz="4000" i="1" dirty="0"/>
              <a:t>sklearn.decomposition.fastica_.py</a:t>
            </a:r>
          </a:p>
        </p:txBody>
      </p:sp>
      <p:pic>
        <p:nvPicPr>
          <p:cNvPr id="2" name="Picture 1"/>
          <p:cNvPicPr>
            <a:picLocks noChangeAspect="1"/>
          </p:cNvPicPr>
          <p:nvPr/>
        </p:nvPicPr>
        <p:blipFill>
          <a:blip r:embed="rId2"/>
          <a:stretch>
            <a:fillRect/>
          </a:stretch>
        </p:blipFill>
        <p:spPr>
          <a:xfrm>
            <a:off x="495298" y="1451264"/>
            <a:ext cx="6971785" cy="5329670"/>
          </a:xfrm>
          <a:prstGeom prst="rect">
            <a:avLst/>
          </a:prstGeom>
        </p:spPr>
      </p:pic>
      <p:pic>
        <p:nvPicPr>
          <p:cNvPr id="5" name="Picture 4"/>
          <p:cNvPicPr>
            <a:picLocks noChangeAspect="1"/>
          </p:cNvPicPr>
          <p:nvPr/>
        </p:nvPicPr>
        <p:blipFill>
          <a:blip r:embed="rId3"/>
          <a:stretch>
            <a:fillRect/>
          </a:stretch>
        </p:blipFill>
        <p:spPr>
          <a:xfrm>
            <a:off x="580157" y="928254"/>
            <a:ext cx="2303319" cy="531535"/>
          </a:xfrm>
          <a:prstGeom prst="rect">
            <a:avLst/>
          </a:prstGeom>
        </p:spPr>
      </p:pic>
      <p:pic>
        <p:nvPicPr>
          <p:cNvPr id="6" name="Picture 5"/>
          <p:cNvPicPr>
            <a:picLocks noChangeAspect="1"/>
          </p:cNvPicPr>
          <p:nvPr/>
        </p:nvPicPr>
        <p:blipFill>
          <a:blip r:embed="rId4"/>
          <a:stretch>
            <a:fillRect/>
          </a:stretch>
        </p:blipFill>
        <p:spPr>
          <a:xfrm>
            <a:off x="7696632" y="2854901"/>
            <a:ext cx="4062567" cy="1232190"/>
          </a:xfrm>
          <a:prstGeom prst="rect">
            <a:avLst/>
          </a:prstGeom>
        </p:spPr>
      </p:pic>
      <p:sp>
        <p:nvSpPr>
          <p:cNvPr id="3" name="TextBox 2">
            <a:extLst>
              <a:ext uri="{FF2B5EF4-FFF2-40B4-BE49-F238E27FC236}">
                <a16:creationId xmlns:a16="http://schemas.microsoft.com/office/drawing/2014/main" id="{FBEAA958-6941-4F4A-B41A-472AA272E809}"/>
              </a:ext>
            </a:extLst>
          </p:cNvPr>
          <p:cNvSpPr txBox="1"/>
          <p:nvPr/>
        </p:nvSpPr>
        <p:spPr>
          <a:xfrm>
            <a:off x="4817532" y="743588"/>
            <a:ext cx="4241800" cy="369332"/>
          </a:xfrm>
          <a:prstGeom prst="rect">
            <a:avLst/>
          </a:prstGeom>
          <a:noFill/>
        </p:spPr>
        <p:txBody>
          <a:bodyPr wrap="square" rtlCol="0">
            <a:spAutoFit/>
          </a:bodyPr>
          <a:lstStyle/>
          <a:p>
            <a:r>
              <a:rPr lang="en-US" dirty="0"/>
              <a:t>Pre-whitening step</a:t>
            </a:r>
          </a:p>
        </p:txBody>
      </p:sp>
    </p:spTree>
    <p:extLst>
      <p:ext uri="{BB962C8B-B14F-4D97-AF65-F5344CB8AC3E}">
        <p14:creationId xmlns:p14="http://schemas.microsoft.com/office/powerpoint/2010/main" val="6042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FEC559-33DA-8042-A9CD-6212851219A4}"/>
              </a:ext>
            </a:extLst>
          </p:cNvPr>
          <p:cNvSpPr>
            <a:spLocks noGrp="1"/>
          </p:cNvSpPr>
          <p:nvPr>
            <p:ph type="title"/>
          </p:nvPr>
        </p:nvSpPr>
        <p:spPr>
          <a:xfrm>
            <a:off x="0" y="129597"/>
            <a:ext cx="12192000" cy="798657"/>
          </a:xfrm>
        </p:spPr>
        <p:txBody>
          <a:bodyPr>
            <a:normAutofit/>
          </a:bodyPr>
          <a:lstStyle/>
          <a:p>
            <a:r>
              <a:rPr lang="en-US" sz="4000" b="1" dirty="0" err="1"/>
              <a:t>fastICA</a:t>
            </a:r>
            <a:r>
              <a:rPr lang="en-US" sz="4000" b="1" dirty="0"/>
              <a:t> implementation: </a:t>
            </a:r>
            <a:r>
              <a:rPr lang="en-US" sz="4000" i="1" dirty="0"/>
              <a:t>sklearn.decomposition.fastica_.py</a:t>
            </a:r>
          </a:p>
        </p:txBody>
      </p:sp>
      <p:pic>
        <p:nvPicPr>
          <p:cNvPr id="7" name="Picture 6"/>
          <p:cNvPicPr>
            <a:picLocks noChangeAspect="1"/>
          </p:cNvPicPr>
          <p:nvPr/>
        </p:nvPicPr>
        <p:blipFill>
          <a:blip r:embed="rId2"/>
          <a:stretch>
            <a:fillRect/>
          </a:stretch>
        </p:blipFill>
        <p:spPr>
          <a:xfrm>
            <a:off x="369923" y="928255"/>
            <a:ext cx="5742695" cy="5306290"/>
          </a:xfrm>
          <a:prstGeom prst="rect">
            <a:avLst/>
          </a:prstGeom>
        </p:spPr>
      </p:pic>
      <p:pic>
        <p:nvPicPr>
          <p:cNvPr id="8" name="Picture 7"/>
          <p:cNvPicPr>
            <a:picLocks noChangeAspect="1"/>
          </p:cNvPicPr>
          <p:nvPr/>
        </p:nvPicPr>
        <p:blipFill>
          <a:blip r:embed="rId3"/>
          <a:stretch>
            <a:fillRect/>
          </a:stretch>
        </p:blipFill>
        <p:spPr>
          <a:xfrm>
            <a:off x="6482541" y="2833721"/>
            <a:ext cx="5106923" cy="3400824"/>
          </a:xfrm>
          <a:prstGeom prst="rect">
            <a:avLst/>
          </a:prstGeom>
        </p:spPr>
      </p:pic>
      <p:cxnSp>
        <p:nvCxnSpPr>
          <p:cNvPr id="10" name="Straight Arrow Connector 9"/>
          <p:cNvCxnSpPr/>
          <p:nvPr/>
        </p:nvCxnSpPr>
        <p:spPr>
          <a:xfrm flipV="1">
            <a:off x="5264727" y="3158837"/>
            <a:ext cx="2050473" cy="307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330478" y="928254"/>
            <a:ext cx="3705225" cy="1457325"/>
          </a:xfrm>
          <a:prstGeom prst="rect">
            <a:avLst/>
          </a:prstGeom>
          <a:effectLst>
            <a:outerShdw blurRad="50800" dist="38100" dir="10800000" algn="r" rotWithShape="0">
              <a:prstClr val="black">
                <a:alpha val="40000"/>
              </a:prstClr>
            </a:outerShdw>
          </a:effectLst>
        </p:spPr>
      </p:pic>
      <p:sp>
        <p:nvSpPr>
          <p:cNvPr id="2" name="TextBox 1">
            <a:extLst>
              <a:ext uri="{FF2B5EF4-FFF2-40B4-BE49-F238E27FC236}">
                <a16:creationId xmlns:a16="http://schemas.microsoft.com/office/drawing/2014/main" id="{B3B73AB4-E19C-DD46-84EA-0E1A1BC4F566}"/>
              </a:ext>
            </a:extLst>
          </p:cNvPr>
          <p:cNvSpPr txBox="1"/>
          <p:nvPr/>
        </p:nvSpPr>
        <p:spPr>
          <a:xfrm>
            <a:off x="5051674" y="677333"/>
            <a:ext cx="2861733" cy="381000"/>
          </a:xfrm>
          <a:prstGeom prst="rect">
            <a:avLst/>
          </a:prstGeom>
          <a:noFill/>
        </p:spPr>
        <p:txBody>
          <a:bodyPr wrap="square" rtlCol="0">
            <a:spAutoFit/>
          </a:bodyPr>
          <a:lstStyle/>
          <a:p>
            <a:r>
              <a:rPr lang="en-US" dirty="0"/>
              <a:t>Iteratively finding weights</a:t>
            </a:r>
          </a:p>
        </p:txBody>
      </p:sp>
    </p:spTree>
    <p:extLst>
      <p:ext uri="{BB962C8B-B14F-4D97-AF65-F5344CB8AC3E}">
        <p14:creationId xmlns:p14="http://schemas.microsoft.com/office/powerpoint/2010/main" val="16757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FEC559-33DA-8042-A9CD-6212851219A4}"/>
              </a:ext>
            </a:extLst>
          </p:cNvPr>
          <p:cNvSpPr>
            <a:spLocks noGrp="1"/>
          </p:cNvSpPr>
          <p:nvPr>
            <p:ph type="title"/>
          </p:nvPr>
        </p:nvSpPr>
        <p:spPr>
          <a:xfrm>
            <a:off x="0" y="129597"/>
            <a:ext cx="12192000" cy="798657"/>
          </a:xfrm>
        </p:spPr>
        <p:txBody>
          <a:bodyPr>
            <a:normAutofit/>
          </a:bodyPr>
          <a:lstStyle/>
          <a:p>
            <a:r>
              <a:rPr lang="en-US" sz="4000" b="1" dirty="0" err="1"/>
              <a:t>fastICA</a:t>
            </a:r>
            <a:r>
              <a:rPr lang="en-US" sz="4000" b="1" dirty="0"/>
              <a:t> implementation: </a:t>
            </a:r>
            <a:r>
              <a:rPr lang="en-US" sz="4000" i="1" dirty="0"/>
              <a:t>sklearn.decomposition.fastica_.py</a:t>
            </a:r>
          </a:p>
        </p:txBody>
      </p:sp>
      <p:pic>
        <p:nvPicPr>
          <p:cNvPr id="2" name="Picture 1"/>
          <p:cNvPicPr>
            <a:picLocks noChangeAspect="1"/>
          </p:cNvPicPr>
          <p:nvPr/>
        </p:nvPicPr>
        <p:blipFill>
          <a:blip r:embed="rId2"/>
          <a:stretch>
            <a:fillRect/>
          </a:stretch>
        </p:blipFill>
        <p:spPr>
          <a:xfrm>
            <a:off x="761566" y="1347787"/>
            <a:ext cx="7375334" cy="4166322"/>
          </a:xfrm>
          <a:prstGeom prst="rect">
            <a:avLst/>
          </a:prstGeom>
        </p:spPr>
      </p:pic>
      <p:sp>
        <p:nvSpPr>
          <p:cNvPr id="3" name="TextBox 2">
            <a:extLst>
              <a:ext uri="{FF2B5EF4-FFF2-40B4-BE49-F238E27FC236}">
                <a16:creationId xmlns:a16="http://schemas.microsoft.com/office/drawing/2014/main" id="{169B1312-ADE5-244C-B96C-03E60C976321}"/>
              </a:ext>
            </a:extLst>
          </p:cNvPr>
          <p:cNvSpPr txBox="1"/>
          <p:nvPr/>
        </p:nvSpPr>
        <p:spPr>
          <a:xfrm>
            <a:off x="4267200" y="728133"/>
            <a:ext cx="4318000" cy="369332"/>
          </a:xfrm>
          <a:prstGeom prst="rect">
            <a:avLst/>
          </a:prstGeom>
          <a:noFill/>
        </p:spPr>
        <p:txBody>
          <a:bodyPr wrap="square" rtlCol="0">
            <a:spAutoFit/>
          </a:bodyPr>
          <a:lstStyle/>
          <a:p>
            <a:r>
              <a:rPr lang="en-US" dirty="0"/>
              <a:t>Negentropy approximation function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B2790BC-369F-8447-8EBC-905CDA714832}"/>
                  </a:ext>
                </a:extLst>
              </p:cNvPr>
              <p:cNvSpPr/>
              <p:nvPr/>
            </p:nvSpPr>
            <p:spPr>
              <a:xfrm>
                <a:off x="8015652" y="3079441"/>
                <a:ext cx="3947747" cy="703013"/>
              </a:xfrm>
              <a:prstGeom prst="rect">
                <a:avLst/>
              </a:prstGeom>
            </p:spPr>
            <p:txBody>
              <a:bodyPr wrap="square">
                <a:spAutoFit/>
              </a:bodyPr>
              <a:lstStyle/>
              <a:p>
                <a14:m>
                  <m:oMath xmlns:m="http://schemas.openxmlformats.org/officeDocument/2006/math">
                    <m:sSub>
                      <m:sSubPr>
                        <m:ctrlPr>
                          <a:rPr lang="en-US" sz="2800" i="1">
                            <a:latin typeface="Cambria Math" panose="02040503050406030204" pitchFamily="18" charset="0"/>
                          </a:rPr>
                        </m:ctrlPr>
                      </m:sSubPr>
                      <m:e>
                        <m:r>
                          <a:rPr lang="en-CA" sz="2800" i="1">
                            <a:latin typeface="Cambria Math" panose="02040503050406030204" pitchFamily="18" charset="0"/>
                          </a:rPr>
                          <m:t>𝐺</m:t>
                        </m:r>
                      </m:e>
                      <m:sub>
                        <m:r>
                          <a:rPr lang="en-CA" sz="2800" i="1">
                            <a:latin typeface="Cambria Math" panose="02040503050406030204" pitchFamily="18" charset="0"/>
                          </a:rPr>
                          <m:t>1</m:t>
                        </m:r>
                      </m:sub>
                    </m:sSub>
                    <m:d>
                      <m:dPr>
                        <m:ctrlPr>
                          <a:rPr lang="en-CA" sz="2800" i="1">
                            <a:latin typeface="Cambria Math" panose="02040503050406030204" pitchFamily="18" charset="0"/>
                          </a:rPr>
                        </m:ctrlPr>
                      </m:dPr>
                      <m:e>
                        <m:r>
                          <a:rPr lang="en-CA" sz="2800" i="1">
                            <a:latin typeface="Cambria Math" panose="02040503050406030204" pitchFamily="18" charset="0"/>
                          </a:rPr>
                          <m:t>𝑦</m:t>
                        </m:r>
                      </m:e>
                    </m:d>
                    <m:r>
                      <a:rPr lang="en-CA" sz="2800" i="1">
                        <a:latin typeface="Cambria Math" panose="02040503050406030204" pitchFamily="18" charset="0"/>
                      </a:rPr>
                      <m:t>=</m:t>
                    </m:r>
                    <m:f>
                      <m:fPr>
                        <m:ctrlPr>
                          <a:rPr lang="en-CA" sz="2800" i="1">
                            <a:latin typeface="Cambria Math" panose="02040503050406030204" pitchFamily="18" charset="0"/>
                          </a:rPr>
                        </m:ctrlPr>
                      </m:fPr>
                      <m:num>
                        <m:r>
                          <a:rPr lang="en-CA" sz="2800" i="1">
                            <a:latin typeface="Cambria Math" panose="02040503050406030204" pitchFamily="18" charset="0"/>
                          </a:rPr>
                          <m:t>1</m:t>
                        </m:r>
                      </m:num>
                      <m:den>
                        <m:r>
                          <a:rPr lang="en-CA" sz="2800" i="1">
                            <a:latin typeface="Cambria Math" panose="02040503050406030204" pitchFamily="18" charset="0"/>
                          </a:rPr>
                          <m:t>𝑎</m:t>
                        </m:r>
                      </m:den>
                    </m:f>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log</m:t>
                        </m:r>
                      </m:fName>
                      <m:e>
                        <m:r>
                          <m:rPr>
                            <m:sty m:val="p"/>
                          </m:rPr>
                          <a:rPr lang="en-CA" sz="2800">
                            <a:latin typeface="Cambria Math" panose="02040503050406030204" pitchFamily="18" charset="0"/>
                          </a:rPr>
                          <m:t>cosh</m:t>
                        </m:r>
                        <m:r>
                          <a:rPr lang="en-CA" sz="2800" i="1">
                            <a:latin typeface="Cambria Math" panose="02040503050406030204" pitchFamily="18" charset="0"/>
                          </a:rPr>
                          <m:t>⁡(</m:t>
                        </m:r>
                        <m:r>
                          <a:rPr lang="en-CA" sz="2800" i="1">
                            <a:latin typeface="Cambria Math" panose="02040503050406030204" pitchFamily="18" charset="0"/>
                          </a:rPr>
                          <m:t>𝑎𝑦</m:t>
                        </m:r>
                        <m:r>
                          <a:rPr lang="en-CA" sz="2800" i="1">
                            <a:latin typeface="Cambria Math" panose="02040503050406030204" pitchFamily="18" charset="0"/>
                          </a:rPr>
                          <m:t>)</m:t>
                        </m:r>
                      </m:e>
                    </m:func>
                  </m:oMath>
                </a14:m>
                <a:r>
                  <a:rPr lang="en-US" sz="2800" dirty="0"/>
                  <a:t> </a:t>
                </a:r>
              </a:p>
            </p:txBody>
          </p:sp>
        </mc:Choice>
        <mc:Fallback xmlns="">
          <p:sp>
            <p:nvSpPr>
              <p:cNvPr id="5" name="Rectangle 4">
                <a:extLst>
                  <a:ext uri="{FF2B5EF4-FFF2-40B4-BE49-F238E27FC236}">
                    <a16:creationId xmlns:a16="http://schemas.microsoft.com/office/drawing/2014/main" id="{0B2790BC-369F-8447-8EBC-905CDA714832}"/>
                  </a:ext>
                </a:extLst>
              </p:cNvPr>
              <p:cNvSpPr>
                <a:spLocks noRot="1" noChangeAspect="1" noMove="1" noResize="1" noEditPoints="1" noAdjustHandles="1" noChangeArrowheads="1" noChangeShapeType="1" noTextEdit="1"/>
              </p:cNvSpPr>
              <p:nvPr/>
            </p:nvSpPr>
            <p:spPr>
              <a:xfrm>
                <a:off x="8015652" y="3079441"/>
                <a:ext cx="3947747" cy="703013"/>
              </a:xfrm>
              <a:prstGeom prst="rect">
                <a:avLst/>
              </a:prstGeom>
              <a:blipFill>
                <a:blip r:embed="rId3"/>
                <a:stretch>
                  <a:fillRect l="-641" b="-1754"/>
                </a:stretch>
              </a:blipFill>
            </p:spPr>
            <p:txBody>
              <a:bodyPr/>
              <a:lstStyle/>
              <a:p>
                <a:r>
                  <a:rPr lang="en-US">
                    <a:noFill/>
                  </a:rPr>
                  <a:t> </a:t>
                </a:r>
              </a:p>
            </p:txBody>
          </p:sp>
        </mc:Fallback>
      </mc:AlternateContent>
    </p:spTree>
    <p:extLst>
      <p:ext uri="{BB962C8B-B14F-4D97-AF65-F5344CB8AC3E}">
        <p14:creationId xmlns:p14="http://schemas.microsoft.com/office/powerpoint/2010/main" val="423202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A058-A9E0-5E48-BE3B-4DB34CEB9492}"/>
              </a:ext>
            </a:extLst>
          </p:cNvPr>
          <p:cNvSpPr>
            <a:spLocks noGrp="1"/>
          </p:cNvSpPr>
          <p:nvPr>
            <p:ph type="title"/>
          </p:nvPr>
        </p:nvSpPr>
        <p:spPr>
          <a:xfrm>
            <a:off x="0" y="32616"/>
            <a:ext cx="7647709" cy="1616075"/>
          </a:xfrm>
        </p:spPr>
        <p:txBody>
          <a:bodyPr>
            <a:normAutofit fontScale="90000"/>
          </a:bodyPr>
          <a:lstStyle/>
          <a:p>
            <a:r>
              <a:rPr lang="en-US" dirty="0"/>
              <a:t>Application: separating muscular activity from neuronal activity in EEG recordings</a:t>
            </a:r>
          </a:p>
        </p:txBody>
      </p:sp>
      <p:pic>
        <p:nvPicPr>
          <p:cNvPr id="4" name="Picture 3"/>
          <p:cNvPicPr>
            <a:picLocks noChangeAspect="1"/>
          </p:cNvPicPr>
          <p:nvPr/>
        </p:nvPicPr>
        <p:blipFill>
          <a:blip r:embed="rId2"/>
          <a:stretch>
            <a:fillRect/>
          </a:stretch>
        </p:blipFill>
        <p:spPr>
          <a:xfrm>
            <a:off x="13855" y="1773380"/>
            <a:ext cx="12156982" cy="5043055"/>
          </a:xfrm>
          <a:prstGeom prst="rect">
            <a:avLst/>
          </a:prstGeom>
        </p:spPr>
      </p:pic>
      <p:pic>
        <p:nvPicPr>
          <p:cNvPr id="1026" name="Picture 2" descr="Image may contain: one or more people, hat and close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1745" y="32616"/>
            <a:ext cx="1669092" cy="16690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a:off x="8783783" y="180109"/>
            <a:ext cx="2604653" cy="15932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47709" y="290945"/>
            <a:ext cx="2424546" cy="923330"/>
          </a:xfrm>
          <a:prstGeom prst="rect">
            <a:avLst/>
          </a:prstGeom>
          <a:noFill/>
        </p:spPr>
        <p:txBody>
          <a:bodyPr wrap="square" rtlCol="0">
            <a:spAutoFit/>
          </a:bodyPr>
          <a:lstStyle/>
          <a:p>
            <a:r>
              <a:rPr lang="en-CA" dirty="0"/>
              <a:t>Each electrode has a time series (EEG cap is a grid of sensors)</a:t>
            </a:r>
          </a:p>
        </p:txBody>
      </p:sp>
    </p:spTree>
    <p:extLst>
      <p:ext uri="{BB962C8B-B14F-4D97-AF65-F5344CB8AC3E}">
        <p14:creationId xmlns:p14="http://schemas.microsoft.com/office/powerpoint/2010/main" val="5239438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133" y="99514"/>
            <a:ext cx="11523134" cy="1325563"/>
          </a:xfrm>
        </p:spPr>
        <p:txBody>
          <a:bodyPr/>
          <a:lstStyle/>
          <a:p>
            <a:r>
              <a:rPr lang="en-CA" dirty="0"/>
              <a:t>EEG measures summed cortical activity, which is influenced by independent deep brain modulators</a:t>
            </a:r>
          </a:p>
        </p:txBody>
      </p:sp>
      <p:pic>
        <p:nvPicPr>
          <p:cNvPr id="2050" name="Picture 2" descr="https://www.frontiersin.org/files/Articles/560/fnhum-03-061/image_m/fnhum-03-061-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883" y="1524431"/>
            <a:ext cx="6830185" cy="4776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99491"/>
            <a:ext cx="7467600" cy="369332"/>
          </a:xfrm>
          <a:prstGeom prst="rect">
            <a:avLst/>
          </a:prstGeom>
          <a:noFill/>
        </p:spPr>
        <p:txBody>
          <a:bodyPr wrap="square" rtlCol="0">
            <a:spAutoFit/>
          </a:bodyPr>
          <a:lstStyle/>
          <a:p>
            <a:r>
              <a:rPr lang="en-CA" dirty="0">
                <a:hlinkClick r:id="rId3"/>
              </a:rPr>
              <a:t>https://www.frontiersin.org/articles/10.3389/neuro.09.061.2009/full</a:t>
            </a:r>
            <a:endParaRPr lang="en-CA" dirty="0"/>
          </a:p>
        </p:txBody>
      </p:sp>
      <p:pic>
        <p:nvPicPr>
          <p:cNvPr id="2052" name="Picture 4" descr="Image result for freesurfer thalam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278" y="2466109"/>
            <a:ext cx="3539885" cy="301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Nominal attributes</a:t>
            </a:r>
          </a:p>
        </p:txBody>
      </p:sp>
      <p:sp>
        <p:nvSpPr>
          <p:cNvPr id="3" name="Content Placeholder 2"/>
          <p:cNvSpPr>
            <a:spLocks noGrp="1"/>
          </p:cNvSpPr>
          <p:nvPr>
            <p:ph idx="1"/>
          </p:nvPr>
        </p:nvSpPr>
        <p:spPr/>
        <p:txBody>
          <a:bodyPr/>
          <a:lstStyle/>
          <a:p>
            <a:r>
              <a:rPr lang="en-CA" dirty="0"/>
              <a:t>Prespecified, finite set of possibilities</a:t>
            </a:r>
          </a:p>
          <a:p>
            <a:pPr lvl="1"/>
            <a:r>
              <a:rPr lang="en-CA" dirty="0"/>
              <a:t>sometimes called categorical, enumerated, or discrete</a:t>
            </a:r>
          </a:p>
          <a:p>
            <a:r>
              <a:rPr lang="en-CA" dirty="0"/>
              <a:t>Distinct symbols, values serve as labels/names </a:t>
            </a:r>
          </a:p>
          <a:p>
            <a:pPr lvl="1"/>
            <a:r>
              <a:rPr lang="en-CA" dirty="0"/>
              <a:t>“Outlook” from weather data (sunny, overcast, rainy)</a:t>
            </a:r>
          </a:p>
          <a:p>
            <a:endParaRPr lang="en-CA" dirty="0"/>
          </a:p>
        </p:txBody>
      </p:sp>
      <p:pic>
        <p:nvPicPr>
          <p:cNvPr id="4" name="Picture 3"/>
          <p:cNvPicPr>
            <a:picLocks noChangeAspect="1"/>
          </p:cNvPicPr>
          <p:nvPr/>
        </p:nvPicPr>
        <p:blipFill>
          <a:blip r:embed="rId2"/>
          <a:stretch>
            <a:fillRect/>
          </a:stretch>
        </p:blipFill>
        <p:spPr>
          <a:xfrm>
            <a:off x="1271586" y="3609229"/>
            <a:ext cx="2452330" cy="2567734"/>
          </a:xfrm>
          <a:prstGeom prst="rect">
            <a:avLst/>
          </a:prstGeom>
        </p:spPr>
      </p:pic>
      <p:pic>
        <p:nvPicPr>
          <p:cNvPr id="5" name="Picture 4"/>
          <p:cNvPicPr>
            <a:picLocks noChangeAspect="1"/>
          </p:cNvPicPr>
          <p:nvPr/>
        </p:nvPicPr>
        <p:blipFill>
          <a:blip r:embed="rId3"/>
          <a:stretch>
            <a:fillRect/>
          </a:stretch>
        </p:blipFill>
        <p:spPr>
          <a:xfrm>
            <a:off x="4434320" y="3609229"/>
            <a:ext cx="2596585" cy="2481181"/>
          </a:xfrm>
          <a:prstGeom prst="rect">
            <a:avLst/>
          </a:prstGeom>
        </p:spPr>
      </p:pic>
      <p:pic>
        <p:nvPicPr>
          <p:cNvPr id="6" name="Picture 5"/>
          <p:cNvPicPr>
            <a:picLocks noChangeAspect="1"/>
          </p:cNvPicPr>
          <p:nvPr/>
        </p:nvPicPr>
        <p:blipFill>
          <a:blip r:embed="rId4"/>
          <a:stretch>
            <a:fillRect/>
          </a:stretch>
        </p:blipFill>
        <p:spPr>
          <a:xfrm>
            <a:off x="7741309" y="3609229"/>
            <a:ext cx="2625436" cy="2567734"/>
          </a:xfrm>
          <a:prstGeom prst="rect">
            <a:avLst/>
          </a:prstGeom>
        </p:spPr>
      </p:pic>
      <p:sp>
        <p:nvSpPr>
          <p:cNvPr id="7" name="TextBox 6"/>
          <p:cNvSpPr txBox="1"/>
          <p:nvPr/>
        </p:nvSpPr>
        <p:spPr>
          <a:xfrm>
            <a:off x="1217684" y="6154492"/>
            <a:ext cx="2560134" cy="369332"/>
          </a:xfrm>
          <a:prstGeom prst="rect">
            <a:avLst/>
          </a:prstGeom>
          <a:noFill/>
        </p:spPr>
        <p:txBody>
          <a:bodyPr wrap="square" rtlCol="0">
            <a:spAutoFit/>
          </a:bodyPr>
          <a:lstStyle/>
          <a:p>
            <a:r>
              <a:rPr lang="en-CA" dirty="0"/>
              <a:t>Sunny</a:t>
            </a:r>
          </a:p>
        </p:txBody>
      </p:sp>
      <p:sp>
        <p:nvSpPr>
          <p:cNvPr id="8" name="TextBox 7"/>
          <p:cNvSpPr txBox="1"/>
          <p:nvPr/>
        </p:nvSpPr>
        <p:spPr>
          <a:xfrm>
            <a:off x="4434320" y="6127234"/>
            <a:ext cx="2560134" cy="369332"/>
          </a:xfrm>
          <a:prstGeom prst="rect">
            <a:avLst/>
          </a:prstGeom>
          <a:noFill/>
        </p:spPr>
        <p:txBody>
          <a:bodyPr wrap="square" rtlCol="0">
            <a:spAutoFit/>
          </a:bodyPr>
          <a:lstStyle/>
          <a:p>
            <a:r>
              <a:rPr lang="en-CA" dirty="0"/>
              <a:t>Overcast</a:t>
            </a:r>
          </a:p>
        </p:txBody>
      </p:sp>
      <p:sp>
        <p:nvSpPr>
          <p:cNvPr id="9" name="TextBox 8"/>
          <p:cNvSpPr txBox="1"/>
          <p:nvPr/>
        </p:nvSpPr>
        <p:spPr>
          <a:xfrm>
            <a:off x="7868801" y="6176963"/>
            <a:ext cx="2560134" cy="369332"/>
          </a:xfrm>
          <a:prstGeom prst="rect">
            <a:avLst/>
          </a:prstGeom>
          <a:noFill/>
        </p:spPr>
        <p:txBody>
          <a:bodyPr wrap="square" rtlCol="0">
            <a:spAutoFit/>
          </a:bodyPr>
          <a:lstStyle/>
          <a:p>
            <a:r>
              <a:rPr lang="en-CA" dirty="0"/>
              <a:t>Rainy</a:t>
            </a:r>
          </a:p>
        </p:txBody>
      </p:sp>
    </p:spTree>
    <p:extLst>
      <p:ext uri="{BB962C8B-B14F-4D97-AF65-F5344CB8AC3E}">
        <p14:creationId xmlns:p14="http://schemas.microsoft.com/office/powerpoint/2010/main" val="17692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122218"/>
          </a:xfrm>
        </p:spPr>
        <p:txBody>
          <a:bodyPr/>
          <a:lstStyle/>
          <a:p>
            <a:r>
              <a:rPr lang="en-CA" dirty="0"/>
              <a:t>Isolating noise (</a:t>
            </a:r>
            <a:r>
              <a:rPr lang="en-CA" dirty="0" err="1"/>
              <a:t>eyeblinks</a:t>
            </a:r>
            <a:r>
              <a:rPr lang="en-CA" dirty="0"/>
              <a:t>, muscular artifacts)</a:t>
            </a:r>
          </a:p>
        </p:txBody>
      </p:sp>
      <p:pic>
        <p:nvPicPr>
          <p:cNvPr id="5" name="Picture 4"/>
          <p:cNvPicPr>
            <a:picLocks noChangeAspect="1"/>
          </p:cNvPicPr>
          <p:nvPr/>
        </p:nvPicPr>
        <p:blipFill>
          <a:blip r:embed="rId2"/>
          <a:stretch>
            <a:fillRect/>
          </a:stretch>
        </p:blipFill>
        <p:spPr>
          <a:xfrm>
            <a:off x="0" y="863327"/>
            <a:ext cx="10183091" cy="5994673"/>
          </a:xfrm>
          <a:prstGeom prst="rect">
            <a:avLst/>
          </a:prstGeom>
        </p:spPr>
      </p:pic>
      <p:pic>
        <p:nvPicPr>
          <p:cNvPr id="6" name="Picture 5"/>
          <p:cNvPicPr>
            <a:picLocks noChangeAspect="1"/>
          </p:cNvPicPr>
          <p:nvPr/>
        </p:nvPicPr>
        <p:blipFill>
          <a:blip r:embed="rId3"/>
          <a:stretch>
            <a:fillRect/>
          </a:stretch>
        </p:blipFill>
        <p:spPr>
          <a:xfrm>
            <a:off x="10393043" y="613945"/>
            <a:ext cx="1670369" cy="5994673"/>
          </a:xfrm>
          <a:prstGeom prst="rect">
            <a:avLst/>
          </a:prstGeom>
        </p:spPr>
      </p:pic>
      <p:sp>
        <p:nvSpPr>
          <p:cNvPr id="7" name="TextBox 6"/>
          <p:cNvSpPr txBox="1"/>
          <p:nvPr/>
        </p:nvSpPr>
        <p:spPr>
          <a:xfrm>
            <a:off x="10393043" y="37007"/>
            <a:ext cx="1676400" cy="369332"/>
          </a:xfrm>
          <a:prstGeom prst="rect">
            <a:avLst/>
          </a:prstGeom>
          <a:noFill/>
        </p:spPr>
        <p:txBody>
          <a:bodyPr wrap="square" rtlCol="0">
            <a:spAutoFit/>
          </a:bodyPr>
          <a:lstStyle/>
          <a:p>
            <a:r>
              <a:rPr lang="en-CA" dirty="0"/>
              <a:t>Weight maps</a:t>
            </a:r>
          </a:p>
        </p:txBody>
      </p:sp>
    </p:spTree>
    <p:extLst>
      <p:ext uri="{BB962C8B-B14F-4D97-AF65-F5344CB8AC3E}">
        <p14:creationId xmlns:p14="http://schemas.microsoft.com/office/powerpoint/2010/main" val="63490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5145"/>
          </a:xfrm>
        </p:spPr>
        <p:txBody>
          <a:bodyPr/>
          <a:lstStyle/>
          <a:p>
            <a:r>
              <a:rPr lang="en-CA" dirty="0"/>
              <a:t>Raw vs ICA-denoised signal</a:t>
            </a:r>
          </a:p>
        </p:txBody>
      </p:sp>
      <p:pic>
        <p:nvPicPr>
          <p:cNvPr id="5" name="Picture 4"/>
          <p:cNvPicPr>
            <a:picLocks noChangeAspect="1"/>
          </p:cNvPicPr>
          <p:nvPr/>
        </p:nvPicPr>
        <p:blipFill>
          <a:blip r:embed="rId2"/>
          <a:stretch>
            <a:fillRect/>
          </a:stretch>
        </p:blipFill>
        <p:spPr>
          <a:xfrm>
            <a:off x="464994" y="1804554"/>
            <a:ext cx="8629650" cy="4914900"/>
          </a:xfrm>
          <a:prstGeom prst="rect">
            <a:avLst/>
          </a:prstGeom>
        </p:spPr>
      </p:pic>
      <p:pic>
        <p:nvPicPr>
          <p:cNvPr id="6" name="Picture 5"/>
          <p:cNvPicPr>
            <a:picLocks noChangeAspect="1"/>
          </p:cNvPicPr>
          <p:nvPr/>
        </p:nvPicPr>
        <p:blipFill>
          <a:blip r:embed="rId3"/>
          <a:stretch>
            <a:fillRect/>
          </a:stretch>
        </p:blipFill>
        <p:spPr>
          <a:xfrm>
            <a:off x="9601200" y="3984697"/>
            <a:ext cx="2514991" cy="2310678"/>
          </a:xfrm>
          <a:prstGeom prst="rect">
            <a:avLst/>
          </a:prstGeom>
        </p:spPr>
      </p:pic>
      <p:cxnSp>
        <p:nvCxnSpPr>
          <p:cNvPr id="8" name="Straight Arrow Connector 7"/>
          <p:cNvCxnSpPr/>
          <p:nvPr/>
        </p:nvCxnSpPr>
        <p:spPr>
          <a:xfrm flipH="1" flipV="1">
            <a:off x="8659091" y="5140036"/>
            <a:ext cx="2199604" cy="471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93382" y="6110709"/>
            <a:ext cx="2521527" cy="369332"/>
          </a:xfrm>
          <a:prstGeom prst="rect">
            <a:avLst/>
          </a:prstGeom>
          <a:noFill/>
        </p:spPr>
        <p:txBody>
          <a:bodyPr wrap="square" rtlCol="0">
            <a:spAutoFit/>
          </a:bodyPr>
          <a:lstStyle/>
          <a:p>
            <a:r>
              <a:rPr lang="en-CA" dirty="0"/>
              <a:t>Component weight map</a:t>
            </a:r>
          </a:p>
        </p:txBody>
      </p:sp>
    </p:spTree>
    <p:extLst>
      <p:ext uri="{BB962C8B-B14F-4D97-AF65-F5344CB8AC3E}">
        <p14:creationId xmlns:p14="http://schemas.microsoft.com/office/powerpoint/2010/main" val="29488065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a:xfrm>
            <a:off x="0" y="1825625"/>
            <a:ext cx="12192000" cy="4351338"/>
          </a:xfrm>
        </p:spPr>
        <p:txBody>
          <a:bodyPr/>
          <a:lstStyle/>
          <a:p>
            <a:r>
              <a:rPr lang="en-CA" dirty="0"/>
              <a:t>ICA decomposes multivariate signal into independent non-gaussian signals</a:t>
            </a:r>
          </a:p>
          <a:p>
            <a:r>
              <a:rPr lang="en-CA" dirty="0"/>
              <a:t>Example: 64 channels, 100000 timepoints -&gt; 64 components, 100000 timepoints</a:t>
            </a:r>
          </a:p>
          <a:p>
            <a:r>
              <a:rPr lang="en-CA" dirty="0"/>
              <a:t>Quantifying independence: Mutual information, kurtosis, negentropy</a:t>
            </a:r>
          </a:p>
          <a:p>
            <a:r>
              <a:rPr lang="en-CA" dirty="0"/>
              <a:t>Non-</a:t>
            </a:r>
            <a:r>
              <a:rPr lang="en-CA" dirty="0" err="1"/>
              <a:t>gaussianity</a:t>
            </a:r>
            <a:r>
              <a:rPr lang="en-CA" dirty="0"/>
              <a:t> and the central limit theorem</a:t>
            </a:r>
          </a:p>
          <a:p>
            <a:r>
              <a:rPr lang="en-CA" dirty="0"/>
              <a:t>ICA requires a preprocessing step using PCA ‘whitening’ to work correctly</a:t>
            </a:r>
          </a:p>
          <a:p>
            <a:r>
              <a:rPr lang="en-CA" dirty="0"/>
              <a:t>ICA algorithm iteratively finds independent components using Newton-Raphson</a:t>
            </a:r>
          </a:p>
          <a:p>
            <a:r>
              <a:rPr lang="en-CA" dirty="0"/>
              <a:t>Widely applicable (multi-channel timeseries analysis, image processing, etc.)</a:t>
            </a:r>
          </a:p>
          <a:p>
            <a:r>
              <a:rPr lang="en-CA" dirty="0"/>
              <a:t>http://</a:t>
            </a:r>
            <a:r>
              <a:rPr lang="en-CA" dirty="0" err="1"/>
              <a:t>arnauddelorme.com</a:t>
            </a:r>
            <a:r>
              <a:rPr lang="en-CA" dirty="0"/>
              <a:t>/</a:t>
            </a:r>
            <a:r>
              <a:rPr lang="en-CA" dirty="0" err="1"/>
              <a:t>ica_for_dummies</a:t>
            </a:r>
            <a:r>
              <a:rPr lang="en-CA" dirty="0"/>
              <a:t>/</a:t>
            </a:r>
          </a:p>
          <a:p>
            <a:endParaRPr lang="en-CA" dirty="0"/>
          </a:p>
        </p:txBody>
      </p:sp>
    </p:spTree>
    <p:extLst>
      <p:ext uri="{BB962C8B-B14F-4D97-AF65-F5344CB8AC3E}">
        <p14:creationId xmlns:p14="http://schemas.microsoft.com/office/powerpoint/2010/main" val="26046344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17</a:t>
            </a:r>
          </a:p>
        </p:txBody>
      </p:sp>
    </p:spTree>
    <p:extLst>
      <p:ext uri="{BB962C8B-B14F-4D97-AF65-F5344CB8AC3E}">
        <p14:creationId xmlns:p14="http://schemas.microsoft.com/office/powerpoint/2010/main" val="31780655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2620"/>
          </a:xfrm>
        </p:spPr>
        <p:txBody>
          <a:bodyPr/>
          <a:lstStyle/>
          <a:p>
            <a:r>
              <a:rPr lang="en-CA" dirty="0"/>
              <a:t>Midterm results</a:t>
            </a:r>
          </a:p>
        </p:txBody>
      </p:sp>
      <p:pic>
        <p:nvPicPr>
          <p:cNvPr id="3" name="Picture 2"/>
          <p:cNvPicPr>
            <a:picLocks noChangeAspect="1"/>
          </p:cNvPicPr>
          <p:nvPr/>
        </p:nvPicPr>
        <p:blipFill>
          <a:blip r:embed="rId2"/>
          <a:stretch>
            <a:fillRect/>
          </a:stretch>
        </p:blipFill>
        <p:spPr>
          <a:xfrm>
            <a:off x="2070387" y="794156"/>
            <a:ext cx="7461539" cy="6063844"/>
          </a:xfrm>
          <a:prstGeom prst="rect">
            <a:avLst/>
          </a:prstGeom>
        </p:spPr>
      </p:pic>
    </p:spTree>
    <p:extLst>
      <p:ext uri="{BB962C8B-B14F-4D97-AF65-F5344CB8AC3E}">
        <p14:creationId xmlns:p14="http://schemas.microsoft.com/office/powerpoint/2010/main" val="16253683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2620"/>
          </a:xfrm>
        </p:spPr>
        <p:txBody>
          <a:bodyPr/>
          <a:lstStyle/>
          <a:p>
            <a:r>
              <a:rPr lang="en-CA" dirty="0"/>
              <a:t>Midterm results</a:t>
            </a:r>
          </a:p>
        </p:txBody>
      </p:sp>
      <p:pic>
        <p:nvPicPr>
          <p:cNvPr id="4" name="Picture 3"/>
          <p:cNvPicPr>
            <a:picLocks noChangeAspect="1"/>
          </p:cNvPicPr>
          <p:nvPr/>
        </p:nvPicPr>
        <p:blipFill>
          <a:blip r:embed="rId2"/>
          <a:stretch>
            <a:fillRect/>
          </a:stretch>
        </p:blipFill>
        <p:spPr>
          <a:xfrm>
            <a:off x="145107" y="785814"/>
            <a:ext cx="11513493" cy="5990698"/>
          </a:xfrm>
          <a:prstGeom prst="rect">
            <a:avLst/>
          </a:prstGeom>
        </p:spPr>
      </p:pic>
    </p:spTree>
    <p:extLst>
      <p:ext uri="{BB962C8B-B14F-4D97-AF65-F5344CB8AC3E}">
        <p14:creationId xmlns:p14="http://schemas.microsoft.com/office/powerpoint/2010/main" val="21304163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92620"/>
          </a:xfrm>
        </p:spPr>
        <p:txBody>
          <a:bodyPr/>
          <a:lstStyle/>
          <a:p>
            <a:r>
              <a:rPr lang="en-CA" dirty="0"/>
              <a:t>Midterm results</a:t>
            </a:r>
          </a:p>
        </p:txBody>
      </p:sp>
      <p:pic>
        <p:nvPicPr>
          <p:cNvPr id="4" name="Picture 3"/>
          <p:cNvPicPr>
            <a:picLocks noChangeAspect="1"/>
          </p:cNvPicPr>
          <p:nvPr/>
        </p:nvPicPr>
        <p:blipFill>
          <a:blip r:embed="rId2"/>
          <a:stretch>
            <a:fillRect/>
          </a:stretch>
        </p:blipFill>
        <p:spPr>
          <a:xfrm>
            <a:off x="0" y="992620"/>
            <a:ext cx="12076112" cy="5489142"/>
          </a:xfrm>
          <a:prstGeom prst="rect">
            <a:avLst/>
          </a:prstGeom>
        </p:spPr>
      </p:pic>
    </p:spTree>
    <p:extLst>
      <p:ext uri="{BB962C8B-B14F-4D97-AF65-F5344CB8AC3E}">
        <p14:creationId xmlns:p14="http://schemas.microsoft.com/office/powerpoint/2010/main" val="312513429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CA" dirty="0"/>
              <a:t>Section 1 vs section 2</a:t>
            </a:r>
          </a:p>
        </p:txBody>
      </p:sp>
      <p:pic>
        <p:nvPicPr>
          <p:cNvPr id="4" name="Picture 3"/>
          <p:cNvPicPr>
            <a:picLocks noChangeAspect="1"/>
          </p:cNvPicPr>
          <p:nvPr/>
        </p:nvPicPr>
        <p:blipFill>
          <a:blip r:embed="rId2"/>
          <a:stretch>
            <a:fillRect/>
          </a:stretch>
        </p:blipFill>
        <p:spPr>
          <a:xfrm>
            <a:off x="1691120" y="1514475"/>
            <a:ext cx="6038850" cy="4743450"/>
          </a:xfrm>
          <a:prstGeom prst="rect">
            <a:avLst/>
          </a:prstGeom>
        </p:spPr>
      </p:pic>
      <p:sp>
        <p:nvSpPr>
          <p:cNvPr id="5" name="TextBox 4"/>
          <p:cNvSpPr txBox="1"/>
          <p:nvPr/>
        </p:nvSpPr>
        <p:spPr>
          <a:xfrm>
            <a:off x="8700654" y="2036618"/>
            <a:ext cx="2867891" cy="2031325"/>
          </a:xfrm>
          <a:prstGeom prst="rect">
            <a:avLst/>
          </a:prstGeom>
          <a:noFill/>
        </p:spPr>
        <p:txBody>
          <a:bodyPr wrap="square" rtlCol="0">
            <a:spAutoFit/>
          </a:bodyPr>
          <a:lstStyle/>
          <a:p>
            <a:r>
              <a:rPr lang="en-CA" dirty="0"/>
              <a:t>Section 1 = 11:30-12:30</a:t>
            </a:r>
          </a:p>
          <a:p>
            <a:r>
              <a:rPr lang="en-CA" dirty="0"/>
              <a:t>Section 2 = 12:30-1:30</a:t>
            </a:r>
          </a:p>
          <a:p>
            <a:endParaRPr lang="en-CA" dirty="0"/>
          </a:p>
          <a:p>
            <a:r>
              <a:rPr lang="en-CA" dirty="0"/>
              <a:t>Section 2 scored 1.2% higher on average, but the difference was not significant (p=0.49)</a:t>
            </a:r>
          </a:p>
        </p:txBody>
      </p:sp>
    </p:spTree>
    <p:extLst>
      <p:ext uri="{BB962C8B-B14F-4D97-AF65-F5344CB8AC3E}">
        <p14:creationId xmlns:p14="http://schemas.microsoft.com/office/powerpoint/2010/main" val="8113943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Midterm solutions: question 1</a:t>
            </a:r>
          </a:p>
        </p:txBody>
      </p:sp>
      <p:graphicFrame>
        <p:nvGraphicFramePr>
          <p:cNvPr id="5" name="Table 4"/>
          <p:cNvGraphicFramePr>
            <a:graphicFrameLocks noGrp="1"/>
          </p:cNvGraphicFramePr>
          <p:nvPr/>
        </p:nvGraphicFramePr>
        <p:xfrm>
          <a:off x="1533235" y="2315355"/>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19624601"/>
                    </a:ext>
                  </a:extLst>
                </a:gridCol>
                <a:gridCol w="2032000">
                  <a:extLst>
                    <a:ext uri="{9D8B030D-6E8A-4147-A177-3AD203B41FA5}">
                      <a16:colId xmlns:a16="http://schemas.microsoft.com/office/drawing/2014/main" val="526052667"/>
                    </a:ext>
                  </a:extLst>
                </a:gridCol>
                <a:gridCol w="2032000">
                  <a:extLst>
                    <a:ext uri="{9D8B030D-6E8A-4147-A177-3AD203B41FA5}">
                      <a16:colId xmlns:a16="http://schemas.microsoft.com/office/drawing/2014/main" val="1389924454"/>
                    </a:ext>
                  </a:extLst>
                </a:gridCol>
                <a:gridCol w="2032000">
                  <a:extLst>
                    <a:ext uri="{9D8B030D-6E8A-4147-A177-3AD203B41FA5}">
                      <a16:colId xmlns:a16="http://schemas.microsoft.com/office/drawing/2014/main" val="3719924962"/>
                    </a:ext>
                  </a:extLst>
                </a:gridCol>
              </a:tblGrid>
              <a:tr h="370840">
                <a:tc>
                  <a:txBody>
                    <a:bodyPr/>
                    <a:lstStyle/>
                    <a:p>
                      <a:r>
                        <a:rPr lang="en-CA" b="0" dirty="0"/>
                        <a:t>Attribute</a:t>
                      </a:r>
                    </a:p>
                  </a:txBody>
                  <a:tcPr/>
                </a:tc>
                <a:tc>
                  <a:txBody>
                    <a:bodyPr/>
                    <a:lstStyle/>
                    <a:p>
                      <a:r>
                        <a:rPr lang="en-CA" dirty="0"/>
                        <a:t>Rules</a:t>
                      </a:r>
                    </a:p>
                  </a:txBody>
                  <a:tcPr/>
                </a:tc>
                <a:tc>
                  <a:txBody>
                    <a:bodyPr/>
                    <a:lstStyle/>
                    <a:p>
                      <a:r>
                        <a:rPr lang="en-CA" dirty="0"/>
                        <a:t>Errors</a:t>
                      </a:r>
                    </a:p>
                  </a:txBody>
                  <a:tcPr/>
                </a:tc>
                <a:tc>
                  <a:txBody>
                    <a:bodyPr/>
                    <a:lstStyle/>
                    <a:p>
                      <a:r>
                        <a:rPr lang="en-CA" dirty="0"/>
                        <a:t>Total Errors</a:t>
                      </a:r>
                    </a:p>
                  </a:txBody>
                  <a:tcPr/>
                </a:tc>
                <a:extLst>
                  <a:ext uri="{0D108BD9-81ED-4DB2-BD59-A6C34878D82A}">
                    <a16:rowId xmlns:a16="http://schemas.microsoft.com/office/drawing/2014/main" val="3247300514"/>
                  </a:ext>
                </a:extLst>
              </a:tr>
              <a:tr h="370840">
                <a:tc>
                  <a:txBody>
                    <a:bodyPr/>
                    <a:lstStyle/>
                    <a:p>
                      <a:r>
                        <a:rPr lang="en-CA" dirty="0"/>
                        <a:t>weight</a:t>
                      </a:r>
                    </a:p>
                  </a:txBody>
                  <a:tcPr/>
                </a:tc>
                <a:tc>
                  <a:txBody>
                    <a:bodyPr/>
                    <a:lstStyle/>
                    <a:p>
                      <a:r>
                        <a:rPr lang="en-CA" dirty="0"/>
                        <a:t>Heavy-&gt;yes</a:t>
                      </a:r>
                    </a:p>
                  </a:txBody>
                  <a:tcPr/>
                </a:tc>
                <a:tc>
                  <a:txBody>
                    <a:bodyPr/>
                    <a:lstStyle/>
                    <a:p>
                      <a:r>
                        <a:rPr lang="en-CA" dirty="0"/>
                        <a:t>4/9</a:t>
                      </a:r>
                    </a:p>
                  </a:txBody>
                  <a:tcPr/>
                </a:tc>
                <a:tc>
                  <a:txBody>
                    <a:bodyPr/>
                    <a:lstStyle/>
                    <a:p>
                      <a:r>
                        <a:rPr lang="en-CA" dirty="0"/>
                        <a:t>9/20</a:t>
                      </a:r>
                    </a:p>
                  </a:txBody>
                  <a:tcPr/>
                </a:tc>
                <a:extLst>
                  <a:ext uri="{0D108BD9-81ED-4DB2-BD59-A6C34878D82A}">
                    <a16:rowId xmlns:a16="http://schemas.microsoft.com/office/drawing/2014/main" val="397969992"/>
                  </a:ext>
                </a:extLst>
              </a:tr>
              <a:tr h="370840">
                <a:tc>
                  <a:txBody>
                    <a:bodyPr/>
                    <a:lstStyle/>
                    <a:p>
                      <a:endParaRPr lang="en-CA"/>
                    </a:p>
                  </a:txBody>
                  <a:tcPr/>
                </a:tc>
                <a:tc>
                  <a:txBody>
                    <a:bodyPr/>
                    <a:lstStyle/>
                    <a:p>
                      <a:r>
                        <a:rPr lang="en-CA" dirty="0"/>
                        <a:t>Light-&gt;no</a:t>
                      </a:r>
                    </a:p>
                  </a:txBody>
                  <a:tcPr/>
                </a:tc>
                <a:tc>
                  <a:txBody>
                    <a:bodyPr/>
                    <a:lstStyle/>
                    <a:p>
                      <a:r>
                        <a:rPr lang="en-CA" dirty="0"/>
                        <a:t>5/11</a:t>
                      </a:r>
                    </a:p>
                  </a:txBody>
                  <a:tcPr/>
                </a:tc>
                <a:tc>
                  <a:txBody>
                    <a:bodyPr/>
                    <a:lstStyle/>
                    <a:p>
                      <a:endParaRPr lang="en-CA" dirty="0"/>
                    </a:p>
                  </a:txBody>
                  <a:tcPr/>
                </a:tc>
                <a:extLst>
                  <a:ext uri="{0D108BD9-81ED-4DB2-BD59-A6C34878D82A}">
                    <a16:rowId xmlns:a16="http://schemas.microsoft.com/office/drawing/2014/main" val="3851925485"/>
                  </a:ext>
                </a:extLst>
              </a:tr>
              <a:tr h="370840">
                <a:tc>
                  <a:txBody>
                    <a:bodyPr/>
                    <a:lstStyle/>
                    <a:p>
                      <a:r>
                        <a:rPr lang="en-CA" dirty="0"/>
                        <a:t>heartrate</a:t>
                      </a:r>
                    </a:p>
                  </a:txBody>
                  <a:tcPr/>
                </a:tc>
                <a:tc>
                  <a:txBody>
                    <a:bodyPr/>
                    <a:lstStyle/>
                    <a:p>
                      <a:r>
                        <a:rPr lang="en-CA" dirty="0"/>
                        <a:t>Slow-&gt;yes</a:t>
                      </a:r>
                    </a:p>
                  </a:txBody>
                  <a:tcPr/>
                </a:tc>
                <a:tc>
                  <a:txBody>
                    <a:bodyPr/>
                    <a:lstStyle/>
                    <a:p>
                      <a:r>
                        <a:rPr lang="en-CA" dirty="0"/>
                        <a:t>4/10</a:t>
                      </a:r>
                    </a:p>
                  </a:txBody>
                  <a:tcPr/>
                </a:tc>
                <a:tc>
                  <a:txBody>
                    <a:bodyPr/>
                    <a:lstStyle/>
                    <a:p>
                      <a:r>
                        <a:rPr lang="en-CA" dirty="0"/>
                        <a:t>8/20</a:t>
                      </a:r>
                    </a:p>
                  </a:txBody>
                  <a:tcPr/>
                </a:tc>
                <a:extLst>
                  <a:ext uri="{0D108BD9-81ED-4DB2-BD59-A6C34878D82A}">
                    <a16:rowId xmlns:a16="http://schemas.microsoft.com/office/drawing/2014/main" val="3931634383"/>
                  </a:ext>
                </a:extLst>
              </a:tr>
              <a:tr h="370840">
                <a:tc>
                  <a:txBody>
                    <a:bodyPr/>
                    <a:lstStyle/>
                    <a:p>
                      <a:endParaRPr lang="en-CA"/>
                    </a:p>
                  </a:txBody>
                  <a:tcPr/>
                </a:tc>
                <a:tc>
                  <a:txBody>
                    <a:bodyPr/>
                    <a:lstStyle/>
                    <a:p>
                      <a:r>
                        <a:rPr lang="en-CA" dirty="0"/>
                        <a:t>Fast-&gt;no</a:t>
                      </a:r>
                    </a:p>
                  </a:txBody>
                  <a:tcPr/>
                </a:tc>
                <a:tc>
                  <a:txBody>
                    <a:bodyPr/>
                    <a:lstStyle/>
                    <a:p>
                      <a:r>
                        <a:rPr lang="en-CA" dirty="0"/>
                        <a:t>4/10</a:t>
                      </a:r>
                    </a:p>
                  </a:txBody>
                  <a:tcPr/>
                </a:tc>
                <a:tc>
                  <a:txBody>
                    <a:bodyPr/>
                    <a:lstStyle/>
                    <a:p>
                      <a:endParaRPr lang="en-CA" dirty="0"/>
                    </a:p>
                  </a:txBody>
                  <a:tcPr/>
                </a:tc>
                <a:extLst>
                  <a:ext uri="{0D108BD9-81ED-4DB2-BD59-A6C34878D82A}">
                    <a16:rowId xmlns:a16="http://schemas.microsoft.com/office/drawing/2014/main" val="873011598"/>
                  </a:ext>
                </a:extLst>
              </a:tr>
            </a:tbl>
          </a:graphicData>
        </a:graphic>
      </p:graphicFrame>
      <p:sp>
        <p:nvSpPr>
          <p:cNvPr id="7" name="TextBox 6"/>
          <p:cNvSpPr txBox="1"/>
          <p:nvPr/>
        </p:nvSpPr>
        <p:spPr>
          <a:xfrm>
            <a:off x="332508" y="2522740"/>
            <a:ext cx="434734" cy="369332"/>
          </a:xfrm>
          <a:prstGeom prst="rect">
            <a:avLst/>
          </a:prstGeom>
          <a:noFill/>
        </p:spPr>
        <p:txBody>
          <a:bodyPr wrap="none" rtlCol="0">
            <a:spAutoFit/>
          </a:bodyPr>
          <a:lstStyle/>
          <a:p>
            <a:r>
              <a:rPr lang="en-CA" dirty="0"/>
              <a:t>1A</a:t>
            </a:r>
          </a:p>
        </p:txBody>
      </p:sp>
      <p:sp>
        <p:nvSpPr>
          <p:cNvPr id="8" name="TextBox 7"/>
          <p:cNvSpPr txBox="1"/>
          <p:nvPr/>
        </p:nvSpPr>
        <p:spPr>
          <a:xfrm>
            <a:off x="568036" y="5943600"/>
            <a:ext cx="426720" cy="369332"/>
          </a:xfrm>
          <a:prstGeom prst="rect">
            <a:avLst/>
          </a:prstGeom>
          <a:noFill/>
        </p:spPr>
        <p:txBody>
          <a:bodyPr wrap="none" rtlCol="0">
            <a:spAutoFit/>
          </a:bodyPr>
          <a:lstStyle/>
          <a:p>
            <a:r>
              <a:rPr lang="en-CA" dirty="0"/>
              <a:t>1B</a:t>
            </a:r>
          </a:p>
        </p:txBody>
      </p:sp>
      <p:sp>
        <p:nvSpPr>
          <p:cNvPr id="9" name="TextBox 8"/>
          <p:cNvSpPr txBox="1"/>
          <p:nvPr/>
        </p:nvSpPr>
        <p:spPr>
          <a:xfrm>
            <a:off x="1879599" y="5805100"/>
            <a:ext cx="6211455" cy="646331"/>
          </a:xfrm>
          <a:prstGeom prst="rect">
            <a:avLst/>
          </a:prstGeom>
          <a:noFill/>
        </p:spPr>
        <p:txBody>
          <a:bodyPr wrap="square" rtlCol="0">
            <a:spAutoFit/>
          </a:bodyPr>
          <a:lstStyle/>
          <a:p>
            <a:r>
              <a:rPr lang="en-CA" dirty="0"/>
              <a:t>instance 1: [weight=heavy, heartrate=slow] -&gt;  &gt;50 jumps=yes</a:t>
            </a:r>
          </a:p>
          <a:p>
            <a:r>
              <a:rPr lang="en-CA" dirty="0"/>
              <a:t>instance 2: [weight=light, heartrate=fast] -&gt;  &gt;50 jumps=no</a:t>
            </a:r>
          </a:p>
        </p:txBody>
      </p:sp>
      <p:sp>
        <p:nvSpPr>
          <p:cNvPr id="10" name="TextBox 9"/>
          <p:cNvSpPr txBox="1"/>
          <p:nvPr/>
        </p:nvSpPr>
        <p:spPr>
          <a:xfrm>
            <a:off x="678872" y="1471043"/>
            <a:ext cx="8728364" cy="646331"/>
          </a:xfrm>
          <a:prstGeom prst="rect">
            <a:avLst/>
          </a:prstGeom>
          <a:noFill/>
        </p:spPr>
        <p:txBody>
          <a:bodyPr wrap="square" rtlCol="0">
            <a:spAutoFit/>
          </a:bodyPr>
          <a:lstStyle/>
          <a:p>
            <a:r>
              <a:rPr lang="en-CA" dirty="0"/>
              <a:t>Question 1A: using the 1R algorithm, construct the table showing the rules predicting the outcome of &gt;50 jumps for each attribute-value and overall error rate for each attribute</a:t>
            </a:r>
          </a:p>
        </p:txBody>
      </p:sp>
      <p:sp>
        <p:nvSpPr>
          <p:cNvPr id="11" name="TextBox 10"/>
          <p:cNvSpPr txBox="1"/>
          <p:nvPr/>
        </p:nvSpPr>
        <p:spPr>
          <a:xfrm>
            <a:off x="429491" y="4742216"/>
            <a:ext cx="9439563" cy="646331"/>
          </a:xfrm>
          <a:prstGeom prst="rect">
            <a:avLst/>
          </a:prstGeom>
          <a:noFill/>
        </p:spPr>
        <p:txBody>
          <a:bodyPr wrap="square" rtlCol="0">
            <a:spAutoFit/>
          </a:bodyPr>
          <a:lstStyle/>
          <a:p>
            <a:r>
              <a:rPr lang="en-CA" dirty="0"/>
              <a:t>Question 1B: using the rules with lowest error rate from (A), predict outcome of &gt;50 jumps for two instances :</a:t>
            </a:r>
          </a:p>
        </p:txBody>
      </p:sp>
    </p:spTree>
    <p:extLst>
      <p:ext uri="{BB962C8B-B14F-4D97-AF65-F5344CB8AC3E}">
        <p14:creationId xmlns:p14="http://schemas.microsoft.com/office/powerpoint/2010/main" val="40951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 2:</a:t>
            </a:r>
          </a:p>
        </p:txBody>
      </p:sp>
      <p:sp>
        <p:nvSpPr>
          <p:cNvPr id="4" name="TextBox 3"/>
          <p:cNvSpPr txBox="1"/>
          <p:nvPr/>
        </p:nvSpPr>
        <p:spPr>
          <a:xfrm>
            <a:off x="637309" y="1690688"/>
            <a:ext cx="9892145" cy="369332"/>
          </a:xfrm>
          <a:prstGeom prst="rect">
            <a:avLst/>
          </a:prstGeom>
          <a:noFill/>
        </p:spPr>
        <p:txBody>
          <a:bodyPr wrap="square" rtlCol="0">
            <a:spAutoFit/>
          </a:bodyPr>
          <a:lstStyle/>
          <a:p>
            <a:r>
              <a:rPr lang="en-CA" dirty="0"/>
              <a:t>2A) using Naïve Bayes algorithm, find P(&gt;50 </a:t>
            </a:r>
            <a:r>
              <a:rPr lang="en-CA" dirty="0" err="1"/>
              <a:t>jumpes</a:t>
            </a:r>
            <a:r>
              <a:rPr lang="en-CA" dirty="0"/>
              <a:t> = yes | weight=heavy, heartrate=slow)</a:t>
            </a:r>
          </a:p>
        </p:txBody>
      </p:sp>
      <p:graphicFrame>
        <p:nvGraphicFramePr>
          <p:cNvPr id="5" name="Table 4"/>
          <p:cNvGraphicFramePr>
            <a:graphicFrameLocks noGrp="1"/>
          </p:cNvGraphicFramePr>
          <p:nvPr/>
        </p:nvGraphicFramePr>
        <p:xfrm>
          <a:off x="965200" y="2274571"/>
          <a:ext cx="8128002"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175767356"/>
                    </a:ext>
                  </a:extLst>
                </a:gridCol>
                <a:gridCol w="1354667">
                  <a:extLst>
                    <a:ext uri="{9D8B030D-6E8A-4147-A177-3AD203B41FA5}">
                      <a16:colId xmlns:a16="http://schemas.microsoft.com/office/drawing/2014/main" val="3804566420"/>
                    </a:ext>
                  </a:extLst>
                </a:gridCol>
                <a:gridCol w="1354667">
                  <a:extLst>
                    <a:ext uri="{9D8B030D-6E8A-4147-A177-3AD203B41FA5}">
                      <a16:colId xmlns:a16="http://schemas.microsoft.com/office/drawing/2014/main" val="3013773254"/>
                    </a:ext>
                  </a:extLst>
                </a:gridCol>
                <a:gridCol w="1354667">
                  <a:extLst>
                    <a:ext uri="{9D8B030D-6E8A-4147-A177-3AD203B41FA5}">
                      <a16:colId xmlns:a16="http://schemas.microsoft.com/office/drawing/2014/main" val="1226373648"/>
                    </a:ext>
                  </a:extLst>
                </a:gridCol>
                <a:gridCol w="1354667">
                  <a:extLst>
                    <a:ext uri="{9D8B030D-6E8A-4147-A177-3AD203B41FA5}">
                      <a16:colId xmlns:a16="http://schemas.microsoft.com/office/drawing/2014/main" val="2844731151"/>
                    </a:ext>
                  </a:extLst>
                </a:gridCol>
                <a:gridCol w="1354667">
                  <a:extLst>
                    <a:ext uri="{9D8B030D-6E8A-4147-A177-3AD203B41FA5}">
                      <a16:colId xmlns:a16="http://schemas.microsoft.com/office/drawing/2014/main" val="3691433802"/>
                    </a:ext>
                  </a:extLst>
                </a:gridCol>
              </a:tblGrid>
              <a:tr h="370840">
                <a:tc>
                  <a:txBody>
                    <a:bodyPr/>
                    <a:lstStyle/>
                    <a:p>
                      <a:r>
                        <a:rPr lang="en-CA" dirty="0"/>
                        <a:t>weight</a:t>
                      </a:r>
                    </a:p>
                  </a:txBody>
                  <a:tcPr/>
                </a:tc>
                <a:tc>
                  <a:txBody>
                    <a:bodyPr/>
                    <a:lstStyle/>
                    <a:p>
                      <a:endParaRPr lang="en-CA" dirty="0"/>
                    </a:p>
                  </a:txBody>
                  <a:tcPr/>
                </a:tc>
                <a:tc>
                  <a:txBody>
                    <a:bodyPr/>
                    <a:lstStyle/>
                    <a:p>
                      <a:endParaRPr lang="en-CA" dirty="0"/>
                    </a:p>
                  </a:txBody>
                  <a:tcPr/>
                </a:tc>
                <a:tc>
                  <a:txBody>
                    <a:bodyPr/>
                    <a:lstStyle/>
                    <a:p>
                      <a:r>
                        <a:rPr lang="en-CA" dirty="0"/>
                        <a:t>heartrate</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3962360294"/>
                  </a:ext>
                </a:extLst>
              </a:tr>
              <a:tr h="370840">
                <a:tc>
                  <a:txBody>
                    <a:bodyPr/>
                    <a:lstStyle/>
                    <a:p>
                      <a:endParaRPr lang="en-CA" dirty="0"/>
                    </a:p>
                  </a:txBody>
                  <a:tcPr/>
                </a:tc>
                <a:tc>
                  <a:txBody>
                    <a:bodyPr/>
                    <a:lstStyle/>
                    <a:p>
                      <a:r>
                        <a:rPr lang="en-CA" dirty="0"/>
                        <a:t>yes</a:t>
                      </a:r>
                    </a:p>
                  </a:txBody>
                  <a:tcPr/>
                </a:tc>
                <a:tc>
                  <a:txBody>
                    <a:bodyPr/>
                    <a:lstStyle/>
                    <a:p>
                      <a:r>
                        <a:rPr lang="en-CA" dirty="0"/>
                        <a:t>no</a:t>
                      </a:r>
                    </a:p>
                  </a:txBody>
                  <a:tcPr/>
                </a:tc>
                <a:tc>
                  <a:txBody>
                    <a:bodyPr/>
                    <a:lstStyle/>
                    <a:p>
                      <a:endParaRPr lang="en-CA" dirty="0"/>
                    </a:p>
                  </a:txBody>
                  <a:tcPr/>
                </a:tc>
                <a:tc>
                  <a:txBody>
                    <a:bodyPr/>
                    <a:lstStyle/>
                    <a:p>
                      <a:r>
                        <a:rPr lang="en-CA" dirty="0"/>
                        <a:t>yes</a:t>
                      </a:r>
                    </a:p>
                  </a:txBody>
                  <a:tcPr/>
                </a:tc>
                <a:tc>
                  <a:txBody>
                    <a:bodyPr/>
                    <a:lstStyle/>
                    <a:p>
                      <a:r>
                        <a:rPr lang="en-CA" dirty="0"/>
                        <a:t>no</a:t>
                      </a:r>
                    </a:p>
                  </a:txBody>
                  <a:tcPr/>
                </a:tc>
                <a:extLst>
                  <a:ext uri="{0D108BD9-81ED-4DB2-BD59-A6C34878D82A}">
                    <a16:rowId xmlns:a16="http://schemas.microsoft.com/office/drawing/2014/main" val="377855390"/>
                  </a:ext>
                </a:extLst>
              </a:tr>
              <a:tr h="370840">
                <a:tc>
                  <a:txBody>
                    <a:bodyPr/>
                    <a:lstStyle/>
                    <a:p>
                      <a:r>
                        <a:rPr lang="en-CA" dirty="0"/>
                        <a:t>heavy</a:t>
                      </a:r>
                    </a:p>
                  </a:txBody>
                  <a:tcPr/>
                </a:tc>
                <a:tc>
                  <a:txBody>
                    <a:bodyPr/>
                    <a:lstStyle/>
                    <a:p>
                      <a:r>
                        <a:rPr lang="en-CA" dirty="0"/>
                        <a:t>5/10</a:t>
                      </a:r>
                    </a:p>
                  </a:txBody>
                  <a:tcPr/>
                </a:tc>
                <a:tc>
                  <a:txBody>
                    <a:bodyPr/>
                    <a:lstStyle/>
                    <a:p>
                      <a:r>
                        <a:rPr lang="en-CA" dirty="0"/>
                        <a:t>4/10</a:t>
                      </a:r>
                    </a:p>
                  </a:txBody>
                  <a:tcPr/>
                </a:tc>
                <a:tc>
                  <a:txBody>
                    <a:bodyPr/>
                    <a:lstStyle/>
                    <a:p>
                      <a:r>
                        <a:rPr lang="en-CA" dirty="0"/>
                        <a:t>Slow</a:t>
                      </a:r>
                    </a:p>
                  </a:txBody>
                  <a:tcPr/>
                </a:tc>
                <a:tc>
                  <a:txBody>
                    <a:bodyPr/>
                    <a:lstStyle/>
                    <a:p>
                      <a:r>
                        <a:rPr lang="en-CA" dirty="0"/>
                        <a:t>6/10</a:t>
                      </a:r>
                    </a:p>
                  </a:txBody>
                  <a:tcPr/>
                </a:tc>
                <a:tc>
                  <a:txBody>
                    <a:bodyPr/>
                    <a:lstStyle/>
                    <a:p>
                      <a:r>
                        <a:rPr lang="en-CA" dirty="0"/>
                        <a:t>4/10</a:t>
                      </a:r>
                    </a:p>
                  </a:txBody>
                  <a:tcPr/>
                </a:tc>
                <a:extLst>
                  <a:ext uri="{0D108BD9-81ED-4DB2-BD59-A6C34878D82A}">
                    <a16:rowId xmlns:a16="http://schemas.microsoft.com/office/drawing/2014/main" val="2317361018"/>
                  </a:ext>
                </a:extLst>
              </a:tr>
              <a:tr h="370840">
                <a:tc>
                  <a:txBody>
                    <a:bodyPr/>
                    <a:lstStyle/>
                    <a:p>
                      <a:r>
                        <a:rPr lang="en-CA" dirty="0"/>
                        <a:t>light</a:t>
                      </a:r>
                    </a:p>
                  </a:txBody>
                  <a:tcPr/>
                </a:tc>
                <a:tc>
                  <a:txBody>
                    <a:bodyPr/>
                    <a:lstStyle/>
                    <a:p>
                      <a:r>
                        <a:rPr lang="en-CA" dirty="0"/>
                        <a:t>5/10</a:t>
                      </a:r>
                    </a:p>
                  </a:txBody>
                  <a:tcPr/>
                </a:tc>
                <a:tc>
                  <a:txBody>
                    <a:bodyPr/>
                    <a:lstStyle/>
                    <a:p>
                      <a:r>
                        <a:rPr lang="en-CA" dirty="0"/>
                        <a:t>6/10</a:t>
                      </a:r>
                    </a:p>
                  </a:txBody>
                  <a:tcPr/>
                </a:tc>
                <a:tc>
                  <a:txBody>
                    <a:bodyPr/>
                    <a:lstStyle/>
                    <a:p>
                      <a:r>
                        <a:rPr lang="en-CA" dirty="0"/>
                        <a:t>fast</a:t>
                      </a:r>
                    </a:p>
                  </a:txBody>
                  <a:tcPr/>
                </a:tc>
                <a:tc>
                  <a:txBody>
                    <a:bodyPr/>
                    <a:lstStyle/>
                    <a:p>
                      <a:r>
                        <a:rPr lang="en-CA" dirty="0"/>
                        <a:t>4/10</a:t>
                      </a:r>
                    </a:p>
                  </a:txBody>
                  <a:tcPr/>
                </a:tc>
                <a:tc>
                  <a:txBody>
                    <a:bodyPr/>
                    <a:lstStyle/>
                    <a:p>
                      <a:r>
                        <a:rPr lang="en-CA" dirty="0"/>
                        <a:t>6/10</a:t>
                      </a:r>
                    </a:p>
                  </a:txBody>
                  <a:tcPr/>
                </a:tc>
                <a:extLst>
                  <a:ext uri="{0D108BD9-81ED-4DB2-BD59-A6C34878D82A}">
                    <a16:rowId xmlns:a16="http://schemas.microsoft.com/office/drawing/2014/main" val="4062232068"/>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38200" y="4104298"/>
                <a:ext cx="9074728"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𝑦𝑒𝑠</m:t>
                          </m:r>
                        </m:e>
                        <m:e>
                          <m:r>
                            <a:rPr lang="en-CA" b="0" i="1" smtClean="0">
                              <a:latin typeface="Cambria Math" panose="02040503050406030204" pitchFamily="18" charset="0"/>
                            </a:rPr>
                            <m:t>h𝑒𝑎𝑣𝑦</m:t>
                          </m:r>
                          <m:r>
                            <a:rPr lang="en-CA" b="0" i="1" smtClean="0">
                              <a:latin typeface="Cambria Math" panose="02040503050406030204" pitchFamily="18" charset="0"/>
                            </a:rPr>
                            <m:t>,</m:t>
                          </m:r>
                          <m:r>
                            <a:rPr lang="en-CA" b="0" i="1" smtClean="0">
                              <a:latin typeface="Cambria Math" panose="02040503050406030204" pitchFamily="18" charset="0"/>
                            </a:rPr>
                            <m:t>𝑠𝑙𝑜𝑤</m:t>
                          </m:r>
                        </m:e>
                      </m:d>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h𝑒𝑎𝑣𝑦</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𝑠𝑙𝑜𝑤</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𝑦𝑒𝑠</m:t>
                          </m:r>
                          <m:r>
                            <a:rPr lang="en-CA" b="0" i="1" smtClean="0">
                              <a:latin typeface="Cambria Math" panose="02040503050406030204" pitchFamily="18" charset="0"/>
                            </a:rPr>
                            <m:t>)</m:t>
                          </m:r>
                        </m:num>
                        <m:den>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h𝑒𝑎𝑣𝑦</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𝑠𝑙𝑜𝑤</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𝑦𝑒𝑠</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h𝑒𝑎𝑣𝑦</m:t>
                              </m:r>
                            </m:e>
                            <m:e>
                              <m:r>
                                <a:rPr lang="en-CA" b="0" i="1" smtClean="0">
                                  <a:latin typeface="Cambria Math" panose="02040503050406030204" pitchFamily="18" charset="0"/>
                                </a:rPr>
                                <m:t>𝑛𝑜</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𝑠𝑙𝑜𝑤</m:t>
                              </m:r>
                            </m:e>
                            <m:e>
                              <m:r>
                                <a:rPr lang="en-CA" b="0" i="1" smtClean="0">
                                  <a:latin typeface="Cambria Math" panose="02040503050406030204" pitchFamily="18" charset="0"/>
                                </a:rPr>
                                <m:t>𝑛𝑜</m:t>
                              </m:r>
                            </m:e>
                          </m:d>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𝑛𝑜</m:t>
                          </m:r>
                          <m:r>
                            <a:rPr lang="en-CA" b="0" i="1" smtClean="0">
                              <a:latin typeface="Cambria Math" panose="02040503050406030204" pitchFamily="18" charset="0"/>
                            </a:rPr>
                            <m:t>)</m:t>
                          </m:r>
                        </m:den>
                      </m:f>
                      <m:r>
                        <a:rPr lang="en-CA" b="0" i="1" smtClean="0">
                          <a:latin typeface="Cambria Math" panose="02040503050406030204" pitchFamily="18" charset="0"/>
                        </a:rPr>
                        <m:t> </m:t>
                      </m:r>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4104298"/>
                <a:ext cx="9074728" cy="586699"/>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22241" y="5202389"/>
                <a:ext cx="5744714" cy="1024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f>
                        <m:fPr>
                          <m:ctrlPr>
                            <a:rPr lang="en-CA" b="0" i="1" smtClean="0">
                              <a:latin typeface="Cambria Math" panose="02040503050406030204" pitchFamily="18" charset="0"/>
                            </a:rPr>
                          </m:ctrlPr>
                        </m:fPr>
                        <m:num>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10</m:t>
                                  </m:r>
                                </m:den>
                              </m:f>
                            </m:e>
                          </m:d>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6</m:t>
                                  </m:r>
                                </m:num>
                                <m:den>
                                  <m:r>
                                    <a:rPr lang="en-CA" b="0" i="1" smtClean="0">
                                      <a:latin typeface="Cambria Math" panose="02040503050406030204" pitchFamily="18" charset="0"/>
                                    </a:rPr>
                                    <m:t>10</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10</m:t>
                              </m:r>
                            </m:num>
                            <m:den>
                              <m:r>
                                <a:rPr lang="en-CA" b="0" i="1" smtClean="0">
                                  <a:latin typeface="Cambria Math" panose="02040503050406030204" pitchFamily="18" charset="0"/>
                                </a:rPr>
                                <m:t>20</m:t>
                              </m:r>
                            </m:den>
                          </m:f>
                          <m:r>
                            <a:rPr lang="en-CA" b="0" i="1" smtClean="0">
                              <a:latin typeface="Cambria Math" panose="02040503050406030204" pitchFamily="18" charset="0"/>
                            </a:rPr>
                            <m:t>)</m:t>
                          </m:r>
                        </m:num>
                        <m:den>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10</m:t>
                                  </m:r>
                                </m:den>
                              </m:f>
                            </m:e>
                          </m:d>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6</m:t>
                                  </m:r>
                                </m:num>
                                <m:den>
                                  <m:r>
                                    <a:rPr lang="en-CA" b="0" i="1" smtClean="0">
                                      <a:latin typeface="Cambria Math" panose="02040503050406030204" pitchFamily="18" charset="0"/>
                                    </a:rPr>
                                    <m:t>10</m:t>
                                  </m:r>
                                </m:den>
                              </m:f>
                            </m:e>
                          </m:d>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10</m:t>
                                  </m:r>
                                </m:num>
                                <m:den>
                                  <m:r>
                                    <a:rPr lang="en-CA" b="0" i="1" smtClean="0">
                                      <a:latin typeface="Cambria Math" panose="02040503050406030204" pitchFamily="18" charset="0"/>
                                    </a:rPr>
                                    <m:t>20</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10</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10</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10</m:t>
                              </m:r>
                            </m:num>
                            <m:den>
                              <m:r>
                                <a:rPr lang="en-CA" b="0" i="1" smtClean="0">
                                  <a:latin typeface="Cambria Math" panose="02040503050406030204" pitchFamily="18" charset="0"/>
                                </a:rPr>
                                <m:t>20</m:t>
                              </m:r>
                            </m:den>
                          </m:f>
                          <m:r>
                            <a:rPr lang="en-CA" b="0" i="1" smtClean="0">
                              <a:latin typeface="Cambria Math" panose="02040503050406030204" pitchFamily="18" charset="0"/>
                            </a:rPr>
                            <m:t>)</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0.15</m:t>
                          </m:r>
                        </m:num>
                        <m:den>
                          <m:r>
                            <a:rPr lang="en-CA" b="0" i="1" smtClean="0">
                              <a:latin typeface="Cambria Math" panose="02040503050406030204" pitchFamily="18" charset="0"/>
                            </a:rPr>
                            <m:t>0.15+0.08</m:t>
                          </m:r>
                        </m:den>
                      </m:f>
                      <m:r>
                        <a:rPr lang="en-CA" b="0" i="1" smtClean="0">
                          <a:latin typeface="Cambria Math" panose="02040503050406030204" pitchFamily="18" charset="0"/>
                        </a:rPr>
                        <m:t>=0.652</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3022241" y="5202389"/>
                <a:ext cx="5744714" cy="1024576"/>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9547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Ordinal attributes</a:t>
            </a:r>
          </a:p>
        </p:txBody>
      </p:sp>
      <p:sp>
        <p:nvSpPr>
          <p:cNvPr id="3" name="Content Placeholder 2"/>
          <p:cNvSpPr>
            <a:spLocks noGrp="1"/>
          </p:cNvSpPr>
          <p:nvPr>
            <p:ph idx="1"/>
          </p:nvPr>
        </p:nvSpPr>
        <p:spPr>
          <a:xfrm>
            <a:off x="838199" y="1825625"/>
            <a:ext cx="10628169" cy="4351338"/>
          </a:xfrm>
        </p:spPr>
        <p:txBody>
          <a:bodyPr/>
          <a:lstStyle/>
          <a:p>
            <a:r>
              <a:rPr lang="en-CA" dirty="0"/>
              <a:t>Can be ordered (ranked), but no notion of distance 	</a:t>
            </a:r>
          </a:p>
          <a:p>
            <a:pPr lvl="1"/>
            <a:r>
              <a:rPr lang="en-CA" dirty="0"/>
              <a:t>toasted &lt; burned &lt; charred</a:t>
            </a:r>
          </a:p>
          <a:p>
            <a:r>
              <a:rPr lang="en-CA" dirty="0"/>
              <a:t>Cannot directly add/subtract the values, distinction from nominal to ordinal not always clear</a:t>
            </a:r>
          </a:p>
          <a:p>
            <a:endParaRPr lang="en-CA" dirty="0"/>
          </a:p>
        </p:txBody>
      </p:sp>
      <p:pic>
        <p:nvPicPr>
          <p:cNvPr id="4" name="Picture 3"/>
          <p:cNvPicPr>
            <a:picLocks noChangeAspect="1"/>
          </p:cNvPicPr>
          <p:nvPr/>
        </p:nvPicPr>
        <p:blipFill>
          <a:blip r:embed="rId2"/>
          <a:stretch>
            <a:fillRect/>
          </a:stretch>
        </p:blipFill>
        <p:spPr>
          <a:xfrm>
            <a:off x="8052956" y="3934619"/>
            <a:ext cx="2305050" cy="2124075"/>
          </a:xfrm>
          <a:prstGeom prst="rect">
            <a:avLst/>
          </a:prstGeom>
        </p:spPr>
      </p:pic>
      <p:pic>
        <p:nvPicPr>
          <p:cNvPr id="5" name="Picture 4"/>
          <p:cNvPicPr>
            <a:picLocks noChangeAspect="1"/>
          </p:cNvPicPr>
          <p:nvPr/>
        </p:nvPicPr>
        <p:blipFill>
          <a:blip r:embed="rId3"/>
          <a:stretch>
            <a:fillRect/>
          </a:stretch>
        </p:blipFill>
        <p:spPr>
          <a:xfrm>
            <a:off x="4924425" y="3845791"/>
            <a:ext cx="2343150" cy="2286000"/>
          </a:xfrm>
          <a:prstGeom prst="rect">
            <a:avLst/>
          </a:prstGeom>
        </p:spPr>
      </p:pic>
      <p:pic>
        <p:nvPicPr>
          <p:cNvPr id="7" name="Picture 6"/>
          <p:cNvPicPr>
            <a:picLocks noChangeAspect="1"/>
          </p:cNvPicPr>
          <p:nvPr/>
        </p:nvPicPr>
        <p:blipFill>
          <a:blip r:embed="rId4"/>
          <a:stretch>
            <a:fillRect/>
          </a:stretch>
        </p:blipFill>
        <p:spPr>
          <a:xfrm>
            <a:off x="1710169" y="3960091"/>
            <a:ext cx="2428875" cy="2057400"/>
          </a:xfrm>
          <a:prstGeom prst="rect">
            <a:avLst/>
          </a:prstGeom>
        </p:spPr>
      </p:pic>
      <p:sp>
        <p:nvSpPr>
          <p:cNvPr id="8" name="TextBox 7"/>
          <p:cNvSpPr txBox="1"/>
          <p:nvPr/>
        </p:nvSpPr>
        <p:spPr>
          <a:xfrm>
            <a:off x="1814945" y="6176963"/>
            <a:ext cx="2324099" cy="369332"/>
          </a:xfrm>
          <a:prstGeom prst="rect">
            <a:avLst/>
          </a:prstGeom>
          <a:noFill/>
        </p:spPr>
        <p:txBody>
          <a:bodyPr wrap="square" rtlCol="0">
            <a:spAutoFit/>
          </a:bodyPr>
          <a:lstStyle/>
          <a:p>
            <a:r>
              <a:rPr lang="en-CA" dirty="0"/>
              <a:t>toasted</a:t>
            </a:r>
          </a:p>
        </p:txBody>
      </p:sp>
      <p:sp>
        <p:nvSpPr>
          <p:cNvPr id="10" name="TextBox 9"/>
          <p:cNvSpPr txBox="1"/>
          <p:nvPr/>
        </p:nvSpPr>
        <p:spPr>
          <a:xfrm>
            <a:off x="4924425" y="6176963"/>
            <a:ext cx="2324099" cy="369332"/>
          </a:xfrm>
          <a:prstGeom prst="rect">
            <a:avLst/>
          </a:prstGeom>
          <a:noFill/>
        </p:spPr>
        <p:txBody>
          <a:bodyPr wrap="square" rtlCol="0">
            <a:spAutoFit/>
          </a:bodyPr>
          <a:lstStyle/>
          <a:p>
            <a:r>
              <a:rPr lang="en-CA" dirty="0"/>
              <a:t>burned</a:t>
            </a:r>
          </a:p>
        </p:txBody>
      </p:sp>
      <p:sp>
        <p:nvSpPr>
          <p:cNvPr id="11" name="TextBox 10"/>
          <p:cNvSpPr txBox="1"/>
          <p:nvPr/>
        </p:nvSpPr>
        <p:spPr>
          <a:xfrm>
            <a:off x="8195396" y="6127234"/>
            <a:ext cx="2324099" cy="369332"/>
          </a:xfrm>
          <a:prstGeom prst="rect">
            <a:avLst/>
          </a:prstGeom>
          <a:noFill/>
        </p:spPr>
        <p:txBody>
          <a:bodyPr wrap="square" rtlCol="0">
            <a:spAutoFit/>
          </a:bodyPr>
          <a:lstStyle/>
          <a:p>
            <a:r>
              <a:rPr lang="en-CA" dirty="0"/>
              <a:t>charred</a:t>
            </a:r>
          </a:p>
        </p:txBody>
      </p:sp>
      <p:sp>
        <p:nvSpPr>
          <p:cNvPr id="9" name="TextBox 8"/>
          <p:cNvSpPr txBox="1"/>
          <p:nvPr/>
        </p:nvSpPr>
        <p:spPr>
          <a:xfrm>
            <a:off x="4350327" y="4572000"/>
            <a:ext cx="529312" cy="923330"/>
          </a:xfrm>
          <a:prstGeom prst="rect">
            <a:avLst/>
          </a:prstGeom>
          <a:noFill/>
        </p:spPr>
        <p:txBody>
          <a:bodyPr wrap="none" rtlCol="0">
            <a:spAutoFit/>
          </a:bodyPr>
          <a:lstStyle/>
          <a:p>
            <a:r>
              <a:rPr lang="en-CA" sz="5400" b="1" dirty="0"/>
              <a:t>&lt;</a:t>
            </a:r>
          </a:p>
        </p:txBody>
      </p:sp>
      <p:sp>
        <p:nvSpPr>
          <p:cNvPr id="13" name="TextBox 12"/>
          <p:cNvSpPr txBox="1"/>
          <p:nvPr/>
        </p:nvSpPr>
        <p:spPr>
          <a:xfrm>
            <a:off x="7431403" y="4572000"/>
            <a:ext cx="529312" cy="923330"/>
          </a:xfrm>
          <a:prstGeom prst="rect">
            <a:avLst/>
          </a:prstGeom>
          <a:noFill/>
        </p:spPr>
        <p:txBody>
          <a:bodyPr wrap="none" rtlCol="0">
            <a:spAutoFit/>
          </a:bodyPr>
          <a:lstStyle/>
          <a:p>
            <a:r>
              <a:rPr lang="en-CA" sz="5400" b="1" dirty="0"/>
              <a:t>&lt;</a:t>
            </a:r>
          </a:p>
        </p:txBody>
      </p:sp>
    </p:spTree>
    <p:extLst>
      <p:ext uri="{BB962C8B-B14F-4D97-AF65-F5344CB8AC3E}">
        <p14:creationId xmlns:p14="http://schemas.microsoft.com/office/powerpoint/2010/main" val="8728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 2</a:t>
            </a:r>
          </a:p>
        </p:txBody>
      </p:sp>
      <mc:AlternateContent xmlns:mc="http://schemas.openxmlformats.org/markup-compatibility/2006" xmlns:a14="http://schemas.microsoft.com/office/drawing/2010/main">
        <mc:Choice Requires="a14">
          <p:sp>
            <p:nvSpPr>
              <p:cNvPr id="4" name="TextBox 3"/>
              <p:cNvSpPr txBox="1"/>
              <p:nvPr/>
            </p:nvSpPr>
            <p:spPr>
              <a:xfrm>
                <a:off x="838200" y="1690687"/>
                <a:ext cx="10785764" cy="1023293"/>
              </a:xfrm>
              <a:prstGeom prst="rect">
                <a:avLst/>
              </a:prstGeom>
              <a:noFill/>
            </p:spPr>
            <p:txBody>
              <a:bodyPr wrap="square" rtlCol="0">
                <a:spAutoFit/>
              </a:bodyPr>
              <a:lstStyle/>
              <a:p>
                <a:r>
                  <a:rPr lang="en-CA" dirty="0"/>
                  <a:t>2B) the denominator in Bayes’ Theorem is the overall probability of the evidence, in 2A this is the probability that the person is both heavy and slow: </a:t>
                </a:r>
                <a14:m>
                  <m:oMath xmlns:m="http://schemas.openxmlformats.org/officeDocument/2006/math">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𝑦𝑒𝑠</m:t>
                        </m:r>
                      </m:e>
                      <m:e>
                        <m:r>
                          <a:rPr lang="en-CA" sz="2400" b="0" i="1" smtClean="0">
                            <a:latin typeface="Cambria Math" panose="02040503050406030204" pitchFamily="18" charset="0"/>
                          </a:rPr>
                          <m:t>𝑒𝑣𝑖𝑑𝑒𝑛𝑐𝑒</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𝑒𝑣𝑖𝑑𝑒𝑛𝑐𝑒</m:t>
                            </m:r>
                          </m:e>
                          <m:e>
                            <m:r>
                              <a:rPr lang="en-CA" sz="2400" b="0" i="1" smtClean="0">
                                <a:latin typeface="Cambria Math" panose="02040503050406030204" pitchFamily="18" charset="0"/>
                              </a:rPr>
                              <m:t>𝑦𝑒𝑠</m:t>
                            </m:r>
                          </m:e>
                        </m:d>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𝑦𝑒𝑠</m:t>
                        </m:r>
                        <m:r>
                          <a:rPr lang="en-CA" sz="2400" b="0" i="1" smtClean="0">
                            <a:latin typeface="Cambria Math" panose="02040503050406030204" pitchFamily="18" charset="0"/>
                          </a:rPr>
                          <m:t>)</m:t>
                        </m:r>
                      </m:num>
                      <m:den>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𝑒𝑣𝑖𝑑𝑒𝑛𝑐𝑒</m:t>
                        </m:r>
                        <m:r>
                          <a:rPr lang="en-CA" sz="2400" b="0" i="1" smtClean="0">
                            <a:latin typeface="Cambria Math" panose="02040503050406030204" pitchFamily="18" charset="0"/>
                          </a:rPr>
                          <m:t>)</m:t>
                        </m:r>
                      </m:den>
                    </m:f>
                  </m:oMath>
                </a14:m>
                <a:endParaRPr lang="en-CA"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1690687"/>
                <a:ext cx="10785764" cy="1023293"/>
              </a:xfrm>
              <a:prstGeom prst="rect">
                <a:avLst/>
              </a:prstGeom>
              <a:blipFill>
                <a:blip r:embed="rId2"/>
                <a:stretch>
                  <a:fillRect l="-509" t="-2976" r="-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8200" y="2814133"/>
                <a:ext cx="9047018" cy="646331"/>
              </a:xfrm>
              <a:prstGeom prst="rect">
                <a:avLst/>
              </a:prstGeom>
              <a:noFill/>
            </p:spPr>
            <p:txBody>
              <a:bodyPr wrap="square" rtlCol="0">
                <a:spAutoFit/>
              </a:bodyPr>
              <a:lstStyle/>
              <a:p>
                <a:r>
                  <a:rPr lang="en-CA" dirty="0"/>
                  <a:t>Show, using the sum and product rules of probability, that:</a:t>
                </a:r>
              </a:p>
              <a:p>
                <a:r>
                  <a:rPr lang="en-CA" dirty="0"/>
                  <a:t>                                             </a:t>
                </a:r>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𝑦𝑒𝑠</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e>
                      <m:e>
                        <m:r>
                          <a:rPr lang="en-CA" b="0" i="1" smtClean="0">
                            <a:latin typeface="Cambria Math" panose="02040503050406030204" pitchFamily="18" charset="0"/>
                          </a:rPr>
                          <m:t>𝑛𝑜</m:t>
                        </m:r>
                      </m:e>
                    </m:d>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𝑛𝑜</m:t>
                    </m:r>
                    <m:r>
                      <a:rPr lang="en-CA" b="0" i="1" smtClean="0">
                        <a:latin typeface="Cambria Math" panose="02040503050406030204" pitchFamily="18" charset="0"/>
                      </a:rPr>
                      <m:t>)</m:t>
                    </m:r>
                  </m:oMath>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2814133"/>
                <a:ext cx="9047018" cy="646331"/>
              </a:xfrm>
              <a:prstGeom prst="rect">
                <a:avLst/>
              </a:prstGeom>
              <a:blipFill>
                <a:blip r:embed="rId3"/>
                <a:stretch>
                  <a:fillRect l="-606" t="-5660" b="-66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3726872"/>
                <a:ext cx="7703127" cy="668260"/>
              </a:xfrm>
              <a:prstGeom prst="rect">
                <a:avLst/>
              </a:prstGeom>
              <a:noFill/>
            </p:spPr>
            <p:txBody>
              <a:bodyPr wrap="square" rtlCol="0">
                <a:spAutoFit/>
              </a:bodyPr>
              <a:lstStyle/>
              <a:p>
                <a:r>
                  <a:rPr lang="en-CA" b="1" dirty="0"/>
                  <a:t>Sum rule</a:t>
                </a:r>
                <a:r>
                  <a:rPr lang="en-CA" dirty="0"/>
                  <a:t>: </a:t>
                </a:r>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 </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𝑦</m:t>
                        </m:r>
                      </m:sub>
                      <m:sup/>
                      <m:e>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e>
                    </m:nary>
                  </m:oMath>
                </a14:m>
                <a:endParaRPr lang="en-CA" dirty="0"/>
              </a:p>
              <a:p>
                <a:r>
                  <a:rPr lang="en-CA" b="1" dirty="0"/>
                  <a:t>Product rule</a:t>
                </a:r>
                <a:r>
                  <a:rPr lang="en-CA" dirty="0"/>
                  <a:t>: </a:t>
                </a:r>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e>
                        <m:r>
                          <a:rPr lang="en-CA" b="0" i="1" smtClean="0">
                            <a:latin typeface="Cambria Math" panose="02040503050406030204" pitchFamily="18" charset="0"/>
                          </a:rPr>
                          <m:t>𝑦</m:t>
                        </m:r>
                      </m:e>
                    </m:d>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oMath>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3726872"/>
                <a:ext cx="7703127" cy="668260"/>
              </a:xfrm>
              <a:prstGeom prst="rect">
                <a:avLst/>
              </a:prstGeom>
              <a:blipFill>
                <a:blip r:embed="rId4"/>
                <a:stretch>
                  <a:fillRect l="-713" t="-65455" b="-5818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38200" y="4661540"/>
                <a:ext cx="11222182" cy="646331"/>
              </a:xfrm>
              <a:prstGeom prst="rect">
                <a:avLst/>
              </a:prstGeom>
              <a:noFill/>
            </p:spPr>
            <p:txBody>
              <a:bodyPr wrap="square" rtlCol="0">
                <a:spAutoFit/>
              </a:bodyPr>
              <a:lstStyle/>
              <a:p>
                <a:r>
                  <a:rPr lang="en-CA" dirty="0"/>
                  <a:t>Using sum rule: </a:t>
                </a:r>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𝑙𝑒𝑡</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𝑒𝑣𝑖𝑑𝑒𝑛𝑐𝑒</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𝑦𝑒𝑠</m:t>
                          </m:r>
                          <m:r>
                            <a:rPr lang="en-CA" b="0" i="1" smtClean="0">
                              <a:latin typeface="Cambria Math" panose="02040503050406030204" pitchFamily="18" charset="0"/>
                            </a:rPr>
                            <m:t>,</m:t>
                          </m:r>
                          <m:r>
                            <a:rPr lang="en-CA" b="0" i="1" smtClean="0">
                              <a:latin typeface="Cambria Math" panose="02040503050406030204" pitchFamily="18" charset="0"/>
                            </a:rPr>
                            <m:t>𝑛𝑜</m:t>
                          </m:r>
                        </m:e>
                      </m:d>
                      <m:r>
                        <a:rPr lang="en-CA" b="0" i="1" smtClean="0">
                          <a:latin typeface="Cambria Math" panose="02040503050406030204" pitchFamily="18" charset="0"/>
                        </a:rPr>
                        <m:t>,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r>
                            <a:rPr lang="en-CA" b="0" i="1" smtClean="0">
                              <a:latin typeface="Cambria Math" panose="02040503050406030204" pitchFamily="18" charset="0"/>
                            </a:rPr>
                            <m:t>,</m:t>
                          </m:r>
                          <m:r>
                            <a:rPr lang="en-CA" b="0" i="1" smtClean="0">
                              <a:latin typeface="Cambria Math" panose="02040503050406030204" pitchFamily="18" charset="0"/>
                            </a:rPr>
                            <m:t>𝑦𝑒𝑠</m:t>
                          </m:r>
                        </m:e>
                      </m:d>
                      <m:r>
                        <a:rPr lang="en-CA" b="0" i="1" smtClean="0">
                          <a:latin typeface="Cambria Math" panose="02040503050406030204" pitchFamily="18" charset="0"/>
                        </a:rPr>
                        <m:t>+</m:t>
                      </m:r>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𝑒𝑣𝑖𝑑𝑒𝑛𝑐𝑒</m:t>
                      </m:r>
                      <m:r>
                        <a:rPr lang="en-CA" b="0" i="1" smtClean="0">
                          <a:latin typeface="Cambria Math" panose="02040503050406030204" pitchFamily="18" charset="0"/>
                        </a:rPr>
                        <m:t>,</m:t>
                      </m:r>
                      <m:r>
                        <a:rPr lang="en-CA" b="0" i="1" smtClean="0">
                          <a:latin typeface="Cambria Math" panose="02040503050406030204" pitchFamily="18" charset="0"/>
                        </a:rPr>
                        <m:t>𝑛𝑜</m:t>
                      </m:r>
                      <m:r>
                        <a:rPr lang="en-CA" b="0" i="1" smtClean="0">
                          <a:latin typeface="Cambria Math" panose="02040503050406030204" pitchFamily="18" charset="0"/>
                        </a:rPr>
                        <m:t>)</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38200" y="4661540"/>
                <a:ext cx="11222182" cy="646331"/>
              </a:xfrm>
              <a:prstGeom prst="rect">
                <a:avLst/>
              </a:prstGeom>
              <a:blipFill>
                <a:blip r:embed="rId5"/>
                <a:stretch>
                  <a:fillRect l="-489" t="-5660" b="-66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8200" y="5307871"/>
                <a:ext cx="9906000" cy="1200329"/>
              </a:xfrm>
              <a:prstGeom prst="rect">
                <a:avLst/>
              </a:prstGeom>
              <a:noFill/>
            </p:spPr>
            <p:txBody>
              <a:bodyPr wrap="square" rtlCol="0">
                <a:spAutoFit/>
              </a:bodyPr>
              <a:lstStyle/>
              <a:p>
                <a:r>
                  <a:rPr lang="en-CA" dirty="0"/>
                  <a:t>Using product rule: </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𝑙𝑒𝑡</m:t>
                      </m:r>
                      <m:r>
                        <a:rPr lang="en-CA" b="0" i="1" smtClean="0">
                          <a:latin typeface="Cambria Math" panose="02040503050406030204" pitchFamily="18" charset="0"/>
                        </a:rPr>
                        <m:t> </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𝑒𝑣𝑖𝑑𝑒𝑛𝑐𝑒</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𝑦𝑒𝑠</m:t>
                      </m:r>
                      <m:r>
                        <a:rPr lang="en-CA" b="0" i="1" smtClean="0">
                          <a:latin typeface="Cambria Math" panose="02040503050406030204" pitchFamily="18" charset="0"/>
                        </a:rPr>
                        <m:t>, </m:t>
                      </m:r>
                      <m:r>
                        <a:rPr lang="en-CA" b="0" i="1" smtClean="0">
                          <a:latin typeface="Cambria Math" panose="02040503050406030204" pitchFamily="18" charset="0"/>
                        </a:rPr>
                        <m:t>𝑡h𝑒𝑛</m:t>
                      </m:r>
                      <m:r>
                        <a:rPr lang="en-CA" b="0" i="1" smtClean="0">
                          <a:latin typeface="Cambria Math" panose="02040503050406030204" pitchFamily="18" charset="0"/>
                        </a:rPr>
                        <m:t> </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r>
                            <a:rPr lang="en-CA" b="0" i="1" smtClean="0">
                              <a:latin typeface="Cambria Math" panose="02040503050406030204" pitchFamily="18" charset="0"/>
                            </a:rPr>
                            <m:t>,</m:t>
                          </m:r>
                          <m:r>
                            <a:rPr lang="en-CA" b="0" i="1" smtClean="0">
                              <a:latin typeface="Cambria Math" panose="02040503050406030204" pitchFamily="18" charset="0"/>
                            </a:rPr>
                            <m:t>𝑦𝑒𝑠</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𝑒𝑣𝑖𝑑𝑒𝑛𝑐𝑒</m:t>
                          </m:r>
                        </m:e>
                        <m:e>
                          <m:r>
                            <a:rPr lang="en-CA" b="0" i="1" smtClean="0">
                              <a:latin typeface="Cambria Math" panose="02040503050406030204" pitchFamily="18" charset="0"/>
                            </a:rPr>
                            <m:t>𝑦𝑒𝑠</m:t>
                          </m:r>
                        </m:e>
                      </m:d>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𝑦𝑒𝑠</m:t>
                          </m:r>
                        </m:e>
                      </m:d>
                      <m:r>
                        <a:rPr lang="en-CA" b="0" i="1" smtClean="0">
                          <a:latin typeface="Cambria Math" panose="02040503050406030204" pitchFamily="18" charset="0"/>
                        </a:rPr>
                        <m:t>.</m:t>
                      </m:r>
                    </m:oMath>
                  </m:oMathPara>
                </a14:m>
                <a:endParaRPr lang="en-CA" b="0" dirty="0"/>
              </a:p>
              <a:p>
                <a:r>
                  <a:rPr lang="en-CA" dirty="0"/>
                  <a:t>	do same for no and proof finished</a:t>
                </a:r>
              </a:p>
              <a:p>
                <a:r>
                  <a:rPr lang="en-CA" dirty="0"/>
                  <a:t>	Actually I would have accepted just the first line with the sum rule</a:t>
                </a:r>
              </a:p>
            </p:txBody>
          </p:sp>
        </mc:Choice>
        <mc:Fallback xmlns="">
          <p:sp>
            <p:nvSpPr>
              <p:cNvPr id="8" name="TextBox 7"/>
              <p:cNvSpPr txBox="1">
                <a:spLocks noRot="1" noChangeAspect="1" noMove="1" noResize="1" noEditPoints="1" noAdjustHandles="1" noChangeArrowheads="1" noChangeShapeType="1" noTextEdit="1"/>
              </p:cNvSpPr>
              <p:nvPr/>
            </p:nvSpPr>
            <p:spPr>
              <a:xfrm>
                <a:off x="838200" y="5307871"/>
                <a:ext cx="9906000" cy="1200329"/>
              </a:xfrm>
              <a:prstGeom prst="rect">
                <a:avLst/>
              </a:prstGeom>
              <a:blipFill>
                <a:blip r:embed="rId6"/>
                <a:stretch>
                  <a:fillRect l="-554" t="-3046" b="-7107"/>
                </a:stretch>
              </a:blipFill>
            </p:spPr>
            <p:txBody>
              <a:bodyPr/>
              <a:lstStyle/>
              <a:p>
                <a:r>
                  <a:rPr lang="en-CA">
                    <a:noFill/>
                  </a:rPr>
                  <a:t> </a:t>
                </a:r>
              </a:p>
            </p:txBody>
          </p:sp>
        </mc:Fallback>
      </mc:AlternateContent>
    </p:spTree>
    <p:extLst>
      <p:ext uri="{BB962C8B-B14F-4D97-AF65-F5344CB8AC3E}">
        <p14:creationId xmlns:p14="http://schemas.microsoft.com/office/powerpoint/2010/main" val="10138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 3</a:t>
            </a:r>
          </a:p>
        </p:txBody>
      </p:sp>
      <p:sp>
        <p:nvSpPr>
          <p:cNvPr id="4" name="TextBox 3"/>
          <p:cNvSpPr txBox="1"/>
          <p:nvPr/>
        </p:nvSpPr>
        <p:spPr>
          <a:xfrm>
            <a:off x="706582" y="1413164"/>
            <a:ext cx="9809018" cy="646331"/>
          </a:xfrm>
          <a:prstGeom prst="rect">
            <a:avLst/>
          </a:prstGeom>
          <a:noFill/>
        </p:spPr>
        <p:txBody>
          <a:bodyPr wrap="square" rtlCol="0">
            <a:spAutoFit/>
          </a:bodyPr>
          <a:lstStyle/>
          <a:p>
            <a:r>
              <a:rPr lang="en-CA" dirty="0"/>
              <a:t>3A) using </a:t>
            </a:r>
            <a:r>
              <a:rPr lang="en-CA" dirty="0" err="1"/>
              <a:t>gini</a:t>
            </a:r>
            <a:r>
              <a:rPr lang="en-CA" dirty="0"/>
              <a:t> index, find the attribute that should be placed as root for decision tree constructed on this dataset.</a:t>
            </a:r>
          </a:p>
        </p:txBody>
      </p:sp>
      <mc:AlternateContent xmlns:mc="http://schemas.openxmlformats.org/markup-compatibility/2006" xmlns:a14="http://schemas.microsoft.com/office/drawing/2010/main">
        <mc:Choice Requires="a14">
          <p:sp>
            <p:nvSpPr>
              <p:cNvPr id="5" name="TextBox 4"/>
              <p:cNvSpPr txBox="1"/>
              <p:nvPr/>
            </p:nvSpPr>
            <p:spPr>
              <a:xfrm>
                <a:off x="706582" y="2059495"/>
                <a:ext cx="9504218" cy="14384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𝑔𝑖𝑛𝑖</m:t>
                      </m:r>
                      <m:d>
                        <m:dPr>
                          <m:ctrlPr>
                            <a:rPr lang="en-CA" b="0" i="1" smtClean="0">
                              <a:latin typeface="Cambria Math" panose="02040503050406030204" pitchFamily="18" charset="0"/>
                            </a:rPr>
                          </m:ctrlPr>
                        </m:dPr>
                        <m:e>
                          <m:r>
                            <a:rPr lang="en-CA" b="0" i="1" smtClean="0">
                              <a:latin typeface="Cambria Math" panose="02040503050406030204" pitchFamily="18" charset="0"/>
                            </a:rPr>
                            <m:t>𝑤𝑒𝑖𝑔h𝑡</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20</m:t>
                          </m:r>
                        </m:den>
                      </m:f>
                      <m:r>
                        <a:rPr lang="en-CA" b="0" i="1" smtClean="0">
                          <a:latin typeface="Cambria Math" panose="02040503050406030204" pitchFamily="18" charset="0"/>
                        </a:rPr>
                        <m:t>𝑔𝑖𝑛𝑖</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9</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9</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11</m:t>
                          </m:r>
                        </m:num>
                        <m:den>
                          <m:r>
                            <a:rPr lang="en-CA" b="0" i="1" smtClean="0">
                              <a:latin typeface="Cambria Math" panose="02040503050406030204" pitchFamily="18" charset="0"/>
                            </a:rPr>
                            <m:t>20</m:t>
                          </m:r>
                        </m:den>
                      </m:f>
                      <m:r>
                        <a:rPr lang="en-CA" b="0" i="1" smtClean="0">
                          <a:latin typeface="Cambria Math" panose="02040503050406030204" pitchFamily="18" charset="0"/>
                        </a:rPr>
                        <m:t>𝑔𝑖𝑛𝑖</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11</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6</m:t>
                              </m:r>
                            </m:num>
                            <m:den>
                              <m:r>
                                <a:rPr lang="en-CA" b="0" i="1" smtClean="0">
                                  <a:latin typeface="Cambria Math" panose="02040503050406030204" pitchFamily="18" charset="0"/>
                                </a:rPr>
                                <m:t>11</m:t>
                              </m:r>
                            </m:den>
                          </m:f>
                        </m:e>
                      </m:d>
                    </m:oMath>
                  </m:oMathPara>
                </a14:m>
                <a:endParaRPr lang="en-CA" b="0"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20</m:t>
                          </m:r>
                        </m:den>
                      </m:f>
                      <m:d>
                        <m:dPr>
                          <m:ctrlPr>
                            <a:rPr lang="en-CA" b="0" i="1" smtClean="0">
                              <a:latin typeface="Cambria Math" panose="02040503050406030204" pitchFamily="18" charset="0"/>
                            </a:rPr>
                          </m:ctrlPr>
                        </m:dPr>
                        <m:e>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9</m:t>
                                      </m:r>
                                    </m:den>
                                  </m:f>
                                </m:e>
                              </m:d>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9</m:t>
                                      </m:r>
                                    </m:den>
                                  </m:f>
                                </m:e>
                              </m:d>
                            </m:e>
                            <m:sup>
                              <m:r>
                                <a:rPr lang="en-CA" b="0" i="1" smtClean="0">
                                  <a:latin typeface="Cambria Math" panose="02040503050406030204" pitchFamily="18" charset="0"/>
                                </a:rPr>
                                <m:t>2</m:t>
                              </m:r>
                            </m:sup>
                          </m:sSup>
                        </m:e>
                      </m:d>
                      <m:r>
                        <a:rPr lang="en-CA" b="0" i="0" smtClean="0">
                          <a:latin typeface="Cambria Math" panose="02040503050406030204" pitchFamily="18" charset="0"/>
                        </a:rPr>
                        <m:t>+</m:t>
                      </m:r>
                      <m:f>
                        <m:fPr>
                          <m:ctrlPr>
                            <a:rPr lang="en-CA" b="0" i="1" smtClean="0">
                              <a:latin typeface="Cambria Math" panose="02040503050406030204" pitchFamily="18" charset="0"/>
                            </a:rPr>
                          </m:ctrlPr>
                        </m:fPr>
                        <m:num>
                          <m:r>
                            <a:rPr lang="en-CA" b="0" i="0" smtClean="0">
                              <a:latin typeface="Cambria Math" panose="02040503050406030204" pitchFamily="18" charset="0"/>
                            </a:rPr>
                            <m:t>10</m:t>
                          </m:r>
                        </m:num>
                        <m:den>
                          <m:r>
                            <a:rPr lang="en-CA" b="0" i="0" smtClean="0">
                              <a:latin typeface="Cambria Math" panose="02040503050406030204" pitchFamily="18" charset="0"/>
                            </a:rPr>
                            <m:t>20</m:t>
                          </m:r>
                        </m:den>
                      </m:f>
                      <m:d>
                        <m:dPr>
                          <m:ctrlPr>
                            <a:rPr lang="en-CA" b="0" i="1" smtClean="0">
                              <a:latin typeface="Cambria Math" panose="02040503050406030204" pitchFamily="18" charset="0"/>
                            </a:rPr>
                          </m:ctrlPr>
                        </m:dPr>
                        <m:e>
                          <m:r>
                            <a:rPr lang="en-CA" b="0" i="0" smtClean="0">
                              <a:latin typeface="Cambria Math" panose="02040503050406030204" pitchFamily="18" charset="0"/>
                            </a:rPr>
                            <m:t>1−</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11</m:t>
                                      </m:r>
                                    </m:den>
                                  </m:f>
                                </m:e>
                              </m:d>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11</m:t>
                                      </m:r>
                                    </m:den>
                                  </m:f>
                                </m:e>
                              </m:d>
                            </m:e>
                            <m:sup>
                              <m:r>
                                <a:rPr lang="en-CA" b="0" i="1" smtClean="0">
                                  <a:latin typeface="Cambria Math" panose="02040503050406030204" pitchFamily="18" charset="0"/>
                                </a:rPr>
                                <m:t>2</m:t>
                              </m:r>
                            </m:sup>
                          </m:sSup>
                        </m:e>
                      </m:d>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706582" y="2059495"/>
                <a:ext cx="9504218" cy="1438471"/>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7127" y="3497441"/>
                <a:ext cx="5029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=0.222+0.273=0.495</m:t>
                      </m:r>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1607127" y="3497441"/>
                <a:ext cx="5029200"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02527" y="4144297"/>
                <a:ext cx="5112328" cy="646331"/>
              </a:xfrm>
              <a:prstGeom prst="rect">
                <a:avLst/>
              </a:prstGeom>
              <a:noFill/>
            </p:spPr>
            <p:txBody>
              <a:bodyPr wrap="square" rtlCol="0">
                <a:spAutoFit/>
              </a:bodyPr>
              <a:lstStyle/>
              <a:p>
                <a:r>
                  <a:rPr lang="en-CA" dirty="0"/>
                  <a:t>Same calculation for heartrate gives 0.48</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0.48&lt;0.495⇒</m:t>
                      </m:r>
                      <m:r>
                        <a:rPr lang="en-CA" b="0" i="1" smtClean="0">
                          <a:latin typeface="Cambria Math" panose="02040503050406030204" pitchFamily="18" charset="0"/>
                        </a:rPr>
                        <m:t>h𝑒𝑎𝑟𝑡𝑟𝑎𝑡𝑒</m:t>
                      </m:r>
                      <m:r>
                        <a:rPr lang="en-CA" b="0" i="1" smtClean="0">
                          <a:latin typeface="Cambria Math" panose="02040503050406030204" pitchFamily="18" charset="0"/>
                        </a:rPr>
                        <m:t> </m:t>
                      </m:r>
                      <m:r>
                        <a:rPr lang="en-CA" b="0" i="1" smtClean="0">
                          <a:latin typeface="Cambria Math" panose="02040503050406030204" pitchFamily="18" charset="0"/>
                        </a:rPr>
                        <m:t>𝑖𝑠</m:t>
                      </m:r>
                      <m:r>
                        <a:rPr lang="en-CA" b="0" i="1" smtClean="0">
                          <a:latin typeface="Cambria Math" panose="02040503050406030204" pitchFamily="18" charset="0"/>
                        </a:rPr>
                        <m:t> </m:t>
                      </m:r>
                      <m:r>
                        <a:rPr lang="en-CA" b="0" i="1" smtClean="0">
                          <a:latin typeface="Cambria Math" panose="02040503050406030204" pitchFamily="18" charset="0"/>
                        </a:rPr>
                        <m:t>𝑟𝑜𝑜𝑡</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2902527" y="4144297"/>
                <a:ext cx="5112328" cy="646331"/>
              </a:xfrm>
              <a:prstGeom prst="rect">
                <a:avLst/>
              </a:prstGeom>
              <a:blipFill>
                <a:blip r:embed="rId4"/>
                <a:stretch>
                  <a:fillRect l="-954" t="-5660"/>
                </a:stretch>
              </a:blipFill>
            </p:spPr>
            <p:txBody>
              <a:bodyPr/>
              <a:lstStyle/>
              <a:p>
                <a:r>
                  <a:rPr lang="en-CA">
                    <a:noFill/>
                  </a:rPr>
                  <a:t> </a:t>
                </a:r>
              </a:p>
            </p:txBody>
          </p:sp>
        </mc:Fallback>
      </mc:AlternateContent>
    </p:spTree>
    <p:extLst>
      <p:ext uri="{BB962C8B-B14F-4D97-AF65-F5344CB8AC3E}">
        <p14:creationId xmlns:p14="http://schemas.microsoft.com/office/powerpoint/2010/main" val="406963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 3</a:t>
            </a:r>
          </a:p>
        </p:txBody>
      </p:sp>
      <p:sp>
        <p:nvSpPr>
          <p:cNvPr id="4" name="TextBox 3"/>
          <p:cNvSpPr txBox="1"/>
          <p:nvPr/>
        </p:nvSpPr>
        <p:spPr>
          <a:xfrm>
            <a:off x="1039091" y="1482867"/>
            <a:ext cx="9989127" cy="369332"/>
          </a:xfrm>
          <a:prstGeom prst="rect">
            <a:avLst/>
          </a:prstGeom>
          <a:noFill/>
        </p:spPr>
        <p:txBody>
          <a:bodyPr wrap="square" rtlCol="0">
            <a:spAutoFit/>
          </a:bodyPr>
          <a:lstStyle/>
          <a:p>
            <a:r>
              <a:rPr lang="en-CA" dirty="0"/>
              <a:t>3B) list the subset of instances that reach the each child node of the root node from (A)</a:t>
            </a:r>
          </a:p>
        </p:txBody>
      </p:sp>
      <p:sp>
        <p:nvSpPr>
          <p:cNvPr id="5" name="Oval 4"/>
          <p:cNvSpPr/>
          <p:nvPr/>
        </p:nvSpPr>
        <p:spPr>
          <a:xfrm>
            <a:off x="4087091" y="2018456"/>
            <a:ext cx="2729345" cy="997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heartrate</a:t>
            </a:r>
          </a:p>
        </p:txBody>
      </p:sp>
      <p:sp>
        <p:nvSpPr>
          <p:cNvPr id="6" name="Rectangle 5"/>
          <p:cNvSpPr/>
          <p:nvPr/>
        </p:nvSpPr>
        <p:spPr>
          <a:xfrm>
            <a:off x="3311236" y="3344019"/>
            <a:ext cx="1551710" cy="3020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a:t>
            </a:r>
          </a:p>
          <a:p>
            <a:pPr algn="ctr"/>
            <a:r>
              <a:rPr lang="en-CA" dirty="0"/>
              <a:t>Yes</a:t>
            </a:r>
          </a:p>
          <a:p>
            <a:pPr algn="ctr"/>
            <a:r>
              <a:rPr lang="en-CA" dirty="0"/>
              <a:t>Yes</a:t>
            </a:r>
          </a:p>
          <a:p>
            <a:pPr algn="ctr"/>
            <a:r>
              <a:rPr lang="en-CA" dirty="0"/>
              <a:t>No</a:t>
            </a:r>
          </a:p>
          <a:p>
            <a:pPr algn="ctr"/>
            <a:r>
              <a:rPr lang="en-CA" dirty="0"/>
              <a:t>Yes</a:t>
            </a:r>
          </a:p>
          <a:p>
            <a:pPr algn="ctr"/>
            <a:r>
              <a:rPr lang="en-CA" dirty="0"/>
              <a:t>No</a:t>
            </a:r>
          </a:p>
          <a:p>
            <a:pPr algn="ctr"/>
            <a:r>
              <a:rPr lang="en-CA" dirty="0"/>
              <a:t>No</a:t>
            </a:r>
          </a:p>
          <a:p>
            <a:pPr algn="ctr"/>
            <a:r>
              <a:rPr lang="en-CA" dirty="0"/>
              <a:t>No</a:t>
            </a:r>
          </a:p>
          <a:p>
            <a:pPr algn="ctr"/>
            <a:r>
              <a:rPr lang="en-CA" dirty="0"/>
              <a:t>Yes</a:t>
            </a:r>
          </a:p>
          <a:p>
            <a:pPr algn="ctr"/>
            <a:r>
              <a:rPr lang="en-CA" dirty="0"/>
              <a:t>yes</a:t>
            </a:r>
          </a:p>
        </p:txBody>
      </p:sp>
      <p:sp>
        <p:nvSpPr>
          <p:cNvPr id="7" name="Rectangle 6"/>
          <p:cNvSpPr/>
          <p:nvPr/>
        </p:nvSpPr>
        <p:spPr>
          <a:xfrm>
            <a:off x="5929746" y="3344019"/>
            <a:ext cx="1565563" cy="3167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a:t>
            </a:r>
          </a:p>
          <a:p>
            <a:pPr algn="ctr"/>
            <a:r>
              <a:rPr lang="en-CA" dirty="0"/>
              <a:t>No</a:t>
            </a:r>
          </a:p>
          <a:p>
            <a:pPr algn="ctr"/>
            <a:r>
              <a:rPr lang="en-CA" dirty="0"/>
              <a:t>No</a:t>
            </a:r>
          </a:p>
          <a:p>
            <a:pPr algn="ctr"/>
            <a:r>
              <a:rPr lang="en-CA" dirty="0"/>
              <a:t>No</a:t>
            </a:r>
          </a:p>
          <a:p>
            <a:pPr algn="ctr"/>
            <a:r>
              <a:rPr lang="en-CA" dirty="0"/>
              <a:t>No</a:t>
            </a:r>
          </a:p>
          <a:p>
            <a:pPr algn="ctr"/>
            <a:r>
              <a:rPr lang="en-CA" dirty="0"/>
              <a:t>No</a:t>
            </a:r>
          </a:p>
          <a:p>
            <a:pPr algn="ctr"/>
            <a:r>
              <a:rPr lang="en-CA" dirty="0"/>
              <a:t>Yes</a:t>
            </a:r>
          </a:p>
          <a:p>
            <a:pPr algn="ctr"/>
            <a:r>
              <a:rPr lang="en-CA" dirty="0"/>
              <a:t>Yes</a:t>
            </a:r>
          </a:p>
          <a:p>
            <a:pPr algn="ctr"/>
            <a:r>
              <a:rPr lang="en-CA" dirty="0"/>
              <a:t>Yes</a:t>
            </a:r>
          </a:p>
          <a:p>
            <a:pPr algn="ctr"/>
            <a:r>
              <a:rPr lang="en-CA" dirty="0"/>
              <a:t>no</a:t>
            </a:r>
          </a:p>
        </p:txBody>
      </p:sp>
      <p:cxnSp>
        <p:nvCxnSpPr>
          <p:cNvPr id="9" name="Straight Arrow Connector 8"/>
          <p:cNvCxnSpPr>
            <a:stCxn id="5" idx="3"/>
            <a:endCxn id="6" idx="0"/>
          </p:cNvCxnSpPr>
          <p:nvPr/>
        </p:nvCxnSpPr>
        <p:spPr>
          <a:xfrm flipH="1">
            <a:off x="4087091" y="2870127"/>
            <a:ext cx="399703" cy="47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5"/>
            <a:endCxn id="7" idx="0"/>
          </p:cNvCxnSpPr>
          <p:nvPr/>
        </p:nvCxnSpPr>
        <p:spPr>
          <a:xfrm>
            <a:off x="6416733" y="2870127"/>
            <a:ext cx="295795" cy="47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536911" y="2946076"/>
            <a:ext cx="613373" cy="369332"/>
          </a:xfrm>
          <a:prstGeom prst="rect">
            <a:avLst/>
          </a:prstGeom>
          <a:noFill/>
        </p:spPr>
        <p:txBody>
          <a:bodyPr wrap="none" rtlCol="0">
            <a:spAutoFit/>
          </a:bodyPr>
          <a:lstStyle/>
          <a:p>
            <a:r>
              <a:rPr lang="en-CA" dirty="0"/>
              <a:t>slow</a:t>
            </a:r>
          </a:p>
        </p:txBody>
      </p:sp>
      <p:sp>
        <p:nvSpPr>
          <p:cNvPr id="13" name="TextBox 12"/>
          <p:cNvSpPr txBox="1"/>
          <p:nvPr/>
        </p:nvSpPr>
        <p:spPr>
          <a:xfrm>
            <a:off x="6593378" y="2905164"/>
            <a:ext cx="1090351" cy="369332"/>
          </a:xfrm>
          <a:prstGeom prst="rect">
            <a:avLst/>
          </a:prstGeom>
          <a:noFill/>
        </p:spPr>
        <p:txBody>
          <a:bodyPr wrap="square" rtlCol="0">
            <a:spAutoFit/>
          </a:bodyPr>
          <a:lstStyle/>
          <a:p>
            <a:r>
              <a:rPr lang="en-CA" dirty="0"/>
              <a:t>fast</a:t>
            </a:r>
          </a:p>
        </p:txBody>
      </p:sp>
    </p:spTree>
    <p:extLst>
      <p:ext uri="{BB962C8B-B14F-4D97-AF65-F5344CB8AC3E}">
        <p14:creationId xmlns:p14="http://schemas.microsoft.com/office/powerpoint/2010/main" val="32702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12" grpId="0"/>
      <p:bldP spid="13"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5134"/>
          </a:xfrm>
        </p:spPr>
        <p:txBody>
          <a:bodyPr/>
          <a:lstStyle/>
          <a:p>
            <a:r>
              <a:rPr lang="en-CA" dirty="0"/>
              <a:t>Question 4</a:t>
            </a:r>
          </a:p>
        </p:txBody>
      </p:sp>
      <p:pic>
        <p:nvPicPr>
          <p:cNvPr id="5" name="Picture 4"/>
          <p:cNvPicPr>
            <a:picLocks noChangeAspect="1"/>
          </p:cNvPicPr>
          <p:nvPr/>
        </p:nvPicPr>
        <p:blipFill>
          <a:blip r:embed="rId2"/>
          <a:stretch>
            <a:fillRect/>
          </a:stretch>
        </p:blipFill>
        <p:spPr>
          <a:xfrm>
            <a:off x="1307512" y="2038435"/>
            <a:ext cx="9027979" cy="4611745"/>
          </a:xfrm>
          <a:prstGeom prst="rect">
            <a:avLst/>
          </a:prstGeom>
        </p:spPr>
      </p:pic>
      <p:sp>
        <p:nvSpPr>
          <p:cNvPr id="6" name="TextBox 5"/>
          <p:cNvSpPr txBox="1"/>
          <p:nvPr/>
        </p:nvSpPr>
        <p:spPr>
          <a:xfrm>
            <a:off x="1052945" y="1316182"/>
            <a:ext cx="9282546" cy="646331"/>
          </a:xfrm>
          <a:prstGeom prst="rect">
            <a:avLst/>
          </a:prstGeom>
          <a:noFill/>
        </p:spPr>
        <p:txBody>
          <a:bodyPr wrap="square" rtlCol="0">
            <a:spAutoFit/>
          </a:bodyPr>
          <a:lstStyle/>
          <a:p>
            <a:r>
              <a:rPr lang="en-CA" dirty="0"/>
              <a:t>Plot two separate scatter plots, and estimate best fit line for each.</a:t>
            </a:r>
          </a:p>
          <a:p>
            <a:r>
              <a:rPr lang="en-CA" dirty="0"/>
              <a:t>Which attribute has highest </a:t>
            </a:r>
            <a:r>
              <a:rPr lang="en-CA" dirty="0" err="1"/>
              <a:t>r-value</a:t>
            </a:r>
            <a:r>
              <a:rPr lang="en-CA" dirty="0"/>
              <a:t> with jumps?</a:t>
            </a:r>
          </a:p>
        </p:txBody>
      </p:sp>
    </p:spTree>
    <p:extLst>
      <p:ext uri="{BB962C8B-B14F-4D97-AF65-F5344CB8AC3E}">
        <p14:creationId xmlns:p14="http://schemas.microsoft.com/office/powerpoint/2010/main" val="69477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Projections </a:t>
            </a:r>
          </a:p>
        </p:txBody>
      </p:sp>
      <p:sp>
        <p:nvSpPr>
          <p:cNvPr id="3" name="Content Placeholder 2"/>
          <p:cNvSpPr>
            <a:spLocks noGrp="1"/>
          </p:cNvSpPr>
          <p:nvPr>
            <p:ph idx="1"/>
          </p:nvPr>
        </p:nvSpPr>
        <p:spPr/>
        <p:txBody>
          <a:bodyPr/>
          <a:lstStyle/>
          <a:p>
            <a:r>
              <a:rPr lang="en-CA" b="1" dirty="0"/>
              <a:t>PCA: </a:t>
            </a:r>
            <a:r>
              <a:rPr lang="en-CA" dirty="0"/>
              <a:t>orthogonal linear transform projecting the data into a new coordinate system</a:t>
            </a:r>
          </a:p>
          <a:p>
            <a:r>
              <a:rPr lang="en-CA" b="1" dirty="0"/>
              <a:t>ICA: </a:t>
            </a:r>
            <a:r>
              <a:rPr lang="en-CA" dirty="0"/>
              <a:t>separates multivariate signal into statistically independent sub-components</a:t>
            </a:r>
          </a:p>
          <a:p>
            <a:r>
              <a:rPr lang="en-CA" b="1" dirty="0"/>
              <a:t>Discrete Fourier transform: </a:t>
            </a:r>
            <a:r>
              <a:rPr lang="en-CA" dirty="0"/>
              <a:t>decomposes a function of time into its constituent frequencies</a:t>
            </a:r>
          </a:p>
          <a:p>
            <a:endParaRPr lang="en-CA" dirty="0"/>
          </a:p>
        </p:txBody>
      </p:sp>
    </p:spTree>
    <p:extLst>
      <p:ext uri="{BB962C8B-B14F-4D97-AF65-F5344CB8AC3E}">
        <p14:creationId xmlns:p14="http://schemas.microsoft.com/office/powerpoint/2010/main" val="1501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Discrete Fourier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Digital signal processing (sound wave, radio signals, etc.)</a:t>
                </a:r>
              </a:p>
              <a:p>
                <a:r>
                  <a:rPr lang="en-CA" dirty="0"/>
                  <a:t>Converts finite sequence of equally spaced samples of a function into complex-valued function of frequency</a:t>
                </a:r>
              </a:p>
              <a:p>
                <a:r>
                  <a:rPr lang="en-CA" dirty="0"/>
                  <a:t>Let </a:t>
                </a:r>
                <a14:m>
                  <m:oMath xmlns:m="http://schemas.openxmlformats.org/officeDocument/2006/math">
                    <m:r>
                      <a:rPr lang="en-CA" b="1" i="1" smtClean="0">
                        <a:latin typeface="Cambria Math" panose="02040503050406030204" pitchFamily="18" charset="0"/>
                      </a:rPr>
                      <m:t>𝒙</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𝑁</m:t>
                        </m:r>
                      </m:sub>
                    </m:sSub>
                  </m:oMath>
                </a14:m>
                <a:r>
                  <a:rPr lang="en-CA" dirty="0"/>
                  <a:t> be a sequence of complex numbers (input)</a:t>
                </a:r>
              </a:p>
              <a:p>
                <a:r>
                  <a:rPr lang="en-CA" dirty="0"/>
                  <a:t>Let </a:t>
                </a:r>
                <a14:m>
                  <m:oMath xmlns:m="http://schemas.openxmlformats.org/officeDocument/2006/math">
                    <m:r>
                      <a:rPr lang="en-CA" b="1" i="1" smtClean="0">
                        <a:latin typeface="Cambria Math" panose="02040503050406030204" pitchFamily="18" charset="0"/>
                      </a:rPr>
                      <m:t>𝒚</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𝐾</m:t>
                        </m:r>
                      </m:sub>
                    </m:sSub>
                  </m:oMath>
                </a14:m>
                <a:r>
                  <a:rPr lang="en-CA" dirty="0"/>
                  <a:t> be a sequence of complex numbers</a:t>
                </a:r>
              </a:p>
              <a:p>
                <a:r>
                  <a:rPr lang="en-CA" dirty="0"/>
                  <a:t>Then,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𝑘</m:t>
                        </m:r>
                      </m:sub>
                    </m:sSub>
                    <m:r>
                      <a:rPr lang="en-CA" b="0" i="1" smtClean="0">
                        <a:latin typeface="Cambria Math" panose="02040503050406030204" pitchFamily="18" charset="0"/>
                      </a:rPr>
                      <m:t>=</m:t>
                    </m:r>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𝑛</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𝑛</m:t>
                            </m:r>
                          </m:sub>
                        </m:sSub>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𝑖</m:t>
                                </m:r>
                                <m:r>
                                  <a:rPr lang="en-CA" b="0" i="1" smtClean="0">
                                    <a:latin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𝜋</m:t>
                                </m:r>
                              </m:num>
                              <m:den>
                                <m:r>
                                  <a:rPr lang="en-CA" b="0" i="1" smtClean="0">
                                    <a:latin typeface="Cambria Math" panose="02040503050406030204" pitchFamily="18" charset="0"/>
                                  </a:rPr>
                                  <m:t>𝑁</m:t>
                                </m:r>
                              </m:den>
                            </m:f>
                            <m:r>
                              <a:rPr lang="en-CA" b="0" i="1" smtClean="0">
                                <a:latin typeface="Cambria Math" panose="02040503050406030204" pitchFamily="18" charset="0"/>
                              </a:rPr>
                              <m:t>𝑘𝑛</m:t>
                            </m:r>
                          </m:sup>
                        </m:sSup>
                      </m:e>
                    </m:nary>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𝑛</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𝑛</m:t>
                            </m:r>
                          </m:sub>
                        </m:sSub>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𝜋</m:t>
                                    </m:r>
                                  </m:num>
                                  <m:den>
                                    <m:r>
                                      <a:rPr lang="en-CA" b="0" i="1" smtClean="0">
                                        <a:latin typeface="Cambria Math" panose="02040503050406030204" pitchFamily="18" charset="0"/>
                                      </a:rPr>
                                      <m:t>𝑁</m:t>
                                    </m:r>
                                  </m:den>
                                </m:f>
                                <m:r>
                                  <a:rPr lang="en-CA" b="0" i="1" smtClean="0">
                                    <a:latin typeface="Cambria Math" panose="02040503050406030204" pitchFamily="18" charset="0"/>
                                  </a:rPr>
                                  <m:t>𝑘𝑛</m:t>
                                </m:r>
                              </m:e>
                            </m:d>
                          </m:e>
                        </m:func>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 </m:t>
                        </m:r>
                        <m:r>
                          <a:rPr lang="en-CA" b="0" i="1" smtClean="0">
                            <a:latin typeface="Cambria Math" panose="02040503050406030204" pitchFamily="18" charset="0"/>
                          </a:rPr>
                          <m:t>𝑠𝑖𝑛</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𝜋</m:t>
                                </m:r>
                              </m:num>
                              <m:den>
                                <m:r>
                                  <a:rPr lang="en-CA" b="0" i="1" smtClean="0">
                                    <a:latin typeface="Cambria Math" panose="02040503050406030204" pitchFamily="18" charset="0"/>
                                  </a:rPr>
                                  <m:t>𝑁</m:t>
                                </m:r>
                              </m:den>
                            </m:f>
                            <m:r>
                              <a:rPr lang="en-CA" b="0" i="1" smtClean="0">
                                <a:latin typeface="Cambria Math" panose="02040503050406030204" pitchFamily="18" charset="0"/>
                              </a:rPr>
                              <m:t>𝑘𝑛</m:t>
                            </m:r>
                          </m:e>
                        </m:d>
                        <m:r>
                          <a:rPr lang="en-CA" b="0" i="1" smtClean="0">
                            <a:latin typeface="Cambria Math" panose="02040503050406030204" pitchFamily="18" charset="0"/>
                          </a:rPr>
                          <m:t>)</m:t>
                        </m:r>
                      </m:e>
                    </m:nary>
                  </m:oMath>
                </a14:m>
                <a:endParaRPr lang="en-CA" dirty="0"/>
              </a:p>
              <a:p>
                <a:r>
                  <a:rPr lang="en-CA" dirty="0"/>
                  <a:t>Euler’s formula: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𝑖𝑥</m:t>
                        </m:r>
                      </m:sup>
                    </m:sSup>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func>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 </m:t>
                    </m:r>
                    <m:r>
                      <m:rPr>
                        <m:sty m:val="p"/>
                      </m:rPr>
                      <a:rPr lang="en-CA" b="0" i="0" smtClean="0">
                        <a:latin typeface="Cambria Math" panose="02040503050406030204" pitchFamily="18" charset="0"/>
                      </a:rPr>
                      <m:t>sin</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endParaRPr lang="en-CA" dirty="0"/>
              </a:p>
              <a:p>
                <a:r>
                  <a:rPr lang="en-CA" dirty="0"/>
                  <a:t>Where </a:t>
                </a:r>
                <a:r>
                  <a:rPr lang="en-CA" dirty="0" err="1"/>
                  <a:t>i</a:t>
                </a:r>
                <a:r>
                  <a:rPr lang="en-CA" dirty="0"/>
                  <a:t> is the solution to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2</m:t>
                        </m:r>
                      </m:sup>
                    </m:sSup>
                    <m:r>
                      <a:rPr lang="en-CA" b="0" i="1" smtClean="0">
                        <a:latin typeface="Cambria Math" panose="02040503050406030204" pitchFamily="18" charset="0"/>
                      </a:rPr>
                      <m:t>+1=0</m:t>
                    </m:r>
                    <m:r>
                      <a:rPr lang="en-CA" b="0" i="0"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𝑖</m:t>
                        </m:r>
                      </m:e>
                      <m:sup>
                        <m:r>
                          <a:rPr lang="en-CA" b="0" i="1" smtClean="0">
                            <a:latin typeface="Cambria Math" panose="02040503050406030204" pitchFamily="18" charset="0"/>
                          </a:rPr>
                          <m:t>2</m:t>
                        </m:r>
                      </m:sup>
                    </m:sSup>
                    <m:r>
                      <a:rPr lang="en-CA" b="0" i="1" smtClean="0">
                        <a:latin typeface="Cambria Math" panose="02040503050406030204" pitchFamily="18" charset="0"/>
                      </a:rPr>
                      <m:t>=−1</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b="-560"/>
                </a:stretch>
              </a:blipFill>
            </p:spPr>
            <p:txBody>
              <a:bodyPr/>
              <a:lstStyle/>
              <a:p>
                <a:r>
                  <a:rPr lang="en-CA">
                    <a:noFill/>
                  </a:rPr>
                  <a:t> </a:t>
                </a:r>
              </a:p>
            </p:txBody>
          </p:sp>
        </mc:Fallback>
      </mc:AlternateContent>
    </p:spTree>
    <p:extLst>
      <p:ext uri="{BB962C8B-B14F-4D97-AF65-F5344CB8AC3E}">
        <p14:creationId xmlns:p14="http://schemas.microsoft.com/office/powerpoint/2010/main" val="17417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2511"/>
          </a:xfrm>
        </p:spPr>
        <p:txBody>
          <a:bodyPr/>
          <a:lstStyle/>
          <a:p>
            <a:r>
              <a:rPr lang="en-CA" dirty="0"/>
              <a:t>Example:</a:t>
            </a:r>
          </a:p>
        </p:txBody>
      </p:sp>
      <p:sp>
        <p:nvSpPr>
          <p:cNvPr id="3" name="Content Placeholder 2"/>
          <p:cNvSpPr>
            <a:spLocks noGrp="1"/>
          </p:cNvSpPr>
          <p:nvPr>
            <p:ph idx="1"/>
          </p:nvPr>
        </p:nvSpPr>
        <p:spPr>
          <a:xfrm>
            <a:off x="0" y="925080"/>
            <a:ext cx="3435927" cy="5932920"/>
          </a:xfrm>
        </p:spPr>
        <p:txBody>
          <a:bodyPr/>
          <a:lstStyle/>
          <a:p>
            <a:r>
              <a:rPr lang="en-CA" dirty="0"/>
              <a:t>Basic signal processing: </a:t>
            </a:r>
          </a:p>
          <a:p>
            <a:r>
              <a:rPr lang="en-CA" dirty="0"/>
              <a:t>frequency units (Hz)</a:t>
            </a:r>
          </a:p>
          <a:p>
            <a:r>
              <a:rPr lang="en-CA" dirty="0"/>
              <a:t>Linearity of Fourier transform</a:t>
            </a:r>
          </a:p>
          <a:p>
            <a:r>
              <a:rPr lang="en-CA" dirty="0"/>
              <a:t>Fourier transform is good at representing oscillatory signals</a:t>
            </a:r>
          </a:p>
          <a:p>
            <a:endParaRPr lang="en-CA" dirty="0"/>
          </a:p>
        </p:txBody>
      </p:sp>
      <p:pic>
        <p:nvPicPr>
          <p:cNvPr id="4" name="Picture 3"/>
          <p:cNvPicPr>
            <a:picLocks noChangeAspect="1"/>
          </p:cNvPicPr>
          <p:nvPr/>
        </p:nvPicPr>
        <p:blipFill>
          <a:blip r:embed="rId2"/>
          <a:stretch>
            <a:fillRect/>
          </a:stretch>
        </p:blipFill>
        <p:spPr>
          <a:xfrm>
            <a:off x="3665393" y="151534"/>
            <a:ext cx="8020050" cy="2171700"/>
          </a:xfrm>
          <a:prstGeom prst="rect">
            <a:avLst/>
          </a:prstGeom>
        </p:spPr>
      </p:pic>
      <p:pic>
        <p:nvPicPr>
          <p:cNvPr id="5" name="Picture 4"/>
          <p:cNvPicPr>
            <a:picLocks noChangeAspect="1"/>
          </p:cNvPicPr>
          <p:nvPr/>
        </p:nvPicPr>
        <p:blipFill>
          <a:blip r:embed="rId3"/>
          <a:stretch>
            <a:fillRect/>
          </a:stretch>
        </p:blipFill>
        <p:spPr>
          <a:xfrm>
            <a:off x="3727305" y="2323234"/>
            <a:ext cx="7896225" cy="2209800"/>
          </a:xfrm>
          <a:prstGeom prst="rect">
            <a:avLst/>
          </a:prstGeom>
        </p:spPr>
      </p:pic>
      <p:pic>
        <p:nvPicPr>
          <p:cNvPr id="6" name="Picture 5"/>
          <p:cNvPicPr>
            <a:picLocks noChangeAspect="1"/>
          </p:cNvPicPr>
          <p:nvPr/>
        </p:nvPicPr>
        <p:blipFill>
          <a:blip r:embed="rId4"/>
          <a:stretch>
            <a:fillRect/>
          </a:stretch>
        </p:blipFill>
        <p:spPr>
          <a:xfrm>
            <a:off x="3760642" y="4533034"/>
            <a:ext cx="7924800" cy="2200275"/>
          </a:xfrm>
          <a:prstGeom prst="rect">
            <a:avLst/>
          </a:prstGeom>
        </p:spPr>
      </p:pic>
    </p:spTree>
    <p:extLst>
      <p:ext uri="{BB962C8B-B14F-4D97-AF65-F5344CB8AC3E}">
        <p14:creationId xmlns:p14="http://schemas.microsoft.com/office/powerpoint/2010/main" val="2875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64911"/>
          </a:xfrm>
        </p:spPr>
        <p:txBody>
          <a:bodyPr/>
          <a:lstStyle/>
          <a:p>
            <a:r>
              <a:rPr lang="en-CA" dirty="0"/>
              <a:t>Example: EEG analysis</a:t>
            </a:r>
          </a:p>
        </p:txBody>
      </p:sp>
      <p:sp>
        <p:nvSpPr>
          <p:cNvPr id="3" name="Content Placeholder 2"/>
          <p:cNvSpPr>
            <a:spLocks noGrp="1"/>
          </p:cNvSpPr>
          <p:nvPr>
            <p:ph idx="1"/>
          </p:nvPr>
        </p:nvSpPr>
        <p:spPr>
          <a:xfrm>
            <a:off x="332509" y="4364179"/>
            <a:ext cx="7841673" cy="2240538"/>
          </a:xfrm>
        </p:spPr>
        <p:txBody>
          <a:bodyPr>
            <a:normAutofit fontScale="77500" lnSpcReduction="20000"/>
          </a:bodyPr>
          <a:lstStyle/>
          <a:p>
            <a:r>
              <a:rPr lang="en-CA" dirty="0"/>
              <a:t>Muscular/neuronal activity separated by ICA have different frequency content</a:t>
            </a:r>
          </a:p>
          <a:p>
            <a:r>
              <a:rPr lang="en-CA" dirty="0"/>
              <a:t>Easy to see which is which by performing Fourier transform on ICA component time series</a:t>
            </a:r>
          </a:p>
          <a:p>
            <a:r>
              <a:rPr lang="en-CA" dirty="0"/>
              <a:t>Can automatically clean by finding noise using Fourier transform</a:t>
            </a:r>
          </a:p>
          <a:p>
            <a:r>
              <a:rPr lang="en-CA" dirty="0"/>
              <a:t>Can also characterize different people’s brain rhythms frequency</a:t>
            </a:r>
          </a:p>
        </p:txBody>
      </p:sp>
      <p:pic>
        <p:nvPicPr>
          <p:cNvPr id="4" name="Picture 3"/>
          <p:cNvPicPr>
            <a:picLocks noChangeAspect="1"/>
          </p:cNvPicPr>
          <p:nvPr/>
        </p:nvPicPr>
        <p:blipFill>
          <a:blip r:embed="rId2"/>
          <a:stretch>
            <a:fillRect/>
          </a:stretch>
        </p:blipFill>
        <p:spPr>
          <a:xfrm>
            <a:off x="8368145" y="4017816"/>
            <a:ext cx="3367677" cy="2683885"/>
          </a:xfrm>
          <a:prstGeom prst="rect">
            <a:avLst/>
          </a:prstGeom>
        </p:spPr>
      </p:pic>
      <p:pic>
        <p:nvPicPr>
          <p:cNvPr id="5" name="Picture 4"/>
          <p:cNvPicPr>
            <a:picLocks noChangeAspect="1"/>
          </p:cNvPicPr>
          <p:nvPr/>
        </p:nvPicPr>
        <p:blipFill>
          <a:blip r:embed="rId3"/>
          <a:stretch>
            <a:fillRect/>
          </a:stretch>
        </p:blipFill>
        <p:spPr>
          <a:xfrm>
            <a:off x="193963" y="751815"/>
            <a:ext cx="10709564" cy="1708226"/>
          </a:xfrm>
          <a:prstGeom prst="rect">
            <a:avLst/>
          </a:prstGeom>
        </p:spPr>
      </p:pic>
      <p:pic>
        <p:nvPicPr>
          <p:cNvPr id="6" name="Picture 5"/>
          <p:cNvPicPr>
            <a:picLocks noChangeAspect="1"/>
          </p:cNvPicPr>
          <p:nvPr/>
        </p:nvPicPr>
        <p:blipFill>
          <a:blip r:embed="rId4"/>
          <a:stretch>
            <a:fillRect/>
          </a:stretch>
        </p:blipFill>
        <p:spPr>
          <a:xfrm>
            <a:off x="193963" y="2460041"/>
            <a:ext cx="10754659" cy="1679195"/>
          </a:xfrm>
          <a:prstGeom prst="rect">
            <a:avLst/>
          </a:prstGeom>
        </p:spPr>
      </p:pic>
      <p:pic>
        <p:nvPicPr>
          <p:cNvPr id="8" name="Picture 7"/>
          <p:cNvPicPr>
            <a:picLocks noChangeAspect="1"/>
          </p:cNvPicPr>
          <p:nvPr/>
        </p:nvPicPr>
        <p:blipFill>
          <a:blip r:embed="rId5"/>
          <a:stretch>
            <a:fillRect/>
          </a:stretch>
        </p:blipFill>
        <p:spPr>
          <a:xfrm>
            <a:off x="10988498" y="964911"/>
            <a:ext cx="1161937" cy="2620674"/>
          </a:xfrm>
          <a:prstGeom prst="rect">
            <a:avLst/>
          </a:prstGeom>
        </p:spPr>
      </p:pic>
    </p:spTree>
    <p:extLst>
      <p:ext uri="{BB962C8B-B14F-4D97-AF65-F5344CB8AC3E}">
        <p14:creationId xmlns:p14="http://schemas.microsoft.com/office/powerpoint/2010/main" val="6625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64911"/>
          </a:xfrm>
        </p:spPr>
        <p:txBody>
          <a:bodyPr/>
          <a:lstStyle/>
          <a:p>
            <a:r>
              <a:rPr lang="en-CA" dirty="0"/>
              <a:t>Time-frequency decomposition</a:t>
            </a:r>
          </a:p>
        </p:txBody>
      </p:sp>
      <p:sp>
        <p:nvSpPr>
          <p:cNvPr id="3" name="Content Placeholder 2"/>
          <p:cNvSpPr>
            <a:spLocks noGrp="1"/>
          </p:cNvSpPr>
          <p:nvPr>
            <p:ph idx="1"/>
          </p:nvPr>
        </p:nvSpPr>
        <p:spPr>
          <a:xfrm>
            <a:off x="0" y="964911"/>
            <a:ext cx="5943600" cy="5075671"/>
          </a:xfrm>
        </p:spPr>
        <p:txBody>
          <a:bodyPr>
            <a:normAutofit fontScale="92500" lnSpcReduction="10000"/>
          </a:bodyPr>
          <a:lstStyle/>
          <a:p>
            <a:r>
              <a:rPr lang="en-CA" dirty="0"/>
              <a:t>Calculate a the Fourier transform in a sliding window over the entire signal</a:t>
            </a:r>
          </a:p>
          <a:p>
            <a:r>
              <a:rPr lang="en-CA" dirty="0"/>
              <a:t>Shows the evolution of frequency content with time</a:t>
            </a:r>
          </a:p>
          <a:p>
            <a:r>
              <a:rPr lang="en-CA" dirty="0"/>
              <a:t>Useful in many applications, including: </a:t>
            </a:r>
          </a:p>
          <a:p>
            <a:pPr lvl="1"/>
            <a:r>
              <a:rPr lang="en-CA" dirty="0" err="1"/>
              <a:t>Vibro</a:t>
            </a:r>
            <a:r>
              <a:rPr lang="en-CA" dirty="0"/>
              <a:t>-acoustics (machine fault diagnosis)</a:t>
            </a:r>
          </a:p>
          <a:p>
            <a:pPr lvl="1"/>
            <a:r>
              <a:rPr lang="en-CA" dirty="0"/>
              <a:t>Biomedical signal analysis</a:t>
            </a:r>
          </a:p>
          <a:p>
            <a:pPr lvl="1"/>
            <a:r>
              <a:rPr lang="en-CA" dirty="0"/>
              <a:t>Speech recognition</a:t>
            </a:r>
          </a:p>
          <a:p>
            <a:pPr lvl="1"/>
            <a:r>
              <a:rPr lang="en-CA" dirty="0"/>
              <a:t>Etc.</a:t>
            </a:r>
          </a:p>
          <a:p>
            <a:r>
              <a:rPr lang="en-CA" dirty="0"/>
              <a:t>Deep learning convolutional </a:t>
            </a:r>
            <a:r>
              <a:rPr lang="en-CA" dirty="0" err="1"/>
              <a:t>autoencoders</a:t>
            </a:r>
            <a:r>
              <a:rPr lang="en-CA" dirty="0"/>
              <a:t> now being trained to make time-frequency analysis obsolete</a:t>
            </a:r>
          </a:p>
          <a:p>
            <a:pPr lvl="1"/>
            <a:r>
              <a:rPr lang="en-CA" dirty="0">
                <a:hlinkClick r:id="rId2"/>
              </a:rPr>
              <a:t>https://pdfs.semanticscholar.org/9604/46fd8f5df431f80e030c4d91484aa6a64d3e.pdf</a:t>
            </a:r>
            <a:r>
              <a:rPr lang="en-CA" dirty="0"/>
              <a:t> </a:t>
            </a:r>
          </a:p>
          <a:p>
            <a:pPr lvl="1"/>
            <a:endParaRPr lang="en-CA" dirty="0"/>
          </a:p>
        </p:txBody>
      </p:sp>
      <p:pic>
        <p:nvPicPr>
          <p:cNvPr id="4" name="Picture 3"/>
          <p:cNvPicPr>
            <a:picLocks noChangeAspect="1"/>
          </p:cNvPicPr>
          <p:nvPr/>
        </p:nvPicPr>
        <p:blipFill>
          <a:blip r:embed="rId3"/>
          <a:stretch>
            <a:fillRect/>
          </a:stretch>
        </p:blipFill>
        <p:spPr>
          <a:xfrm>
            <a:off x="6225020" y="812610"/>
            <a:ext cx="5274253" cy="5796007"/>
          </a:xfrm>
          <a:prstGeom prst="rect">
            <a:avLst/>
          </a:prstGeom>
        </p:spPr>
      </p:pic>
      <p:sp>
        <p:nvSpPr>
          <p:cNvPr id="5" name="TextBox 4"/>
          <p:cNvSpPr txBox="1"/>
          <p:nvPr/>
        </p:nvSpPr>
        <p:spPr>
          <a:xfrm>
            <a:off x="0" y="6211669"/>
            <a:ext cx="8160327" cy="646331"/>
          </a:xfrm>
          <a:prstGeom prst="rect">
            <a:avLst/>
          </a:prstGeom>
          <a:noFill/>
        </p:spPr>
        <p:txBody>
          <a:bodyPr wrap="square" rtlCol="0">
            <a:spAutoFit/>
          </a:bodyPr>
          <a:lstStyle/>
          <a:p>
            <a:r>
              <a:rPr lang="en-CA" dirty="0">
                <a:hlinkClick r:id="rId4"/>
              </a:rPr>
              <a:t>https://www.researchgate.net/publication/269463091_Joint_Time-Frequency_And_Wavelet_Analysis-An_Introduction</a:t>
            </a:r>
            <a:endParaRPr lang="en-CA" dirty="0"/>
          </a:p>
        </p:txBody>
      </p:sp>
    </p:spTree>
    <p:extLst>
      <p:ext uri="{BB962C8B-B14F-4D97-AF65-F5344CB8AC3E}">
        <p14:creationId xmlns:p14="http://schemas.microsoft.com/office/powerpoint/2010/main" val="320085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98657"/>
          </a:xfrm>
        </p:spPr>
        <p:txBody>
          <a:bodyPr/>
          <a:lstStyle/>
          <a:p>
            <a:r>
              <a:rPr lang="en-CA" dirty="0"/>
              <a:t>Example: image processing</a:t>
            </a:r>
          </a:p>
        </p:txBody>
      </p:sp>
      <p:pic>
        <p:nvPicPr>
          <p:cNvPr id="6" name="Picture 5"/>
          <p:cNvPicPr>
            <a:picLocks noChangeAspect="1"/>
          </p:cNvPicPr>
          <p:nvPr/>
        </p:nvPicPr>
        <p:blipFill>
          <a:blip r:embed="rId2"/>
          <a:stretch>
            <a:fillRect/>
          </a:stretch>
        </p:blipFill>
        <p:spPr>
          <a:xfrm>
            <a:off x="0" y="1050348"/>
            <a:ext cx="5972175" cy="4895850"/>
          </a:xfrm>
          <a:prstGeom prst="rect">
            <a:avLst/>
          </a:prstGeom>
        </p:spPr>
      </p:pic>
      <p:pic>
        <p:nvPicPr>
          <p:cNvPr id="7" name="Picture 6"/>
          <p:cNvPicPr>
            <a:picLocks noChangeAspect="1"/>
          </p:cNvPicPr>
          <p:nvPr/>
        </p:nvPicPr>
        <p:blipFill>
          <a:blip r:embed="rId3"/>
          <a:stretch>
            <a:fillRect/>
          </a:stretch>
        </p:blipFill>
        <p:spPr>
          <a:xfrm>
            <a:off x="6124577" y="1050348"/>
            <a:ext cx="5972175" cy="4857750"/>
          </a:xfrm>
          <a:prstGeom prst="rect">
            <a:avLst/>
          </a:prstGeom>
        </p:spPr>
      </p:pic>
      <p:sp>
        <p:nvSpPr>
          <p:cNvPr id="8" name="TextBox 7"/>
          <p:cNvSpPr txBox="1"/>
          <p:nvPr/>
        </p:nvSpPr>
        <p:spPr>
          <a:xfrm>
            <a:off x="1634836" y="6137564"/>
            <a:ext cx="3241964" cy="369332"/>
          </a:xfrm>
          <a:prstGeom prst="rect">
            <a:avLst/>
          </a:prstGeom>
          <a:noFill/>
        </p:spPr>
        <p:txBody>
          <a:bodyPr wrap="square" rtlCol="0">
            <a:spAutoFit/>
          </a:bodyPr>
          <a:lstStyle/>
          <a:p>
            <a:r>
              <a:rPr lang="en-CA" dirty="0"/>
              <a:t>‘image space’</a:t>
            </a:r>
          </a:p>
        </p:txBody>
      </p:sp>
      <p:sp>
        <p:nvSpPr>
          <p:cNvPr id="9" name="TextBox 8"/>
          <p:cNvSpPr txBox="1"/>
          <p:nvPr/>
        </p:nvSpPr>
        <p:spPr>
          <a:xfrm>
            <a:off x="7273636" y="6137564"/>
            <a:ext cx="3241964" cy="369332"/>
          </a:xfrm>
          <a:prstGeom prst="rect">
            <a:avLst/>
          </a:prstGeom>
          <a:noFill/>
        </p:spPr>
        <p:txBody>
          <a:bodyPr wrap="square" rtlCol="0">
            <a:spAutoFit/>
          </a:bodyPr>
          <a:lstStyle/>
          <a:p>
            <a:r>
              <a:rPr lang="en-CA" dirty="0"/>
              <a:t>‘frequency space’</a:t>
            </a:r>
          </a:p>
        </p:txBody>
      </p:sp>
    </p:spTree>
    <p:extLst>
      <p:ext uri="{BB962C8B-B14F-4D97-AF65-F5344CB8AC3E}">
        <p14:creationId xmlns:p14="http://schemas.microsoft.com/office/powerpoint/2010/main" val="326900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Interval quantity attributes</a:t>
            </a:r>
          </a:p>
        </p:txBody>
      </p:sp>
      <p:sp>
        <p:nvSpPr>
          <p:cNvPr id="3" name="Content Placeholder 2"/>
          <p:cNvSpPr>
            <a:spLocks noGrp="1"/>
          </p:cNvSpPr>
          <p:nvPr>
            <p:ph idx="1"/>
          </p:nvPr>
        </p:nvSpPr>
        <p:spPr/>
        <p:txBody>
          <a:bodyPr/>
          <a:lstStyle/>
          <a:p>
            <a:r>
              <a:rPr lang="en-CA" dirty="0"/>
              <a:t>Interval quantities have values that are not only ordered, but measured in fixed and equal units</a:t>
            </a:r>
          </a:p>
          <a:p>
            <a:pPr lvl="1"/>
            <a:r>
              <a:rPr lang="en-CA" dirty="0"/>
              <a:t>Temperature (degrees)</a:t>
            </a:r>
          </a:p>
          <a:p>
            <a:pPr lvl="1"/>
            <a:r>
              <a:rPr lang="en-CA" dirty="0"/>
              <a:t>Dates (year)</a:t>
            </a:r>
          </a:p>
          <a:p>
            <a:r>
              <a:rPr lang="en-CA" dirty="0"/>
              <a:t>Can subtract, but adding/multiplying is meaningless </a:t>
            </a:r>
          </a:p>
          <a:p>
            <a:r>
              <a:rPr lang="en-CA" dirty="0"/>
              <a:t>Starting point (zero) is completely arbitrary</a:t>
            </a:r>
          </a:p>
          <a:p>
            <a:endParaRPr lang="en-CA" dirty="0"/>
          </a:p>
        </p:txBody>
      </p:sp>
      <p:pic>
        <p:nvPicPr>
          <p:cNvPr id="4" name="Picture 3"/>
          <p:cNvPicPr>
            <a:picLocks noChangeAspect="1"/>
          </p:cNvPicPr>
          <p:nvPr/>
        </p:nvPicPr>
        <p:blipFill>
          <a:blip r:embed="rId2"/>
          <a:stretch>
            <a:fillRect/>
          </a:stretch>
        </p:blipFill>
        <p:spPr>
          <a:xfrm>
            <a:off x="9297698" y="2864860"/>
            <a:ext cx="1743075" cy="3705225"/>
          </a:xfrm>
          <a:prstGeom prst="rect">
            <a:avLst/>
          </a:prstGeom>
        </p:spPr>
      </p:pic>
    </p:spTree>
    <p:extLst>
      <p:ext uri="{BB962C8B-B14F-4D97-AF65-F5344CB8AC3E}">
        <p14:creationId xmlns:p14="http://schemas.microsoft.com/office/powerpoint/2010/main" val="64961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498764"/>
          </a:xfrm>
        </p:spPr>
        <p:txBody>
          <a:bodyPr>
            <a:normAutofit fontScale="90000"/>
          </a:bodyPr>
          <a:lstStyle/>
          <a:p>
            <a:r>
              <a:rPr lang="en-CA" dirty="0"/>
              <a:t>Frequency space manipulations</a:t>
            </a:r>
          </a:p>
        </p:txBody>
      </p:sp>
      <p:pic>
        <p:nvPicPr>
          <p:cNvPr id="4" name="Picture 3"/>
          <p:cNvPicPr>
            <a:picLocks noChangeAspect="1"/>
          </p:cNvPicPr>
          <p:nvPr/>
        </p:nvPicPr>
        <p:blipFill>
          <a:blip r:embed="rId2"/>
          <a:stretch>
            <a:fillRect/>
          </a:stretch>
        </p:blipFill>
        <p:spPr>
          <a:xfrm>
            <a:off x="149369" y="508712"/>
            <a:ext cx="3857625" cy="3152775"/>
          </a:xfrm>
          <a:prstGeom prst="rect">
            <a:avLst/>
          </a:prstGeom>
        </p:spPr>
      </p:pic>
      <p:pic>
        <p:nvPicPr>
          <p:cNvPr id="5" name="Picture 4"/>
          <p:cNvPicPr>
            <a:picLocks noChangeAspect="1"/>
          </p:cNvPicPr>
          <p:nvPr/>
        </p:nvPicPr>
        <p:blipFill>
          <a:blip r:embed="rId3"/>
          <a:stretch>
            <a:fillRect/>
          </a:stretch>
        </p:blipFill>
        <p:spPr>
          <a:xfrm>
            <a:off x="4006994" y="508712"/>
            <a:ext cx="3762375" cy="3171825"/>
          </a:xfrm>
          <a:prstGeom prst="rect">
            <a:avLst/>
          </a:prstGeom>
        </p:spPr>
      </p:pic>
      <p:pic>
        <p:nvPicPr>
          <p:cNvPr id="6" name="Picture 5"/>
          <p:cNvPicPr>
            <a:picLocks noChangeAspect="1"/>
          </p:cNvPicPr>
          <p:nvPr/>
        </p:nvPicPr>
        <p:blipFill>
          <a:blip r:embed="rId4"/>
          <a:stretch>
            <a:fillRect/>
          </a:stretch>
        </p:blipFill>
        <p:spPr>
          <a:xfrm>
            <a:off x="7769369" y="508712"/>
            <a:ext cx="3743325" cy="3114675"/>
          </a:xfrm>
          <a:prstGeom prst="rect">
            <a:avLst/>
          </a:prstGeom>
        </p:spPr>
      </p:pic>
      <p:pic>
        <p:nvPicPr>
          <p:cNvPr id="8" name="Picture 7"/>
          <p:cNvPicPr>
            <a:picLocks noChangeAspect="1"/>
          </p:cNvPicPr>
          <p:nvPr/>
        </p:nvPicPr>
        <p:blipFill>
          <a:blip r:embed="rId5"/>
          <a:stretch>
            <a:fillRect/>
          </a:stretch>
        </p:blipFill>
        <p:spPr>
          <a:xfrm>
            <a:off x="244619" y="3720376"/>
            <a:ext cx="3762375" cy="3076575"/>
          </a:xfrm>
          <a:prstGeom prst="rect">
            <a:avLst/>
          </a:prstGeom>
        </p:spPr>
      </p:pic>
      <p:pic>
        <p:nvPicPr>
          <p:cNvPr id="9" name="Picture 8"/>
          <p:cNvPicPr>
            <a:picLocks noChangeAspect="1"/>
          </p:cNvPicPr>
          <p:nvPr/>
        </p:nvPicPr>
        <p:blipFill>
          <a:blip r:embed="rId6"/>
          <a:stretch>
            <a:fillRect/>
          </a:stretch>
        </p:blipFill>
        <p:spPr>
          <a:xfrm>
            <a:off x="4006994" y="3730762"/>
            <a:ext cx="3781425" cy="3095625"/>
          </a:xfrm>
          <a:prstGeom prst="rect">
            <a:avLst/>
          </a:prstGeom>
        </p:spPr>
      </p:pic>
      <p:pic>
        <p:nvPicPr>
          <p:cNvPr id="10" name="Picture 9"/>
          <p:cNvPicPr>
            <a:picLocks noChangeAspect="1"/>
          </p:cNvPicPr>
          <p:nvPr/>
        </p:nvPicPr>
        <p:blipFill>
          <a:blip r:embed="rId7"/>
          <a:stretch>
            <a:fillRect/>
          </a:stretch>
        </p:blipFill>
        <p:spPr>
          <a:xfrm>
            <a:off x="7826519" y="3722104"/>
            <a:ext cx="3781425" cy="3057525"/>
          </a:xfrm>
          <a:prstGeom prst="rect">
            <a:avLst/>
          </a:prstGeom>
        </p:spPr>
      </p:pic>
      <p:sp>
        <p:nvSpPr>
          <p:cNvPr id="11" name="TextBox 10"/>
          <p:cNvSpPr txBox="1"/>
          <p:nvPr/>
        </p:nvSpPr>
        <p:spPr>
          <a:xfrm>
            <a:off x="6835702" y="123002"/>
            <a:ext cx="5610658" cy="307777"/>
          </a:xfrm>
          <a:prstGeom prst="rect">
            <a:avLst/>
          </a:prstGeom>
          <a:noFill/>
        </p:spPr>
        <p:txBody>
          <a:bodyPr wrap="square" rtlCol="0">
            <a:spAutoFit/>
          </a:bodyPr>
          <a:lstStyle/>
          <a:p>
            <a:r>
              <a:rPr lang="en-CA" sz="1400" b="1" dirty="0">
                <a:solidFill>
                  <a:srgbClr val="FF0000"/>
                </a:solidFill>
              </a:rPr>
              <a:t>Removing high frequencies (top), removing low frequencies (bottom)</a:t>
            </a:r>
          </a:p>
        </p:txBody>
      </p:sp>
    </p:spTree>
    <p:extLst>
      <p:ext uri="{BB962C8B-B14F-4D97-AF65-F5344CB8AC3E}">
        <p14:creationId xmlns:p14="http://schemas.microsoft.com/office/powerpoint/2010/main" val="385092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Other important projections</a:t>
            </a:r>
          </a:p>
        </p:txBody>
      </p:sp>
      <p:sp>
        <p:nvSpPr>
          <p:cNvPr id="3" name="Content Placeholder 2"/>
          <p:cNvSpPr>
            <a:spLocks noGrp="1"/>
          </p:cNvSpPr>
          <p:nvPr>
            <p:ph idx="1"/>
          </p:nvPr>
        </p:nvSpPr>
        <p:spPr>
          <a:xfrm>
            <a:off x="838200" y="1576243"/>
            <a:ext cx="11132127" cy="4644448"/>
          </a:xfrm>
        </p:spPr>
        <p:txBody>
          <a:bodyPr>
            <a:normAutofit/>
          </a:bodyPr>
          <a:lstStyle/>
          <a:p>
            <a:r>
              <a:rPr lang="en-CA" dirty="0"/>
              <a:t>We have seen:</a:t>
            </a:r>
          </a:p>
          <a:p>
            <a:pPr lvl="1"/>
            <a:r>
              <a:rPr lang="en-CA" dirty="0"/>
              <a:t>Principal component analysis (</a:t>
            </a:r>
            <a:r>
              <a:rPr lang="en-CA" b="1" dirty="0"/>
              <a:t>PCA</a:t>
            </a:r>
            <a:r>
              <a:rPr lang="en-CA" dirty="0"/>
              <a:t>)</a:t>
            </a:r>
          </a:p>
          <a:p>
            <a:pPr lvl="1"/>
            <a:r>
              <a:rPr lang="en-CA" dirty="0"/>
              <a:t>Partial least squares (</a:t>
            </a:r>
            <a:r>
              <a:rPr lang="en-CA" b="1" dirty="0"/>
              <a:t>PLS</a:t>
            </a:r>
            <a:r>
              <a:rPr lang="en-CA" dirty="0"/>
              <a:t>)</a:t>
            </a:r>
          </a:p>
          <a:p>
            <a:pPr lvl="1"/>
            <a:r>
              <a:rPr lang="en-CA" dirty="0"/>
              <a:t>Independent component analysis (</a:t>
            </a:r>
            <a:r>
              <a:rPr lang="en-CA" b="1" dirty="0"/>
              <a:t>ICA</a:t>
            </a:r>
            <a:r>
              <a:rPr lang="en-CA" dirty="0"/>
              <a:t>) </a:t>
            </a:r>
          </a:p>
          <a:p>
            <a:pPr lvl="1"/>
            <a:r>
              <a:rPr lang="en-CA" dirty="0"/>
              <a:t>Fourier transform</a:t>
            </a:r>
          </a:p>
          <a:p>
            <a:r>
              <a:rPr lang="en-CA" dirty="0"/>
              <a:t>Others include:</a:t>
            </a:r>
          </a:p>
          <a:p>
            <a:pPr lvl="1"/>
            <a:r>
              <a:rPr lang="en-CA" dirty="0"/>
              <a:t>Matching pursuit (used in dictionary learning)</a:t>
            </a:r>
          </a:p>
          <a:p>
            <a:pPr lvl="1"/>
            <a:r>
              <a:rPr lang="en-CA" dirty="0"/>
              <a:t>Linear discriminant analysis</a:t>
            </a:r>
          </a:p>
          <a:p>
            <a:pPr lvl="1"/>
            <a:r>
              <a:rPr lang="en-CA" dirty="0"/>
              <a:t>Quadratic discriminant analysis</a:t>
            </a:r>
          </a:p>
          <a:p>
            <a:pPr lvl="1"/>
            <a:r>
              <a:rPr lang="en-CA" dirty="0"/>
              <a:t>Many more:</a:t>
            </a:r>
          </a:p>
          <a:p>
            <a:pPr lvl="2"/>
            <a:r>
              <a:rPr lang="en-CA" dirty="0">
                <a:hlinkClick r:id="rId2"/>
              </a:rPr>
              <a:t>https://scikit-learn.org/stable/modules/classes.html#module-sklearn.decomposition</a:t>
            </a:r>
            <a:endParaRPr lang="en-CA" dirty="0"/>
          </a:p>
        </p:txBody>
      </p:sp>
    </p:spTree>
    <p:extLst>
      <p:ext uri="{BB962C8B-B14F-4D97-AF65-F5344CB8AC3E}">
        <p14:creationId xmlns:p14="http://schemas.microsoft.com/office/powerpoint/2010/main" val="376330666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5639"/>
          </a:xfrm>
        </p:spPr>
        <p:txBody>
          <a:bodyPr/>
          <a:lstStyle/>
          <a:p>
            <a:r>
              <a:rPr lang="en-CA" dirty="0"/>
              <a:t>Plan for rest of course</a:t>
            </a:r>
          </a:p>
        </p:txBody>
      </p:sp>
      <p:sp>
        <p:nvSpPr>
          <p:cNvPr id="3" name="Content Placeholder 2"/>
          <p:cNvSpPr>
            <a:spLocks noGrp="1"/>
          </p:cNvSpPr>
          <p:nvPr>
            <p:ph idx="1"/>
          </p:nvPr>
        </p:nvSpPr>
        <p:spPr>
          <a:xfrm>
            <a:off x="103908" y="692727"/>
            <a:ext cx="12088091" cy="6165273"/>
          </a:xfrm>
        </p:spPr>
        <p:txBody>
          <a:bodyPr>
            <a:normAutofit fontScale="92500" lnSpcReduction="10000"/>
          </a:bodyPr>
          <a:lstStyle/>
          <a:p>
            <a:r>
              <a:rPr lang="en-CA" dirty="0"/>
              <a:t>Chapter 7: extending instance based and linear models</a:t>
            </a:r>
          </a:p>
          <a:p>
            <a:pPr lvl="1"/>
            <a:r>
              <a:rPr lang="en-CA" dirty="0"/>
              <a:t>Instance based learning</a:t>
            </a:r>
          </a:p>
          <a:p>
            <a:pPr lvl="1"/>
            <a:r>
              <a:rPr lang="en-CA" dirty="0"/>
              <a:t>Support vector machines</a:t>
            </a:r>
          </a:p>
          <a:p>
            <a:pPr lvl="1"/>
            <a:r>
              <a:rPr lang="en-CA" dirty="0"/>
              <a:t>Multilayer </a:t>
            </a:r>
            <a:r>
              <a:rPr lang="en-CA" dirty="0" err="1"/>
              <a:t>perceptrons</a:t>
            </a:r>
            <a:endParaRPr lang="en-CA" dirty="0"/>
          </a:p>
          <a:p>
            <a:pPr lvl="1"/>
            <a:r>
              <a:rPr lang="en-CA" dirty="0"/>
              <a:t>Stochastic gradient descent</a:t>
            </a:r>
          </a:p>
          <a:p>
            <a:pPr lvl="1"/>
            <a:r>
              <a:rPr lang="en-CA" dirty="0"/>
              <a:t>Model trees</a:t>
            </a:r>
          </a:p>
          <a:p>
            <a:r>
              <a:rPr lang="en-CA" dirty="0"/>
              <a:t>Chapter 9: Probabilistic methods</a:t>
            </a:r>
          </a:p>
          <a:p>
            <a:pPr lvl="1"/>
            <a:r>
              <a:rPr lang="en-CA" dirty="0"/>
              <a:t>Bayesian networks</a:t>
            </a:r>
          </a:p>
          <a:p>
            <a:pPr lvl="1"/>
            <a:r>
              <a:rPr lang="en-CA" dirty="0"/>
              <a:t>Gaussian mixture modeling</a:t>
            </a:r>
          </a:p>
          <a:p>
            <a:pPr lvl="1"/>
            <a:r>
              <a:rPr lang="en-CA" dirty="0"/>
              <a:t>Kernel density estimation</a:t>
            </a:r>
          </a:p>
          <a:p>
            <a:pPr lvl="1"/>
            <a:r>
              <a:rPr lang="en-CA" dirty="0"/>
              <a:t>Markov models</a:t>
            </a:r>
          </a:p>
          <a:p>
            <a:pPr lvl="1"/>
            <a:r>
              <a:rPr lang="en-CA" dirty="0"/>
              <a:t>Gradient descent</a:t>
            </a:r>
          </a:p>
          <a:p>
            <a:r>
              <a:rPr lang="en-CA" dirty="0"/>
              <a:t>Chapter 12: Ensemble learning</a:t>
            </a:r>
          </a:p>
          <a:p>
            <a:pPr lvl="1"/>
            <a:r>
              <a:rPr lang="en-CA" dirty="0"/>
              <a:t>Combining multiple models</a:t>
            </a:r>
          </a:p>
          <a:p>
            <a:pPr lvl="1"/>
            <a:r>
              <a:rPr lang="en-CA" dirty="0"/>
              <a:t>Bagging, boosting</a:t>
            </a:r>
          </a:p>
          <a:p>
            <a:pPr lvl="1"/>
            <a:r>
              <a:rPr lang="en-CA" dirty="0"/>
              <a:t>Random forests</a:t>
            </a:r>
          </a:p>
          <a:p>
            <a:r>
              <a:rPr lang="en-CA" dirty="0"/>
              <a:t>Chapter 11: Deep learning</a:t>
            </a:r>
          </a:p>
        </p:txBody>
      </p:sp>
      <p:sp>
        <p:nvSpPr>
          <p:cNvPr id="4" name="TextBox 3"/>
          <p:cNvSpPr txBox="1"/>
          <p:nvPr/>
        </p:nvSpPr>
        <p:spPr>
          <a:xfrm>
            <a:off x="7661564" y="1260764"/>
            <a:ext cx="3408218" cy="2585323"/>
          </a:xfrm>
          <a:prstGeom prst="rect">
            <a:avLst/>
          </a:prstGeom>
          <a:noFill/>
        </p:spPr>
        <p:txBody>
          <a:bodyPr wrap="square" rtlCol="0">
            <a:spAutoFit/>
          </a:bodyPr>
          <a:lstStyle/>
          <a:p>
            <a:r>
              <a:rPr lang="en-CA" b="1" dirty="0"/>
              <a:t>Assignment 2:</a:t>
            </a:r>
          </a:p>
          <a:p>
            <a:r>
              <a:rPr lang="en-CA" dirty="0"/>
              <a:t>Basic numpy + algorithms</a:t>
            </a:r>
          </a:p>
          <a:p>
            <a:endParaRPr lang="en-CA" b="1" dirty="0"/>
          </a:p>
          <a:p>
            <a:r>
              <a:rPr lang="en-CA" b="1" dirty="0"/>
              <a:t>Assignment 3:</a:t>
            </a:r>
          </a:p>
          <a:p>
            <a:r>
              <a:rPr lang="en-CA" dirty="0"/>
              <a:t>Model selection in </a:t>
            </a:r>
            <a:r>
              <a:rPr lang="en-CA" dirty="0" err="1"/>
              <a:t>sklearn</a:t>
            </a:r>
            <a:endParaRPr lang="en-CA" dirty="0"/>
          </a:p>
          <a:p>
            <a:endParaRPr lang="en-CA" dirty="0"/>
          </a:p>
          <a:p>
            <a:r>
              <a:rPr lang="en-CA" b="1" dirty="0"/>
              <a:t>Final project:</a:t>
            </a:r>
          </a:p>
          <a:p>
            <a:r>
              <a:rPr lang="en-CA" dirty="0"/>
              <a:t>Model selection + ensemble learning in </a:t>
            </a:r>
            <a:r>
              <a:rPr lang="en-CA" dirty="0" err="1"/>
              <a:t>sklearn</a:t>
            </a:r>
            <a:endParaRPr lang="en-CA" dirty="0"/>
          </a:p>
        </p:txBody>
      </p:sp>
    </p:spTree>
    <p:extLst>
      <p:ext uri="{BB962C8B-B14F-4D97-AF65-F5344CB8AC3E}">
        <p14:creationId xmlns:p14="http://schemas.microsoft.com/office/powerpoint/2010/main" val="37770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FED4-1F1A-7545-9CB1-D2A9C8F648A9}"/>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0BE817EE-D6E6-6547-B9AF-AB7DF9E2EE7A}"/>
              </a:ext>
            </a:extLst>
          </p:cNvPr>
          <p:cNvSpPr>
            <a:spLocks noGrp="1"/>
          </p:cNvSpPr>
          <p:nvPr>
            <p:ph type="subTitle" idx="1"/>
          </p:nvPr>
        </p:nvSpPr>
        <p:spPr/>
        <p:txBody>
          <a:bodyPr/>
          <a:lstStyle/>
          <a:p>
            <a:r>
              <a:rPr lang="en-US" dirty="0"/>
              <a:t>Lecture 18</a:t>
            </a:r>
          </a:p>
        </p:txBody>
      </p:sp>
    </p:spTree>
    <p:extLst>
      <p:ext uri="{BB962C8B-B14F-4D97-AF65-F5344CB8AC3E}">
        <p14:creationId xmlns:p14="http://schemas.microsoft.com/office/powerpoint/2010/main" val="30555968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44270" y="2606814"/>
            <a:ext cx="2841293" cy="2489066"/>
          </a:xfrm>
          <a:prstGeom prst="rect">
            <a:avLst/>
          </a:prstGeom>
        </p:spPr>
      </p:pic>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lstStyle/>
          <a:p>
            <a:r>
              <a:rPr lang="en-US" dirty="0"/>
              <a:t>Overview:</a:t>
            </a:r>
          </a:p>
          <a:p>
            <a:r>
              <a:rPr lang="en-US" dirty="0"/>
              <a:t>Instance based learning and linear models are classic techniques used for decades to solve prediction tasks in statistics</a:t>
            </a:r>
          </a:p>
          <a:p>
            <a:r>
              <a:rPr lang="en-US" dirty="0"/>
              <a:t>We will extend these basic methods to tackle more challenging tasks</a:t>
            </a:r>
          </a:p>
          <a:p>
            <a:r>
              <a:rPr lang="en-US" b="1" dirty="0"/>
              <a:t>Instance based learning:</a:t>
            </a:r>
          </a:p>
          <a:p>
            <a:pPr lvl="2"/>
            <a:r>
              <a:rPr lang="en-US" dirty="0"/>
              <a:t>Sensitive to noise and irrelevant attributes</a:t>
            </a:r>
          </a:p>
          <a:p>
            <a:pPr lvl="2"/>
            <a:r>
              <a:rPr lang="en-US" dirty="0"/>
              <a:t>Sensitive to choice of distance function</a:t>
            </a:r>
          </a:p>
          <a:p>
            <a:pPr lvl="2"/>
            <a:r>
              <a:rPr lang="en-US" dirty="0"/>
              <a:t>Requires entire training dataset to be stored</a:t>
            </a:r>
          </a:p>
          <a:p>
            <a:pPr lvl="2"/>
            <a:r>
              <a:rPr lang="en-US" dirty="0"/>
              <a:t>Provides no insight into what has been ‘learned’</a:t>
            </a:r>
          </a:p>
          <a:p>
            <a:r>
              <a:rPr lang="en-US" b="1" dirty="0"/>
              <a:t>Linear models:</a:t>
            </a:r>
          </a:p>
          <a:p>
            <a:pPr lvl="1"/>
            <a:r>
              <a:rPr lang="en-US" dirty="0"/>
              <a:t>Extend applicability to cases where output is not a linear function of attributes</a:t>
            </a:r>
          </a:p>
          <a:p>
            <a:pPr lvl="2"/>
            <a:r>
              <a:rPr lang="en-US" dirty="0"/>
              <a:t>The ‘kernel trick’ resolves this issue, used in SVM, kernel regression, and kernel perceptron</a:t>
            </a:r>
          </a:p>
          <a:p>
            <a:pPr lvl="2"/>
            <a:r>
              <a:rPr lang="en-US" dirty="0"/>
              <a:t>Neural networks apply nonlinear transformation to output of linear models (multilayer perceptron)</a:t>
            </a:r>
          </a:p>
        </p:txBody>
      </p:sp>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2192000" cy="795855"/>
          </a:xfrm>
        </p:spPr>
        <p:txBody>
          <a:bodyPr>
            <a:normAutofit fontScale="90000"/>
          </a:bodyPr>
          <a:lstStyle/>
          <a:p>
            <a:r>
              <a:rPr lang="en-US" dirty="0"/>
              <a:t>Chapter 7: extending instance-based and linear models</a:t>
            </a:r>
          </a:p>
        </p:txBody>
      </p:sp>
    </p:spTree>
    <p:extLst>
      <p:ext uri="{BB962C8B-B14F-4D97-AF65-F5344CB8AC3E}">
        <p14:creationId xmlns:p14="http://schemas.microsoft.com/office/powerpoint/2010/main" val="328426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Instance-based learning</a:t>
            </a:r>
          </a:p>
        </p:txBody>
      </p:sp>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lstStyle/>
          <a:p>
            <a:r>
              <a:rPr lang="en-US" dirty="0"/>
              <a:t>Nearest neighbor rule can be used for basic instance-based learning</a:t>
            </a:r>
          </a:p>
          <a:p>
            <a:r>
              <a:rPr lang="en-US" dirty="0"/>
              <a:t>Simple nearest neighbor suffers from some shortcoming:</a:t>
            </a:r>
          </a:p>
          <a:p>
            <a:pPr lvl="1"/>
            <a:r>
              <a:rPr lang="en-US" dirty="0"/>
              <a:t>1) Slow for large training sets (too many exemplars)</a:t>
            </a:r>
          </a:p>
          <a:p>
            <a:pPr lvl="1"/>
            <a:r>
              <a:rPr lang="en-US" dirty="0"/>
              <a:t>2) Performs poorly on noisy data </a:t>
            </a:r>
          </a:p>
          <a:p>
            <a:pPr lvl="1"/>
            <a:r>
              <a:rPr lang="en-US" dirty="0"/>
              <a:t>3) Performs poorly when distance function takes irrelevant attributes into account</a:t>
            </a:r>
          </a:p>
          <a:p>
            <a:pPr lvl="1"/>
            <a:r>
              <a:rPr lang="en-US" dirty="0"/>
              <a:t>4) Does not provide structural description</a:t>
            </a:r>
          </a:p>
          <a:p>
            <a:r>
              <a:rPr lang="en-US" dirty="0"/>
              <a:t>1) reducing number of exemplars:</a:t>
            </a:r>
          </a:p>
          <a:p>
            <a:pPr lvl="1"/>
            <a:r>
              <a:rPr lang="en-US" dirty="0"/>
              <a:t>(exemplar refers to already-seen instance used for classification)</a:t>
            </a:r>
          </a:p>
          <a:p>
            <a:r>
              <a:rPr lang="en-US" dirty="0"/>
              <a:t>One solution: only update dataset when a misclassification occurs</a:t>
            </a:r>
          </a:p>
          <a:p>
            <a:r>
              <a:rPr lang="en-US" dirty="0"/>
              <a:t>Ideally, only a single exemplar stored for each important region of instance space</a:t>
            </a:r>
          </a:p>
          <a:p>
            <a:r>
              <a:rPr lang="en-US" dirty="0"/>
              <a:t>This does not work well in the case of noisy exemplars (we only update instance space when misclassification occurs, noisy instances lead to misclassification)</a:t>
            </a:r>
          </a:p>
          <a:p>
            <a:r>
              <a:rPr lang="en-US" dirty="0"/>
              <a:t>Set of stored exemplars will accumulate least useful exemplars (noisy ones)</a:t>
            </a:r>
          </a:p>
        </p:txBody>
      </p:sp>
    </p:spTree>
    <p:extLst>
      <p:ext uri="{BB962C8B-B14F-4D97-AF65-F5344CB8AC3E}">
        <p14:creationId xmlns:p14="http://schemas.microsoft.com/office/powerpoint/2010/main" val="34823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b="1" dirty="0"/>
              <a:t>Pruning noisy exemplars</a:t>
            </a:r>
          </a:p>
        </p:txBody>
      </p:sp>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lstStyle/>
          <a:p>
            <a:r>
              <a:rPr lang="en-US" dirty="0"/>
              <a:t>Noisy exemplars lower performance of any nearest neighbor scheme because they cause new instances to be misclassified</a:t>
            </a:r>
          </a:p>
          <a:p>
            <a:r>
              <a:rPr lang="en-US" dirty="0"/>
              <a:t>Two ways of dealing with this:</a:t>
            </a:r>
          </a:p>
          <a:p>
            <a:r>
              <a:rPr lang="en-US" b="1" dirty="0"/>
              <a:t>1) average over k-nearest neighbors, and take majority class</a:t>
            </a:r>
          </a:p>
          <a:p>
            <a:pPr lvl="1"/>
            <a:r>
              <a:rPr lang="en-US" dirty="0"/>
              <a:t>Need to choose ‘k’, more noise=&gt; greater value of k</a:t>
            </a:r>
          </a:p>
          <a:p>
            <a:r>
              <a:rPr lang="en-US" b="1" dirty="0"/>
              <a:t>2) monitor performance of stored exemplars, discard poor performers</a:t>
            </a:r>
          </a:p>
          <a:p>
            <a:r>
              <a:rPr lang="en-US" dirty="0"/>
              <a:t>Set two thresholds: lower and upper performance bounds</a:t>
            </a:r>
          </a:p>
          <a:p>
            <a:r>
              <a:rPr lang="en-US" dirty="0"/>
              <a:t>If exemplar’s performance drops below lower bound, discard it</a:t>
            </a:r>
          </a:p>
          <a:p>
            <a:r>
              <a:rPr lang="en-US" dirty="0"/>
              <a:t>If performance rises above upper bound, use it to predict new instances</a:t>
            </a:r>
          </a:p>
          <a:p>
            <a:r>
              <a:rPr lang="en-US" dirty="0"/>
              <a:t>IB3 instance based learner version 3 uses confidence limits to set these bounds</a:t>
            </a:r>
          </a:p>
          <a:p>
            <a:pPr lvl="1"/>
            <a:r>
              <a:rPr lang="en-US" dirty="0"/>
              <a:t>Confidence level of 5% used to determine acceptance (95% sure its good)</a:t>
            </a:r>
          </a:p>
          <a:p>
            <a:pPr lvl="1"/>
            <a:r>
              <a:rPr lang="en-US" dirty="0"/>
              <a:t>Confidence level of 12.5% used to determine rejection (87.5% sure its bad)</a:t>
            </a:r>
          </a:p>
        </p:txBody>
      </p:sp>
    </p:spTree>
    <p:extLst>
      <p:ext uri="{BB962C8B-B14F-4D97-AF65-F5344CB8AC3E}">
        <p14:creationId xmlns:p14="http://schemas.microsoft.com/office/powerpoint/2010/main" val="215467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Weighting attributes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a:bodyPr>
              <a:lstStyle/>
              <a:p>
                <a:r>
                  <a:rPr lang="en-US" dirty="0"/>
                  <a:t>Euclidean distance works well when all attributes are equally relevant to outcome</a:t>
                </a:r>
              </a:p>
              <a:p>
                <a:pPr lvl="1"/>
                <a:r>
                  <a:rPr lang="en-US" dirty="0"/>
                  <a:t>This situation is rare however, typically some attributes are more important than others</a:t>
                </a:r>
              </a:p>
              <a:p>
                <a:r>
                  <a:rPr lang="en-US" dirty="0"/>
                  <a:t>We can further improve instance-based learning by weighing different attributes</a:t>
                </a:r>
              </a:p>
              <a:p>
                <a:r>
                  <a:rPr lang="en-US" dirty="0"/>
                  <a:t>Weighted Euclidean distance metric incorporates feature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a14:m>
                <a:br>
                  <a:rPr lang="en-US" dirty="0"/>
                </a:br>
                <a:r>
                  <a:rPr lang="en-US" dirty="0"/>
                  <a:t>	</a:t>
                </a:r>
                <a:br>
                  <a:rPr lang="en-US" dirty="0"/>
                </a:br>
                <a14:m>
                  <m:oMath xmlns:m="http://schemas.openxmlformats.org/officeDocument/2006/math">
                    <m:r>
                      <m:rPr>
                        <m:sty m:val="p"/>
                      </m:rPr>
                      <a:rPr lang="en-US" b="0" i="0" smtClean="0">
                        <a:latin typeface="Cambria Math" panose="02040503050406030204" pitchFamily="18" charset="0"/>
                      </a:rPr>
                      <m:t>distance</m:t>
                    </m:r>
                    <m:r>
                      <a:rPr lang="en-US" b="0" i="0" smtClean="0">
                        <a:latin typeface="Cambria Math" panose="02040503050406030204" pitchFamily="18" charset="0"/>
                      </a:rPr>
                      <m:t>=</m:t>
                    </m:r>
                    <m:rad>
                      <m:radPr>
                        <m:degHide m:val="on"/>
                        <m:ctrlPr>
                          <a:rPr lang="en-US" i="1" smtClean="0">
                            <a:latin typeface="Cambria Math" panose="02040503050406030204" pitchFamily="18" charset="0"/>
                          </a:rPr>
                        </m:ctrlPr>
                      </m:radPr>
                      <m:deg/>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𝑛</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e>
                    </m:rad>
                  </m:oMath>
                </a14:m>
                <a:endParaRPr lang="en-US" dirty="0"/>
              </a:p>
              <a:p>
                <a:r>
                  <a:rPr lang="en-US" dirty="0"/>
                  <a:t>All attribute weights updated after each training instance is classified as follows:</a:t>
                </a:r>
              </a:p>
              <a:p>
                <a:pPr lvl="1"/>
                <a14:m>
                  <m:oMath xmlns:m="http://schemas.openxmlformats.org/officeDocument/2006/math">
                    <m:r>
                      <a:rPr lang="en-US" b="0" i="1" smtClean="0">
                        <a:latin typeface="Cambria Math" panose="02040503050406030204" pitchFamily="18" charset="0"/>
                      </a:rPr>
                      <m:t>𝑥</m:t>
                    </m:r>
                  </m:oMath>
                </a14:m>
                <a:r>
                  <a:rPr lang="en-US" dirty="0"/>
                  <a:t> = new training instance, </a:t>
                </a:r>
                <a14:m>
                  <m:oMath xmlns:m="http://schemas.openxmlformats.org/officeDocument/2006/math">
                    <m:r>
                      <a:rPr lang="en-US" b="0" i="1" smtClean="0">
                        <a:latin typeface="Cambria Math" panose="02040503050406030204" pitchFamily="18" charset="0"/>
                      </a:rPr>
                      <m:t>𝑦</m:t>
                    </m:r>
                  </m:oMath>
                </a14:m>
                <a:r>
                  <a:rPr lang="en-US" dirty="0"/>
                  <a:t> = most similar exemplar</a:t>
                </a:r>
              </a:p>
              <a:p>
                <a:pPr lvl="1"/>
                <a:r>
                  <a:rPr lang="en-US" dirty="0"/>
                  <a:t>For each attribute </a:t>
                </a:r>
                <a:r>
                  <a:rPr lang="en-US" dirty="0" err="1"/>
                  <a:t>i</a:t>
                </a:r>
                <a:r>
                  <a:rPr lang="en-US" dirty="0"/>
                  <a:t>, difference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is a measure of attribute’s contribution to decision</a:t>
                </a:r>
              </a:p>
              <a:p>
                <a:pPr lvl="1"/>
                <a:r>
                  <a:rPr lang="en-US" dirty="0"/>
                  <a:t>If classification is correct and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is small, weight of attribute </a:t>
                </a:r>
                <a:r>
                  <a:rPr lang="en-US" dirty="0" err="1"/>
                  <a:t>i</a:t>
                </a:r>
                <a:r>
                  <a:rPr lang="en-US" dirty="0"/>
                  <a:t> is increased</a:t>
                </a:r>
              </a:p>
              <a:p>
                <a:pPr lvl="1"/>
                <a:r>
                  <a:rPr lang="en-US" dirty="0"/>
                  <a:t>If classification is correct and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is large, weight of attribute </a:t>
                </a:r>
                <a:r>
                  <a:rPr lang="en-US" dirty="0" err="1"/>
                  <a:t>i</a:t>
                </a:r>
                <a:r>
                  <a:rPr lang="en-US" dirty="0"/>
                  <a:t> is decreased</a:t>
                </a:r>
              </a:p>
              <a:p>
                <a:pPr lvl="1"/>
                <a:r>
                  <a:rPr lang="en-US" dirty="0"/>
                  <a:t>Vice versa for incorrect classifications</a:t>
                </a:r>
              </a:p>
              <a:p>
                <a:r>
                  <a:rPr lang="en-US" dirty="0"/>
                  <a:t>Can test performance of attribute weighting scheme by adding random attributes</a:t>
                </a:r>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1710" r="-800" b="-2616"/>
                </a:stretch>
              </a:blipFill>
            </p:spPr>
            <p:txBody>
              <a:bodyPr/>
              <a:lstStyle/>
              <a:p>
                <a:r>
                  <a:rPr lang="en-CA">
                    <a:noFill/>
                  </a:rPr>
                  <a:t> </a:t>
                </a:r>
              </a:p>
            </p:txBody>
          </p:sp>
        </mc:Fallback>
      </mc:AlternateContent>
    </p:spTree>
    <p:extLst>
      <p:ext uri="{BB962C8B-B14F-4D97-AF65-F5344CB8AC3E}">
        <p14:creationId xmlns:p14="http://schemas.microsoft.com/office/powerpoint/2010/main" val="52180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b="1" dirty="0"/>
              <a:t>Generalizing Exemplars</a:t>
            </a:r>
          </a:p>
        </p:txBody>
      </p:sp>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lstStyle/>
          <a:p>
            <a:r>
              <a:rPr lang="en-US" dirty="0"/>
              <a:t>Generalized exemplars are rectangular regions of instance space (hyperrectangles)</a:t>
            </a:r>
          </a:p>
          <a:p>
            <a:r>
              <a:rPr lang="en-US" dirty="0"/>
              <a:t>When new exemplar is classified correctly, generalize it by merging it with the nearest exemplar of the same class, creating a hyperrectangle</a:t>
            </a:r>
          </a:p>
          <a:p>
            <a:r>
              <a:rPr lang="en-US" dirty="0"/>
              <a:t>If nearest exemplar is itself a hyperrectangle, expand its boundaries to include the new instance</a:t>
            </a:r>
          </a:p>
          <a:p>
            <a:r>
              <a:rPr lang="en-US" dirty="0"/>
              <a:t>If new exemplar is incorrectly classified by hyperrectangle, shrink the boundary</a:t>
            </a:r>
          </a:p>
          <a:p>
            <a:r>
              <a:rPr lang="en-US" b="1" dirty="0"/>
              <a:t>Distance functions for generalized exemplars:</a:t>
            </a:r>
          </a:p>
          <a:p>
            <a:r>
              <a:rPr lang="en-US" dirty="0" err="1"/>
              <a:t>dist</a:t>
            </a:r>
            <a:r>
              <a:rPr lang="en-US" dirty="0"/>
              <a:t>(instance, hyperrectangle) = 0 if instance lies within hyperrectangle</a:t>
            </a:r>
          </a:p>
          <a:p>
            <a:r>
              <a:rPr lang="en-US" dirty="0"/>
              <a:t>Otherwise, use the distance to nearest part of hyperrectangle</a:t>
            </a:r>
          </a:p>
          <a:p>
            <a:endParaRPr lang="en-US" dirty="0"/>
          </a:p>
          <a:p>
            <a:endParaRPr lang="en-US" dirty="0"/>
          </a:p>
        </p:txBody>
      </p:sp>
    </p:spTree>
    <p:extLst>
      <p:ext uri="{BB962C8B-B14F-4D97-AF65-F5344CB8AC3E}">
        <p14:creationId xmlns:p14="http://schemas.microsoft.com/office/powerpoint/2010/main" val="325159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1839074"/>
            <a:ext cx="6709025" cy="5018925"/>
          </a:xfrm>
        </p:spPr>
        <p:txBody>
          <a:bodyPr/>
          <a:lstStyle/>
          <a:p>
            <a:r>
              <a:rPr lang="en-US" dirty="0"/>
              <a:t>Implicit boundaries are formed between two rectangular classes if distance function measures distance to nearest point on rect.</a:t>
            </a:r>
          </a:p>
          <a:p>
            <a:r>
              <a:rPr lang="en-US" dirty="0"/>
              <a:t>Boundary is complicated, but generated implicitly by the nearest-neighbor calculation</a:t>
            </a:r>
          </a:p>
          <a:p>
            <a:endParaRPr lang="en-US" dirty="0"/>
          </a:p>
          <a:p>
            <a:endParaRPr lang="en-US" dirty="0"/>
          </a:p>
        </p:txBody>
      </p:sp>
      <p:pic>
        <p:nvPicPr>
          <p:cNvPr id="4" name="Picture 3">
            <a:extLst>
              <a:ext uri="{FF2B5EF4-FFF2-40B4-BE49-F238E27FC236}">
                <a16:creationId xmlns:a16="http://schemas.microsoft.com/office/drawing/2014/main" id="{59EEBF0F-7FB6-C543-9170-1C0B2ACFC541}"/>
              </a:ext>
            </a:extLst>
          </p:cNvPr>
          <p:cNvPicPr>
            <a:picLocks noChangeAspect="1"/>
          </p:cNvPicPr>
          <p:nvPr/>
        </p:nvPicPr>
        <p:blipFill>
          <a:blip r:embed="rId2"/>
          <a:stretch>
            <a:fillRect/>
          </a:stretch>
        </p:blipFill>
        <p:spPr>
          <a:xfrm>
            <a:off x="6627091" y="0"/>
            <a:ext cx="5564909" cy="6858000"/>
          </a:xfrm>
          <a:prstGeom prst="rect">
            <a:avLst/>
          </a:prstGeom>
        </p:spPr>
      </p:pic>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8815227" cy="795855"/>
          </a:xfrm>
        </p:spPr>
        <p:txBody>
          <a:bodyPr/>
          <a:lstStyle/>
          <a:p>
            <a:r>
              <a:rPr lang="en-US" dirty="0"/>
              <a:t>Hyperrectangle distance function</a:t>
            </a:r>
          </a:p>
        </p:txBody>
      </p:sp>
    </p:spTree>
    <p:extLst>
      <p:ext uri="{BB962C8B-B14F-4D97-AF65-F5344CB8AC3E}">
        <p14:creationId xmlns:p14="http://schemas.microsoft.com/office/powerpoint/2010/main" val="207688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Ratio quantity attributes</a:t>
            </a:r>
          </a:p>
        </p:txBody>
      </p:sp>
      <p:sp>
        <p:nvSpPr>
          <p:cNvPr id="3" name="Content Placeholder 2"/>
          <p:cNvSpPr>
            <a:spLocks noGrp="1"/>
          </p:cNvSpPr>
          <p:nvPr>
            <p:ph idx="1"/>
          </p:nvPr>
        </p:nvSpPr>
        <p:spPr/>
        <p:txBody>
          <a:bodyPr/>
          <a:lstStyle/>
          <a:p>
            <a:r>
              <a:rPr lang="en-CA" dirty="0"/>
              <a:t>Ratio quantities are ones for which the measurement scheme inherently defines a zero point</a:t>
            </a:r>
          </a:p>
          <a:p>
            <a:r>
              <a:rPr lang="en-CA" dirty="0"/>
              <a:t>Real numbers, can multiple and add together (distances)</a:t>
            </a:r>
          </a:p>
          <a:p>
            <a:r>
              <a:rPr lang="en-CA" b="1" dirty="0"/>
              <a:t>We will work only with nominal and ratio, in practice, the distinction between ordinal and ratio is irrelevant (normalization)</a:t>
            </a:r>
          </a:p>
          <a:p>
            <a:endParaRPr lang="en-CA" dirty="0"/>
          </a:p>
          <a:p>
            <a:endParaRPr lang="en-CA" dirty="0"/>
          </a:p>
          <a:p>
            <a:pPr marL="0" indent="0">
              <a:buNone/>
            </a:pPr>
            <a:endParaRPr lang="en-CA" dirty="0"/>
          </a:p>
          <a:p>
            <a:endParaRPr lang="en-CA" dirty="0"/>
          </a:p>
        </p:txBody>
      </p:sp>
      <p:pic>
        <p:nvPicPr>
          <p:cNvPr id="4098" name="Picture 2" descr="Image result for distance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181" y="4114800"/>
            <a:ext cx="3844637" cy="256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b="1" dirty="0"/>
              <a:t>7.2 Extending 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fontScale="92500" lnSpcReduction="10000"/>
              </a:bodyPr>
              <a:lstStyle/>
              <a:p>
                <a:r>
                  <a:rPr lang="en-US" dirty="0"/>
                  <a:t>Biggest disadvantage of linear models is they can only represent linear boundaries between classes, too simplistic for many practical applications</a:t>
                </a:r>
              </a:p>
              <a:p>
                <a:r>
                  <a:rPr lang="en-US" b="1" dirty="0"/>
                  <a:t>Support vector machines (SVM) </a:t>
                </a:r>
                <a:r>
                  <a:rPr lang="en-US" dirty="0"/>
                  <a:t>use linear models to implement nonlinear class boundaries. </a:t>
                </a:r>
              </a:p>
              <a:p>
                <a:r>
                  <a:rPr lang="en-US" dirty="0"/>
                  <a:t>How? By transforming the input using a nonlinear mapping </a:t>
                </a:r>
              </a:p>
              <a:p>
                <a:r>
                  <a:rPr lang="en-US" dirty="0"/>
                  <a:t>Transform instance space into new space where classes are linearly separable</a:t>
                </a:r>
              </a:p>
              <a:p>
                <a:r>
                  <a:rPr lang="en-US" dirty="0"/>
                  <a:t>Original linear model: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dirty="0"/>
                  <a:t> (two attributes)</a:t>
                </a:r>
              </a:p>
              <a:p>
                <a:r>
                  <a:rPr lang="en-US" dirty="0"/>
                  <a:t>Transformed model: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oMath>
                </a14:m>
                <a:r>
                  <a:rPr lang="en-US" dirty="0"/>
                  <a:t> </a:t>
                </a:r>
              </a:p>
              <a:p>
                <a:pPr lvl="1"/>
                <a:r>
                  <a:rPr lang="en-US" dirty="0"/>
                  <a:t>Example using all 3 factor products that can be constructed from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2</m:t>
                        </m:r>
                      </m:sub>
                    </m:sSub>
                  </m:oMath>
                </a14:m>
                <a:endParaRPr lang="en-US" dirty="0"/>
              </a:p>
              <a:p>
                <a:r>
                  <a:rPr lang="en-US" dirty="0"/>
                  <a:t>Each new training instance is transformed to the new attribute space by combining the attribute values like above</a:t>
                </a:r>
              </a:p>
              <a:p>
                <a:r>
                  <a:rPr lang="en-US" dirty="0"/>
                  <a:t>Polynomials of sufficiently high degree can approximate arbitrary decision boundaries</a:t>
                </a:r>
              </a:p>
              <a:p>
                <a:r>
                  <a:rPr lang="en-US" dirty="0"/>
                  <a:t>Problem with this approach: too many attributes</a:t>
                </a:r>
              </a:p>
              <a:p>
                <a:pPr lvl="1"/>
                <a:r>
                  <a:rPr lang="en-US" dirty="0"/>
                  <a:t>Takes too long to train (linear regression time complexity is cubic)</a:t>
                </a:r>
              </a:p>
              <a:p>
                <a:pPr lvl="1"/>
                <a:r>
                  <a:rPr lang="en-US" dirty="0"/>
                  <a:t>Causes overfitting (including all 5 product factors in 10 attribute dataset gives &gt;2000 weights)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729" t="-188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0955022" y="0"/>
            <a:ext cx="1236978" cy="1468582"/>
          </a:xfrm>
          <a:prstGeom prst="rect">
            <a:avLst/>
          </a:prstGeom>
        </p:spPr>
      </p:pic>
    </p:spTree>
    <p:extLst>
      <p:ext uri="{BB962C8B-B14F-4D97-AF65-F5344CB8AC3E}">
        <p14:creationId xmlns:p14="http://schemas.microsoft.com/office/powerpoint/2010/main" val="24949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The maximum margin hyperplane</a:t>
            </a:r>
          </a:p>
        </p:txBody>
      </p:sp>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1" y="795854"/>
            <a:ext cx="6644651" cy="6062145"/>
          </a:xfrm>
        </p:spPr>
        <p:txBody>
          <a:bodyPr>
            <a:normAutofit fontScale="92500" lnSpcReduction="10000"/>
          </a:bodyPr>
          <a:lstStyle/>
          <a:p>
            <a:r>
              <a:rPr lang="en-US" dirty="0"/>
              <a:t>SVMs address the overfitting/high training time problems introduced by combining attributes and adding more weights</a:t>
            </a:r>
          </a:p>
          <a:p>
            <a:r>
              <a:rPr lang="en-US" dirty="0"/>
              <a:t>SVM based on an algorithm finding a special kind of linear model: the </a:t>
            </a:r>
            <a:r>
              <a:rPr lang="en-US" b="1" dirty="0"/>
              <a:t>maximum margin hyperplane</a:t>
            </a:r>
            <a:endParaRPr lang="en-US" dirty="0"/>
          </a:p>
          <a:p>
            <a:r>
              <a:rPr lang="en-US" dirty="0"/>
              <a:t>Assuming classes are linearly separable, maximum margin hyperplane is the hyperplane that gives greatest separation between classes</a:t>
            </a:r>
          </a:p>
          <a:p>
            <a:pPr lvl="1"/>
            <a:r>
              <a:rPr lang="en-US" dirty="0"/>
              <a:t>Maximum margin hyperplane is the perpendicular bisector of shortest line connecting the convex hull of two classes</a:t>
            </a:r>
          </a:p>
          <a:p>
            <a:r>
              <a:rPr lang="en-US" dirty="0"/>
              <a:t>Instances closest to maximum margin hyperplane are called support vectors</a:t>
            </a:r>
          </a:p>
          <a:p>
            <a:pPr lvl="1"/>
            <a:r>
              <a:rPr lang="en-US" dirty="0"/>
              <a:t>Always at least 1 per class, usually more</a:t>
            </a:r>
          </a:p>
          <a:p>
            <a:r>
              <a:rPr lang="en-US" dirty="0"/>
              <a:t>All other training instances are irrelevant</a:t>
            </a:r>
          </a:p>
        </p:txBody>
      </p:sp>
      <p:pic>
        <p:nvPicPr>
          <p:cNvPr id="4" name="Picture 3">
            <a:extLst>
              <a:ext uri="{FF2B5EF4-FFF2-40B4-BE49-F238E27FC236}">
                <a16:creationId xmlns:a16="http://schemas.microsoft.com/office/drawing/2014/main" id="{8D3B65E2-91E4-DD4E-826E-0342FE84A026}"/>
              </a:ext>
            </a:extLst>
          </p:cNvPr>
          <p:cNvPicPr>
            <a:picLocks noChangeAspect="1"/>
          </p:cNvPicPr>
          <p:nvPr/>
        </p:nvPicPr>
        <p:blipFill>
          <a:blip r:embed="rId2"/>
          <a:stretch>
            <a:fillRect/>
          </a:stretch>
        </p:blipFill>
        <p:spPr>
          <a:xfrm>
            <a:off x="6644650" y="1417832"/>
            <a:ext cx="5547350" cy="4307243"/>
          </a:xfrm>
          <a:prstGeom prst="rect">
            <a:avLst/>
          </a:prstGeom>
        </p:spPr>
      </p:pic>
    </p:spTree>
    <p:extLst>
      <p:ext uri="{BB962C8B-B14F-4D97-AF65-F5344CB8AC3E}">
        <p14:creationId xmlns:p14="http://schemas.microsoft.com/office/powerpoint/2010/main" val="4226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a:bodyPr>
              <a:lstStyle/>
              <a:p>
                <a:r>
                  <a:rPr lang="en-US" dirty="0"/>
                  <a:t>Hyperplane separating two classes can be written: </a:t>
                </a:r>
                <a:br>
                  <a:rPr lang="en-US" dirty="0"/>
                </a:br>
                <a:r>
                  <a:rPr lang="en-US"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endParaRPr lang="en-US" dirty="0"/>
              </a:p>
              <a:p>
                <a:r>
                  <a:rPr lang="en-US" dirty="0"/>
                  <a:t>Equation defining maximum margin hyperplane can be written in another form, in terms of the support vectors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𝑠𝑢𝑝𝑝𝑜𝑟𝑡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𝑣𝑒𝑐𝑡𝑜𝑟𝑠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𝒊</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oMath>
                  </m:oMathPara>
                </a14:m>
                <a:endParaRPr lang="en-US" b="1" dirty="0"/>
              </a:p>
              <a:p>
                <a:pPr marL="0" indent="0">
                  <a:buNone/>
                </a:pPr>
                <a:r>
                  <a:rPr lang="en-US" b="1" dirty="0"/>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b="1" dirty="0"/>
                  <a:t> </a:t>
                </a:r>
                <a:r>
                  <a:rPr lang="en-US" dirty="0"/>
                  <a:t>is class value of training instance</a:t>
                </a:r>
                <a:r>
                  <a:rPr lang="en-US" b="1" dirty="0"/>
                  <a:t> </a:t>
                </a:r>
                <a14:m>
                  <m:oMath xmlns:m="http://schemas.openxmlformats.org/officeDocument/2006/math">
                    <m:r>
                      <a:rPr lang="en-US" b="1" i="1">
                        <a:latin typeface="Cambria Math" panose="02040503050406030204" pitchFamily="18" charset="0"/>
                      </a:rPr>
                      <m:t>𝒂</m:t>
                    </m:r>
                    <m:d>
                      <m:dPr>
                        <m:ctrlPr>
                          <a:rPr lang="en-US" i="1">
                            <a:latin typeface="Cambria Math" panose="02040503050406030204" pitchFamily="18" charset="0"/>
                          </a:rPr>
                        </m:ctrlPr>
                      </m:dPr>
                      <m:e>
                        <m:r>
                          <a:rPr lang="en-US" b="1" i="1">
                            <a:latin typeface="Cambria Math" panose="02040503050406030204" pitchFamily="18" charset="0"/>
                          </a:rPr>
                          <m:t>𝒊</m:t>
                        </m:r>
                      </m:e>
                    </m:d>
                  </m:oMath>
                </a14:m>
                <a:r>
                  <a:rPr lang="en-US" dirty="0"/>
                  <a:t> (-1=no, 1=yes)</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𝒂</m:t>
                    </m:r>
                  </m:oMath>
                </a14:m>
                <a:r>
                  <a:rPr lang="en-US" b="1" dirty="0"/>
                  <a:t> </a:t>
                </a:r>
                <a:r>
                  <a:rPr lang="en-US" dirty="0"/>
                  <a:t>is a test 	instance, </a:t>
                </a:r>
                <a14:m>
                  <m:oMath xmlns:m="http://schemas.openxmlformats.org/officeDocument/2006/math">
                    <m:r>
                      <a:rPr lang="en-US" b="0" i="1" smtClean="0">
                        <a:latin typeface="Cambria Math" panose="02040503050406030204" pitchFamily="18" charset="0"/>
                      </a:rPr>
                      <m:t>𝑏</m:t>
                    </m:r>
                  </m:oMath>
                </a14:m>
                <a:r>
                  <a:rPr lang="en-US" b="1" dirty="0"/>
                  <a:t> </a:t>
                </a:r>
                <a:r>
                  <a:rPr lang="en-US" dirty="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are numeric parameters determined by learning algorithm</a:t>
                </a:r>
                <a:br>
                  <a:rPr lang="en-US" dirty="0"/>
                </a:br>
                <a:r>
                  <a:rPr lang="en-US" dirty="0"/>
                  <a:t>	vectors </a:t>
                </a:r>
                <a14:m>
                  <m:oMath xmlns:m="http://schemas.openxmlformats.org/officeDocument/2006/math">
                    <m:r>
                      <a:rPr lang="en-US" b="1" i="1" smtClean="0">
                        <a:latin typeface="Cambria Math" panose="02040503050406030204" pitchFamily="18" charset="0"/>
                      </a:rPr>
                      <m:t>𝒂</m:t>
                    </m:r>
                    <m:d>
                      <m:dPr>
                        <m:ctrlPr>
                          <a:rPr lang="en-US" b="0" i="1" smtClean="0">
                            <a:latin typeface="Cambria Math" panose="02040503050406030204" pitchFamily="18" charset="0"/>
                          </a:rPr>
                        </m:ctrlPr>
                      </m:dPr>
                      <m:e>
                        <m:r>
                          <a:rPr lang="en-US" b="1" i="1" smtClean="0">
                            <a:latin typeface="Cambria Math" panose="02040503050406030204" pitchFamily="18" charset="0"/>
                          </a:rPr>
                          <m:t>𝒊</m:t>
                        </m:r>
                      </m:e>
                    </m:d>
                  </m:oMath>
                </a14:m>
                <a:r>
                  <a:rPr lang="en-US" b="1" dirty="0"/>
                  <a:t> </a:t>
                </a:r>
                <a:r>
                  <a:rPr lang="en-US" dirty="0"/>
                  <a:t>are support vectors,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𝒊</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oMath>
                </a14:m>
                <a:r>
                  <a:rPr lang="en-US" b="1" dirty="0"/>
                  <a:t> </a:t>
                </a:r>
                <a:r>
                  <a:rPr lang="en-US" dirty="0"/>
                  <a:t>is dot product of test instance with 	support vector </a:t>
                </a:r>
                <a14:m>
                  <m:oMath xmlns:m="http://schemas.openxmlformats.org/officeDocument/2006/math">
                    <m:r>
                      <a:rPr lang="en-US" b="0" i="1">
                        <a:latin typeface="Cambria Math" panose="02040503050406030204" pitchFamily="18" charset="0"/>
                      </a:rPr>
                      <m:t>𝑖</m:t>
                    </m:r>
                  </m:oMath>
                </a14:m>
                <a:endParaRPr lang="en-US" dirty="0"/>
              </a:p>
              <a:p>
                <a:r>
                  <a:rPr lang="en-US" dirty="0"/>
                  <a:t>How to find support vectors and parameters </a:t>
                </a:r>
                <a14:m>
                  <m:oMath xmlns:m="http://schemas.openxmlformats.org/officeDocument/2006/math">
                    <m:r>
                      <a:rPr lang="en-US" b="0" i="1" smtClean="0">
                        <a:latin typeface="Cambria Math" panose="02040503050406030204" pitchFamily="18" charset="0"/>
                      </a:rPr>
                      <m:t>𝑏</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n-US" dirty="0"/>
                  <a:t> for a given dataset?</a:t>
                </a:r>
              </a:p>
              <a:p>
                <a:r>
                  <a:rPr lang="en-US" dirty="0"/>
                  <a:t>Constrained quadratic optimization problem</a:t>
                </a:r>
              </a:p>
              <a:p>
                <a:pPr marL="0" indent="0">
                  <a:buNone/>
                </a:pPr>
                <a:endParaRPr lang="en-US" b="1"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833" t="-1674" r="-1354"/>
                </a:stretch>
              </a:blipFill>
            </p:spPr>
            <p:txBody>
              <a:bodyPr/>
              <a:lstStyle/>
              <a:p>
                <a:r>
                  <a:rPr lang="en-US">
                    <a:noFill/>
                  </a:rPr>
                  <a:t> </a:t>
                </a:r>
              </a:p>
            </p:txBody>
          </p:sp>
        </mc:Fallback>
      </mc:AlternateContent>
    </p:spTree>
    <p:extLst>
      <p:ext uri="{BB962C8B-B14F-4D97-AF65-F5344CB8AC3E}">
        <p14:creationId xmlns:p14="http://schemas.microsoft.com/office/powerpoint/2010/main" val="76408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Nonlinear class boundaries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lstStyle/>
              <a:p>
                <a:r>
                  <a:rPr lang="en-US" dirty="0"/>
                  <a:t>SVM can model nonlinear class boundaries, but so far we’ve only seen linear case</a:t>
                </a:r>
              </a:p>
              <a:p>
                <a:r>
                  <a:rPr lang="en-US" dirty="0"/>
                  <a:t>Remember one problem with transforming attributes is overfitting</a:t>
                </a:r>
              </a:p>
              <a:p>
                <a:r>
                  <a:rPr lang="en-US" dirty="0"/>
                  <a:t>SVM reduce overfitting because maximum margin hyperplane is stable, only moving when support vectors are added/removed (ignoring all other instances)</a:t>
                </a:r>
              </a:p>
              <a:p>
                <a:r>
                  <a:rPr lang="en-US" dirty="0"/>
                  <a:t>What about problem 2 (computational complexity of high dimensional data)?</a:t>
                </a:r>
              </a:p>
              <a:p>
                <a:r>
                  <a:rPr lang="en-US" dirty="0"/>
                  <a:t>New instances are classified by dot product with all support vectors, expensive in the case of high dimensional support vectors</a:t>
                </a:r>
              </a:p>
              <a:p>
                <a:r>
                  <a:rPr lang="en-US" dirty="0"/>
                  <a:t>Fortunately, we can calculate dot product before the nonlinear transformation:</a:t>
                </a:r>
                <a:br>
                  <a:rPr lang="en-US" dirty="0"/>
                </a:b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r>
                              <a:rPr lang="en-US" b="1" i="1" smtClean="0">
                                <a:latin typeface="Cambria Math" panose="02040503050406030204" pitchFamily="18" charset="0"/>
                              </a:rPr>
                              <m:t>)</m:t>
                            </m:r>
                          </m:e>
                          <m:sup>
                            <m:r>
                              <a:rPr lang="en-US" b="0" i="1" smtClean="0">
                                <a:latin typeface="Cambria Math" panose="02040503050406030204" pitchFamily="18" charset="0"/>
                              </a:rPr>
                              <m:t>𝑛</m:t>
                            </m:r>
                          </m:sup>
                        </m:sSup>
                      </m:e>
                    </m:nary>
                  </m:oMath>
                </a14:m>
                <a:r>
                  <a:rPr lang="en-US" dirty="0"/>
                  <a:t>, where n is number of factors in transformation</a:t>
                </a:r>
              </a:p>
              <a:p>
                <a:r>
                  <a:rPr lang="en-US" dirty="0"/>
                  <a:t>Dot products are computed in low dimensional space, problem becomes feasible</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rPr>
                          <m:t>)</m:t>
                        </m:r>
                      </m:e>
                      <m:sup>
                        <m:r>
                          <a:rPr lang="en-US" b="0" i="1" smtClean="0">
                            <a:latin typeface="Cambria Math" panose="02040503050406030204" pitchFamily="18" charset="0"/>
                          </a:rPr>
                          <m:t>𝑛</m:t>
                        </m:r>
                      </m:sup>
                    </m:sSup>
                  </m:oMath>
                </a14:m>
                <a:r>
                  <a:rPr lang="en-US" dirty="0"/>
                  <a:t> is called a polynomial kernel. Start with a value of n=1 (linear model) and increase it until estimated error ceases to improve, usually small n suffices</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833" t="-1674" r="-1250"/>
                </a:stretch>
              </a:blipFill>
            </p:spPr>
            <p:txBody>
              <a:bodyPr/>
              <a:lstStyle/>
              <a:p>
                <a:r>
                  <a:rPr lang="en-US">
                    <a:noFill/>
                  </a:rPr>
                  <a:t> </a:t>
                </a:r>
              </a:p>
            </p:txBody>
          </p:sp>
        </mc:Fallback>
      </mc:AlternateContent>
    </p:spTree>
    <p:extLst>
      <p:ext uri="{BB962C8B-B14F-4D97-AF65-F5344CB8AC3E}">
        <p14:creationId xmlns:p14="http://schemas.microsoft.com/office/powerpoint/2010/main" val="395439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Kernel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lnSpcReduction="10000"/>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rPr>
                          <m:t>)</m:t>
                        </m:r>
                      </m:e>
                      <m:sup>
                        <m:r>
                          <a:rPr lang="en-US" b="0" i="1" smtClean="0">
                            <a:latin typeface="Cambria Math" panose="02040503050406030204" pitchFamily="18" charset="0"/>
                          </a:rPr>
                          <m:t>𝑛</m:t>
                        </m:r>
                      </m:sup>
                    </m:sSup>
                  </m:oMath>
                </a14:m>
                <a:r>
                  <a:rPr lang="en-US" dirty="0"/>
                  <a:t> (polynomial kernel) </a:t>
                </a:r>
              </a:p>
              <a:p>
                <a:r>
                  <a:rPr lang="en-US" dirty="0"/>
                  <a:t>Other kernel functions can be used to implement different nonlinear mappings</a:t>
                </a:r>
              </a:p>
              <a:p>
                <a:r>
                  <a:rPr lang="en-US" dirty="0"/>
                  <a:t>Two common ones are:</a:t>
                </a:r>
              </a:p>
              <a:p>
                <a:r>
                  <a:rPr lang="en-US" dirty="0"/>
                  <a:t>1) radial basis function (RBF) kernel</a:t>
                </a:r>
              </a:p>
              <a:p>
                <a:r>
                  <a:rPr lang="en-US" dirty="0"/>
                  <a:t>2) sigmoid kernel</a:t>
                </a:r>
              </a:p>
              <a:p>
                <a:r>
                  <a:rPr lang="en-US" dirty="0"/>
                  <a:t>SVM with RBF kernel corresponds to a neural network called RBF network</a:t>
                </a:r>
              </a:p>
              <a:p>
                <a:r>
                  <a:rPr lang="en-US" dirty="0"/>
                  <a:t>SVM with sigmoid kernel corresponds to multilayer perceptron (1 hidden layer)</a:t>
                </a:r>
              </a:p>
              <a:p>
                <a:r>
                  <a:rPr lang="en-US" dirty="0"/>
                  <a:t>Mathematically, any function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b="1" dirty="0"/>
                  <a:t> </a:t>
                </a:r>
                <a:r>
                  <a:rPr lang="en-US" dirty="0"/>
                  <a:t>is a kernel function if it can be written as</a:t>
                </a:r>
                <a:br>
                  <a:rPr lang="en-US" dirty="0"/>
                </a:br>
                <a:r>
                  <a:rPr lang="en-US" dirty="0"/>
                  <a:t>		</a:t>
                </a:r>
                <a14:m>
                  <m:oMath xmlns:m="http://schemas.openxmlformats.org/officeDocument/2006/math">
                    <m:r>
                      <a:rPr lang="en-US" b="1" i="1" smtClean="0">
                        <a:latin typeface="Cambria Math" panose="02040503050406030204" pitchFamily="18" charset="0"/>
                      </a:rPr>
                      <m:t>𝑲</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e>
                    </m:d>
                    <m:r>
                      <a:rPr lang="en-US" b="1" i="1" smtClean="0">
                        <a:latin typeface="Cambria Math" panose="02040503050406030204" pitchFamily="18" charset="0"/>
                      </a:rPr>
                      <m:t>= </m:t>
                    </m:r>
                    <m:r>
                      <a:rPr lang="el-GR" b="1" i="1" smtClean="0">
                        <a:latin typeface="Cambria Math" panose="02040503050406030204" pitchFamily="18" charset="0"/>
                        <a:ea typeface="Cambria Math" panose="02040503050406030204" pitchFamily="18" charset="0"/>
                      </a:rPr>
                      <m:t>𝜱</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𝜱</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l-GR" b="1" i="1" smtClean="0">
                        <a:latin typeface="Cambria Math" panose="02040503050406030204" pitchFamily="18" charset="0"/>
                        <a:ea typeface="Cambria Math" panose="02040503050406030204" pitchFamily="18" charset="0"/>
                      </a:rPr>
                      <m:t>𝜱</m:t>
                    </m:r>
                  </m:oMath>
                </a14:m>
                <a:r>
                  <a:rPr lang="en-US" b="1" dirty="0"/>
                  <a:t> </a:t>
                </a:r>
                <a:r>
                  <a:rPr lang="en-US" dirty="0"/>
                  <a:t>is a function mapping an instance 			into a potentially high dimensional features space</a:t>
                </a:r>
              </a:p>
              <a:p>
                <a:r>
                  <a:rPr lang="en-US" dirty="0"/>
                  <a:t>we have assumed training data is linearly separable (in feature space, or higher dimensional space), but SVM can be generalized to non-linearly separable cases</a:t>
                </a:r>
              </a:p>
              <a:p>
                <a:r>
                  <a:rPr lang="en-US" dirty="0"/>
                  <a:t>SVMs are slow compared to other classifiers but can produce very accurate result</a:t>
                </a:r>
              </a:p>
              <a:p>
                <a:endParaRPr lang="en-US" b="1"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833" t="-2301" r="-417"/>
                </a:stretch>
              </a:blipFill>
            </p:spPr>
            <p:txBody>
              <a:bodyPr/>
              <a:lstStyle/>
              <a:p>
                <a:r>
                  <a:rPr lang="en-US">
                    <a:noFill/>
                  </a:rPr>
                  <a:t> </a:t>
                </a:r>
              </a:p>
            </p:txBody>
          </p:sp>
        </mc:Fallback>
      </mc:AlternateContent>
    </p:spTree>
    <p:extLst>
      <p:ext uri="{BB962C8B-B14F-4D97-AF65-F5344CB8AC3E}">
        <p14:creationId xmlns:p14="http://schemas.microsoft.com/office/powerpoint/2010/main" val="223853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18914"/>
            <a:ext cx="11513127" cy="338554"/>
          </a:xfrm>
          <a:prstGeom prst="rect">
            <a:avLst/>
          </a:prstGeom>
          <a:noFill/>
        </p:spPr>
        <p:txBody>
          <a:bodyPr wrap="square" rtlCol="0">
            <a:spAutoFit/>
          </a:bodyPr>
          <a:lstStyle/>
          <a:p>
            <a:r>
              <a:rPr lang="en-CA" sz="1600" dirty="0">
                <a:hlinkClick r:id="rId2"/>
              </a:rPr>
              <a:t>https://en.wikipedia.org/wiki/Kernel_method</a:t>
            </a:r>
            <a:endParaRPr lang="en-CA" sz="1600" dirty="0"/>
          </a:p>
        </p:txBody>
      </p:sp>
      <p:pic>
        <p:nvPicPr>
          <p:cNvPr id="5" name="Picture 4"/>
          <p:cNvPicPr>
            <a:picLocks noChangeAspect="1"/>
          </p:cNvPicPr>
          <p:nvPr/>
        </p:nvPicPr>
        <p:blipFill>
          <a:blip r:embed="rId3"/>
          <a:stretch>
            <a:fillRect/>
          </a:stretch>
        </p:blipFill>
        <p:spPr>
          <a:xfrm>
            <a:off x="114733" y="222971"/>
            <a:ext cx="9801225" cy="463867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67345" y="5140036"/>
                <a:ext cx="748145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800" b="0" i="1" smtClean="0">
                          <a:latin typeface="Cambria Math" panose="02040503050406030204" pitchFamily="18" charset="0"/>
                          <a:ea typeface="Cambria Math" panose="02040503050406030204" pitchFamily="18" charset="0"/>
                        </a:rPr>
                        <m:t>𝛷</m:t>
                      </m:r>
                      <m:d>
                        <m:dPr>
                          <m:ctrlPr>
                            <a:rPr lang="en-US" sz="280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𝑎</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𝑏</m:t>
                          </m:r>
                        </m:e>
                      </m:d>
                      <m:r>
                        <a:rPr lang="en-CA" sz="2800" b="0" i="1" smtClean="0">
                          <a:latin typeface="Cambria Math" panose="02040503050406030204" pitchFamily="18" charset="0"/>
                          <a:ea typeface="Cambria Math" panose="02040503050406030204" pitchFamily="18" charset="0"/>
                        </a:rPr>
                        <m:t>=</m:t>
                      </m:r>
                      <m:d>
                        <m:dPr>
                          <m:ctrlPr>
                            <a:rPr lang="en-CA" sz="280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𝑎</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𝑏</m:t>
                          </m:r>
                          <m:r>
                            <a:rPr lang="en-CA" sz="2800" b="0" i="1" smtClean="0">
                              <a:latin typeface="Cambria Math" panose="02040503050406030204" pitchFamily="18" charset="0"/>
                              <a:ea typeface="Cambria Math" panose="02040503050406030204" pitchFamily="18" charset="0"/>
                            </a:rPr>
                            <m:t>,</m:t>
                          </m:r>
                          <m:sSup>
                            <m:sSupPr>
                              <m:ctrlPr>
                                <a:rPr lang="en-CA" sz="280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𝑎</m:t>
                              </m:r>
                            </m:e>
                            <m:sup>
                              <m:r>
                                <a:rPr lang="en-CA" sz="2800" b="0" i="1" smtClean="0">
                                  <a:latin typeface="Cambria Math" panose="02040503050406030204" pitchFamily="18" charset="0"/>
                                  <a:ea typeface="Cambria Math" panose="02040503050406030204" pitchFamily="18" charset="0"/>
                                </a:rPr>
                                <m:t>2</m:t>
                              </m:r>
                            </m:sup>
                          </m:sSup>
                          <m:r>
                            <a:rPr lang="en-CA" sz="2800" b="0" i="1" smtClean="0">
                              <a:latin typeface="Cambria Math" panose="02040503050406030204" pitchFamily="18" charset="0"/>
                              <a:ea typeface="Cambria Math" panose="02040503050406030204" pitchFamily="18" charset="0"/>
                            </a:rPr>
                            <m:t>+</m:t>
                          </m:r>
                          <m:sSup>
                            <m:sSupPr>
                              <m:ctrlPr>
                                <a:rPr lang="en-CA" sz="280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𝑏</m:t>
                              </m:r>
                            </m:e>
                            <m:sup>
                              <m:r>
                                <a:rPr lang="en-CA" sz="2800" b="0" i="1" smtClean="0">
                                  <a:latin typeface="Cambria Math" panose="02040503050406030204" pitchFamily="18" charset="0"/>
                                  <a:ea typeface="Cambria Math" panose="02040503050406030204" pitchFamily="18" charset="0"/>
                                </a:rPr>
                                <m:t>2</m:t>
                              </m:r>
                            </m:sup>
                          </m:sSup>
                        </m:e>
                      </m:d>
                    </m:oMath>
                  </m:oMathPara>
                </a14:m>
                <a:endParaRPr lang="en-CA" sz="28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𝐾</m:t>
                      </m:r>
                      <m:d>
                        <m:dPr>
                          <m:ctrlPr>
                            <a:rPr lang="en-CA" sz="2800" b="0" i="1" smtClean="0">
                              <a:latin typeface="Cambria Math" panose="02040503050406030204" pitchFamily="18" charset="0"/>
                            </a:rPr>
                          </m:ctrlPr>
                        </m:dPr>
                        <m:e>
                          <m:r>
                            <a:rPr lang="en-CA" sz="2800" b="1" i="1" smtClean="0">
                              <a:latin typeface="Cambria Math" panose="02040503050406030204" pitchFamily="18" charset="0"/>
                            </a:rPr>
                            <m:t>𝒙</m:t>
                          </m:r>
                          <m:r>
                            <a:rPr lang="en-CA" sz="2800" b="1" i="1" smtClean="0">
                              <a:latin typeface="Cambria Math" panose="02040503050406030204" pitchFamily="18" charset="0"/>
                            </a:rPr>
                            <m:t>,</m:t>
                          </m:r>
                          <m:r>
                            <a:rPr lang="en-CA" sz="2800" b="1" i="1" smtClean="0">
                              <a:latin typeface="Cambria Math" panose="02040503050406030204" pitchFamily="18" charset="0"/>
                            </a:rPr>
                            <m:t>𝒚</m:t>
                          </m:r>
                        </m:e>
                      </m:d>
                      <m:r>
                        <a:rPr lang="en-CA" sz="2800" b="0" i="1" smtClean="0">
                          <a:latin typeface="Cambria Math" panose="02040503050406030204" pitchFamily="18" charset="0"/>
                        </a:rPr>
                        <m:t>=</m:t>
                      </m:r>
                      <m:r>
                        <a:rPr lang="en-CA" sz="2800" b="1" i="1" smtClean="0">
                          <a:latin typeface="Cambria Math" panose="02040503050406030204" pitchFamily="18" charset="0"/>
                        </a:rPr>
                        <m:t>𝒙</m:t>
                      </m:r>
                      <m:r>
                        <a:rPr lang="en-CA" sz="2800" b="1" i="1" smtClean="0">
                          <a:latin typeface="Cambria Math" panose="02040503050406030204" pitchFamily="18" charset="0"/>
                          <a:ea typeface="Cambria Math" panose="02040503050406030204" pitchFamily="18" charset="0"/>
                        </a:rPr>
                        <m:t>∙</m:t>
                      </m:r>
                      <m:r>
                        <a:rPr lang="en-CA" sz="2800" b="1" i="1" smtClean="0">
                          <a:latin typeface="Cambria Math" panose="02040503050406030204" pitchFamily="18" charset="0"/>
                          <a:ea typeface="Cambria Math" panose="02040503050406030204" pitchFamily="18" charset="0"/>
                        </a:rPr>
                        <m:t>𝒚</m:t>
                      </m:r>
                      <m:r>
                        <a:rPr lang="en-CA" sz="2800" b="0" i="1" smtClean="0">
                          <a:latin typeface="Cambria Math" panose="02040503050406030204" pitchFamily="18" charset="0"/>
                          <a:ea typeface="Cambria Math" panose="02040503050406030204" pitchFamily="18" charset="0"/>
                        </a:rPr>
                        <m:t>+</m:t>
                      </m:r>
                      <m:sSup>
                        <m:sSupPr>
                          <m:ctrlPr>
                            <a:rPr lang="en-CA" sz="2800" b="0" i="1" smtClean="0">
                              <a:latin typeface="Cambria Math" panose="02040503050406030204" pitchFamily="18" charset="0"/>
                              <a:ea typeface="Cambria Math" panose="02040503050406030204" pitchFamily="18" charset="0"/>
                            </a:rPr>
                          </m:ctrlPr>
                        </m:sSupPr>
                        <m:e>
                          <m:d>
                            <m:dPr>
                              <m:begChr m:val="‖"/>
                              <m:endChr m:val="‖"/>
                              <m:ctrlPr>
                                <a:rPr lang="en-CA" sz="2800" b="0" i="1" smtClean="0">
                                  <a:latin typeface="Cambria Math" panose="02040503050406030204" pitchFamily="18" charset="0"/>
                                  <a:ea typeface="Cambria Math" panose="02040503050406030204" pitchFamily="18" charset="0"/>
                                </a:rPr>
                              </m:ctrlPr>
                            </m:dPr>
                            <m:e>
                              <m:r>
                                <a:rPr lang="en-CA" sz="2800" b="1" i="1" smtClean="0">
                                  <a:latin typeface="Cambria Math" panose="02040503050406030204" pitchFamily="18" charset="0"/>
                                  <a:ea typeface="Cambria Math" panose="02040503050406030204" pitchFamily="18" charset="0"/>
                                </a:rPr>
                                <m:t>𝒙</m:t>
                              </m:r>
                            </m:e>
                          </m:d>
                        </m:e>
                        <m:sup>
                          <m:r>
                            <a:rPr lang="en-CA" sz="2800" b="0" i="1" smtClean="0">
                              <a:latin typeface="Cambria Math" panose="02040503050406030204" pitchFamily="18" charset="0"/>
                              <a:ea typeface="Cambria Math" panose="02040503050406030204" pitchFamily="18" charset="0"/>
                            </a:rPr>
                            <m:t>2</m:t>
                          </m:r>
                        </m:sup>
                      </m:sSup>
                      <m:sSup>
                        <m:sSupPr>
                          <m:ctrlPr>
                            <a:rPr lang="en-CA" sz="2800" b="0" i="1" smtClean="0">
                              <a:latin typeface="Cambria Math" panose="02040503050406030204" pitchFamily="18" charset="0"/>
                              <a:ea typeface="Cambria Math" panose="02040503050406030204" pitchFamily="18" charset="0"/>
                            </a:rPr>
                          </m:ctrlPr>
                        </m:sSupPr>
                        <m:e>
                          <m:d>
                            <m:dPr>
                              <m:begChr m:val="‖"/>
                              <m:endChr m:val="‖"/>
                              <m:ctrlPr>
                                <a:rPr lang="en-CA" sz="2800" b="0" i="1" smtClean="0">
                                  <a:latin typeface="Cambria Math" panose="02040503050406030204" pitchFamily="18" charset="0"/>
                                  <a:ea typeface="Cambria Math" panose="02040503050406030204" pitchFamily="18" charset="0"/>
                                </a:rPr>
                              </m:ctrlPr>
                            </m:dPr>
                            <m:e>
                              <m:r>
                                <a:rPr lang="en-CA" sz="2800" b="1" i="1" smtClean="0">
                                  <a:latin typeface="Cambria Math" panose="02040503050406030204" pitchFamily="18" charset="0"/>
                                  <a:ea typeface="Cambria Math" panose="02040503050406030204" pitchFamily="18" charset="0"/>
                                </a:rPr>
                                <m:t>𝒚</m:t>
                              </m:r>
                            </m:e>
                          </m:d>
                        </m:e>
                        <m:sup>
                          <m:r>
                            <a:rPr lang="en-CA" sz="2800" b="0" i="1" smtClean="0">
                              <a:latin typeface="Cambria Math" panose="02040503050406030204" pitchFamily="18" charset="0"/>
                              <a:ea typeface="Cambria Math" panose="02040503050406030204" pitchFamily="18" charset="0"/>
                            </a:rPr>
                            <m:t>2</m:t>
                          </m:r>
                        </m:sup>
                      </m:sSup>
                    </m:oMath>
                  </m:oMathPara>
                </a14:m>
                <a:endParaRPr lang="en-CA"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967345" y="5140036"/>
                <a:ext cx="7481455" cy="954107"/>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0723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5409" y="174480"/>
            <a:ext cx="10726882" cy="6529880"/>
          </a:xfrm>
          <a:prstGeom prst="rect">
            <a:avLst/>
          </a:prstGeom>
        </p:spPr>
      </p:pic>
    </p:spTree>
    <p:extLst>
      <p:ext uri="{BB962C8B-B14F-4D97-AF65-F5344CB8AC3E}">
        <p14:creationId xmlns:p14="http://schemas.microsoft.com/office/powerpoint/2010/main" val="3684542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Support vector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3103150"/>
              </a:xfrm>
            </p:spPr>
            <p:txBody>
              <a:bodyPr/>
              <a:lstStyle/>
              <a:p>
                <a:r>
                  <a:rPr lang="en-US" dirty="0"/>
                  <a:t>Concept of maximum margin hyperplane only applies to classification</a:t>
                </a:r>
              </a:p>
              <a:p>
                <a:r>
                  <a:rPr lang="en-US" dirty="0"/>
                  <a:t>SVM-type algorithms can also be applied for numeric prediction</a:t>
                </a:r>
              </a:p>
              <a:p>
                <a:r>
                  <a:rPr lang="en-US" dirty="0"/>
                  <a:t>As with linear regression, we want to find a function approximating training points well while minimizing prediction error</a:t>
                </a:r>
              </a:p>
              <a:p>
                <a:r>
                  <a:rPr lang="en-US" dirty="0"/>
                  <a:t>The difference is that we ignore errors within a certain user-specified threshold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describes diameter of cylinder enclosing all training instances</a:t>
                </a:r>
              </a:p>
              <a:p>
                <a:endParaRPr lang="en-US"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3103150"/>
              </a:xfrm>
              <a:blipFill>
                <a:blip r:embed="rId2"/>
                <a:stretch>
                  <a:fillRect l="-833" t="-326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348585" y="3776222"/>
            <a:ext cx="3333750" cy="2781300"/>
          </a:xfrm>
          <a:prstGeom prst="rect">
            <a:avLst/>
          </a:prstGeom>
        </p:spPr>
      </p:pic>
    </p:spTree>
    <p:extLst>
      <p:ext uri="{BB962C8B-B14F-4D97-AF65-F5344CB8AC3E}">
        <p14:creationId xmlns:p14="http://schemas.microsoft.com/office/powerpoint/2010/main" val="17450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Support vector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5"/>
                <a:ext cx="12192000" cy="3103149"/>
              </a:xfrm>
            </p:spPr>
            <p:txBody>
              <a:bodyPr>
                <a:normAutofit fontScale="92500" lnSpcReduction="20000"/>
              </a:bodyPr>
              <a:lstStyle/>
              <a:p>
                <a:r>
                  <a:rPr lang="en-US" dirty="0"/>
                  <a:t>Too large a value for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will produce a meaningless predictor (B)</a:t>
                </a:r>
              </a:p>
              <a:p>
                <a:r>
                  <a:rPr lang="en-US" dirty="0"/>
                  <a:t>For small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0" smtClean="0">
                        <a:latin typeface="Cambria Math" panose="02040503050406030204" pitchFamily="18" charset="0"/>
                        <a:ea typeface="Cambria Math" panose="02040503050406030204" pitchFamily="18" charset="0"/>
                      </a:rPr>
                      <m:t>, </m:t>
                    </m:r>
                  </m:oMath>
                </a14:m>
                <a:r>
                  <a:rPr lang="en-US" dirty="0"/>
                  <a:t>there will be no cylinder that completely encloses the data, and some training points will have nonzero error (C)</a:t>
                </a:r>
              </a:p>
              <a:p>
                <a:pPr lvl="1"/>
                <a:r>
                  <a:rPr lang="en-US" dirty="0"/>
                  <a:t>In that case there will be a tradeoff between prediction error and tube’s flatness</a:t>
                </a:r>
              </a:p>
              <a:p>
                <a:r>
                  <a:rPr lang="en-US" dirty="0"/>
                  <a:t>For linear case, support vector regression function is written:</a:t>
                </a:r>
                <a:br>
                  <a:rPr lang="en-US" dirty="0"/>
                </a:b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𝑠𝑢𝑝𝑝𝑜𝑟𝑡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𝑣𝑒𝑐𝑡𝑜𝑟𝑠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e>
                    </m:nary>
                  </m:oMath>
                </a14:m>
                <a:endParaRPr lang="en-US" dirty="0"/>
              </a:p>
              <a:p>
                <a:r>
                  <a:rPr lang="en-US" dirty="0"/>
                  <a:t>Can replace dot product with kernel function for nonlinear problems</a:t>
                </a:r>
              </a:p>
              <a:p>
                <a:r>
                  <a:rPr lang="en-US" dirty="0"/>
                  <a:t>The support vectors are all points that do not fall within cylinder, delete all other points</a:t>
                </a:r>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5"/>
                <a:ext cx="12192000" cy="3103149"/>
              </a:xfrm>
              <a:blipFill>
                <a:blip r:embed="rId2"/>
                <a:stretch>
                  <a:fillRect l="-729" t="-489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74541" y="3714750"/>
            <a:ext cx="3333750" cy="2781300"/>
          </a:xfrm>
          <a:prstGeom prst="rect">
            <a:avLst/>
          </a:prstGeom>
        </p:spPr>
      </p:pic>
      <p:pic>
        <p:nvPicPr>
          <p:cNvPr id="6" name="Picture 5"/>
          <p:cNvPicPr>
            <a:picLocks noChangeAspect="1"/>
          </p:cNvPicPr>
          <p:nvPr/>
        </p:nvPicPr>
        <p:blipFill>
          <a:blip r:embed="rId4"/>
          <a:stretch>
            <a:fillRect/>
          </a:stretch>
        </p:blipFill>
        <p:spPr>
          <a:xfrm>
            <a:off x="4396218" y="3714750"/>
            <a:ext cx="3305175" cy="2819400"/>
          </a:xfrm>
          <a:prstGeom prst="rect">
            <a:avLst/>
          </a:prstGeom>
        </p:spPr>
      </p:pic>
      <p:pic>
        <p:nvPicPr>
          <p:cNvPr id="7" name="Picture 6"/>
          <p:cNvPicPr>
            <a:picLocks noChangeAspect="1"/>
          </p:cNvPicPr>
          <p:nvPr/>
        </p:nvPicPr>
        <p:blipFill>
          <a:blip r:embed="rId5"/>
          <a:stretch>
            <a:fillRect/>
          </a:stretch>
        </p:blipFill>
        <p:spPr>
          <a:xfrm>
            <a:off x="8080230" y="3706091"/>
            <a:ext cx="3457575" cy="2781300"/>
          </a:xfrm>
          <a:prstGeom prst="rect">
            <a:avLst/>
          </a:prstGeom>
        </p:spPr>
      </p:pic>
    </p:spTree>
    <p:extLst>
      <p:ext uri="{BB962C8B-B14F-4D97-AF65-F5344CB8AC3E}">
        <p14:creationId xmlns:p14="http://schemas.microsoft.com/office/powerpoint/2010/main" val="39964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10274"/>
            <a:ext cx="10515600" cy="795855"/>
          </a:xfrm>
        </p:spPr>
        <p:txBody>
          <a:bodyPr/>
          <a:lstStyle/>
          <a:p>
            <a:r>
              <a:rPr lang="en-US" dirty="0"/>
              <a:t>Kernel ridge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lnSpcReduction="10000"/>
              </a:bodyPr>
              <a:lstStyle/>
              <a:p>
                <a:r>
                  <a:rPr lang="en-US" dirty="0"/>
                  <a:t>In chapter 4 we saw classic least squares regression for numeric prediction</a:t>
                </a:r>
              </a:p>
              <a:p>
                <a:r>
                  <a:rPr lang="en-US" dirty="0"/>
                  <a:t>We just saw how SVM can be applied to regression, and how nonlinear problems can be handled using kernels</a:t>
                </a:r>
              </a:p>
              <a:p>
                <a:r>
                  <a:rPr lang="en-US" dirty="0"/>
                  <a:t>Kernel regression combines kernel with the simplicity of standard least squares</a:t>
                </a:r>
              </a:p>
              <a:p>
                <a:r>
                  <a:rPr lang="en-US" dirty="0"/>
                  <a:t>Kernel regression:</a:t>
                </a:r>
              </a:p>
              <a:p>
                <a:r>
                  <a:rPr lang="en-US" dirty="0"/>
                  <a:t>Instead of expressing model’s predicted value as weighted sum of attribute values, express it as weighted sum over dot product of each training instance </a:t>
                </a:r>
                <a14:m>
                  <m:oMath xmlns:m="http://schemas.openxmlformats.org/officeDocument/2006/math">
                    <m:sSub>
                      <m:sSubPr>
                        <m:ctrlPr>
                          <a:rPr lang="en-US"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𝒋</m:t>
                        </m:r>
                      </m:sub>
                    </m:sSub>
                  </m:oMath>
                </a14:m>
                <a:r>
                  <a:rPr lang="en-US" dirty="0"/>
                  <a:t> and the test instance in question:</a:t>
                </a:r>
                <a:br>
                  <a:rPr lang="en-US" dirty="0"/>
                </a:br>
                <a:r>
                  <a:rPr lang="en-US" dirty="0"/>
                  <a:t>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𝑗</m:t>
                            </m:r>
                          </m:sub>
                        </m:sSub>
                        <m:sSub>
                          <m:sSubPr>
                            <m:ctrlPr>
                              <a:rPr lang="en-US"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𝒋</m:t>
                            </m:r>
                          </m:sub>
                        </m:sSub>
                        <m:r>
                          <a:rPr lang="en-US" b="1"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𝒂</m:t>
                        </m:r>
                      </m:e>
                    </m:nary>
                  </m:oMath>
                </a14:m>
                <a:r>
                  <a:rPr lang="en-US" dirty="0"/>
                  <a:t>    (assuming no intercept)</a:t>
                </a:r>
              </a:p>
              <a:p>
                <a:r>
                  <a:rPr lang="en-US" dirty="0"/>
                  <a:t>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Sub>
                  </m:oMath>
                </a14:m>
                <a:r>
                  <a:rPr lang="en-US" dirty="0"/>
                  <a:t> for each training instance</a:t>
                </a:r>
              </a:p>
              <a:p>
                <a:r>
                  <a:rPr lang="en-US" dirty="0"/>
                  <a:t>Sum of squared errors of model’s predictions on training data given by:</a:t>
                </a:r>
                <a:br>
                  <a:rPr lang="en-US" dirty="0"/>
                </a:br>
                <a:r>
                  <a:rPr lang="en-US" dirty="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rPr>
                                  <m:t>𝑗</m:t>
                                </m:r>
                              </m:sub>
                            </m:sSub>
                            <m:sSub>
                              <m:sSubPr>
                                <m:ctrlPr>
                                  <a:rPr lang="en-CA"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𝒋</m:t>
                                </m:r>
                              </m:sub>
                            </m:sSub>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𝒂</m:t>
                                </m:r>
                              </m:e>
                              <m:sub>
                                <m:r>
                                  <a:rPr lang="en-CA" b="1" i="1" smtClean="0">
                                    <a:latin typeface="Cambria Math" panose="02040503050406030204" pitchFamily="18" charset="0"/>
                                    <a:ea typeface="Cambria Math" panose="02040503050406030204" pitchFamily="18" charset="0"/>
                                  </a:rPr>
                                  <m:t>𝒊</m:t>
                                </m:r>
                              </m:sub>
                            </m:sSub>
                          </m:e>
                        </m:nary>
                        <m:r>
                          <a:rPr lang="en-CA" b="0" i="1" smtClean="0">
                            <a:latin typeface="Cambria Math" panose="02040503050406030204" pitchFamily="18" charset="0"/>
                          </a:rPr>
                          <m:t>)</m:t>
                        </m:r>
                      </m:e>
                    </m:nary>
                    <m:r>
                      <a:rPr lang="en-CA" b="0" i="0" baseline="30000" smtClean="0">
                        <a:latin typeface="Cambria Math" panose="02040503050406030204" pitchFamily="18" charset="0"/>
                      </a:rPr>
                      <m:t>2</m:t>
                    </m:r>
                  </m:oMath>
                </a14:m>
                <a:r>
                  <a:rPr lang="en-CA" b="0" dirty="0"/>
                  <a:t> </a:t>
                </a:r>
              </a:p>
              <a:p>
                <a:r>
                  <a:rPr lang="en-CA" dirty="0"/>
                  <a:t>This is squared loss we seek to minimize by choosing appropriate </a:t>
                </a:r>
                <a14:m>
                  <m:oMath xmlns:m="http://schemas.openxmlformats.org/officeDocument/2006/math">
                    <m:sSubSup>
                      <m:sSubSupPr>
                        <m:ctrlPr>
                          <a:rPr lang="en-CA" b="0" i="1" smtClean="0">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up>
                        <m:r>
                          <a:rPr lang="en-CA" b="0" i="0" smtClean="0">
                            <a:latin typeface="Cambria Math" panose="02040503050406030204" pitchFamily="18" charset="0"/>
                          </a:rPr>
                          <m:t>′</m:t>
                        </m:r>
                      </m:sup>
                    </m:sSubSup>
                    <m:r>
                      <m:rPr>
                        <m:sty m:val="p"/>
                      </m:rPr>
                      <a:rPr lang="en-CA" b="0" i="0" smtClean="0">
                        <a:latin typeface="Cambria Math" panose="02040503050406030204" pitchFamily="18" charset="0"/>
                      </a:rPr>
                      <m:t>s</m:t>
                    </m:r>
                  </m:oMath>
                </a14:m>
                <a:r>
                  <a:rPr lang="en-CA" b="0" dirty="0"/>
                  <a:t>, but now there is a coefficient for each training instance, not just each attribute</a:t>
                </a:r>
              </a:p>
              <a:p>
                <a:pPr marL="0" indent="0">
                  <a:buNone/>
                </a:pPr>
                <a:endParaRPr lang="en-US" baseline="30000" dirty="0"/>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2314" r="-650" b="-1006"/>
                </a:stretch>
              </a:blipFill>
            </p:spPr>
            <p:txBody>
              <a:bodyPr/>
              <a:lstStyle/>
              <a:p>
                <a:r>
                  <a:rPr lang="en-CA">
                    <a:noFill/>
                  </a:rPr>
                  <a:t> </a:t>
                </a:r>
              </a:p>
            </p:txBody>
          </p:sp>
        </mc:Fallback>
      </mc:AlternateContent>
    </p:spTree>
    <p:extLst>
      <p:ext uri="{BB962C8B-B14F-4D97-AF65-F5344CB8AC3E}">
        <p14:creationId xmlns:p14="http://schemas.microsoft.com/office/powerpoint/2010/main" val="33546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Handwritten digit dataset example</a:t>
            </a:r>
          </a:p>
        </p:txBody>
      </p:sp>
      <p:sp>
        <p:nvSpPr>
          <p:cNvPr id="3" name="Content Placeholder 2"/>
          <p:cNvSpPr>
            <a:spLocks noGrp="1"/>
          </p:cNvSpPr>
          <p:nvPr>
            <p:ph idx="1"/>
          </p:nvPr>
        </p:nvSpPr>
        <p:spPr>
          <a:xfrm>
            <a:off x="838199" y="1825625"/>
            <a:ext cx="4565073" cy="4351338"/>
          </a:xfrm>
        </p:spPr>
        <p:txBody>
          <a:bodyPr/>
          <a:lstStyle/>
          <a:p>
            <a:r>
              <a:rPr lang="en-CA" dirty="0"/>
              <a:t>160 instances (on this slide)</a:t>
            </a:r>
          </a:p>
          <a:p>
            <a:pPr lvl="1"/>
            <a:r>
              <a:rPr lang="en-CA" dirty="0"/>
              <a:t>10 classes, 16 instances per class</a:t>
            </a:r>
          </a:p>
          <a:p>
            <a:pPr lvl="1"/>
            <a:r>
              <a:rPr lang="en-CA" dirty="0"/>
              <a:t>Real dataset has 70,000 instances (MNIST dataset)</a:t>
            </a:r>
          </a:p>
          <a:p>
            <a:r>
              <a:rPr lang="en-CA" dirty="0"/>
              <a:t> Each image is 28x28 pixels</a:t>
            </a:r>
          </a:p>
          <a:p>
            <a:r>
              <a:rPr lang="en-CA" dirty="0"/>
              <a:t>How many attributes?</a:t>
            </a:r>
          </a:p>
          <a:p>
            <a:r>
              <a:rPr lang="en-CA" dirty="0"/>
              <a:t>784 (28*28)</a:t>
            </a:r>
          </a:p>
          <a:p>
            <a:r>
              <a:rPr lang="en-CA" dirty="0"/>
              <a:t>Each pixel is an attribute</a:t>
            </a:r>
          </a:p>
        </p:txBody>
      </p:sp>
      <p:pic>
        <p:nvPicPr>
          <p:cNvPr id="4" name="Picture 3"/>
          <p:cNvPicPr>
            <a:picLocks noChangeAspect="1"/>
          </p:cNvPicPr>
          <p:nvPr/>
        </p:nvPicPr>
        <p:blipFill>
          <a:blip r:embed="rId2"/>
          <a:stretch>
            <a:fillRect/>
          </a:stretch>
        </p:blipFill>
        <p:spPr>
          <a:xfrm>
            <a:off x="5403273" y="1825625"/>
            <a:ext cx="6680161" cy="3934257"/>
          </a:xfrm>
          <a:prstGeom prst="rect">
            <a:avLst/>
          </a:prstGeom>
        </p:spPr>
      </p:pic>
    </p:spTree>
    <p:extLst>
      <p:ext uri="{BB962C8B-B14F-4D97-AF65-F5344CB8AC3E}">
        <p14:creationId xmlns:p14="http://schemas.microsoft.com/office/powerpoint/2010/main" val="27762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A49C-2B81-B64C-A2D4-0E9266938274}"/>
              </a:ext>
            </a:extLst>
          </p:cNvPr>
          <p:cNvSpPr>
            <a:spLocks noGrp="1"/>
          </p:cNvSpPr>
          <p:nvPr>
            <p:ph type="title"/>
          </p:nvPr>
        </p:nvSpPr>
        <p:spPr>
          <a:xfrm>
            <a:off x="0" y="0"/>
            <a:ext cx="10515600" cy="795855"/>
          </a:xfrm>
        </p:spPr>
        <p:txBody>
          <a:bodyPr/>
          <a:lstStyle/>
          <a:p>
            <a:r>
              <a:rPr lang="en-US" dirty="0"/>
              <a:t>Kernel ridge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254A-EB2E-0141-8AD8-8F3F839FF65E}"/>
                  </a:ext>
                </a:extLst>
              </p:cNvPr>
              <p:cNvSpPr>
                <a:spLocks noGrp="1"/>
              </p:cNvSpPr>
              <p:nvPr>
                <p:ph idx="1"/>
              </p:nvPr>
            </p:nvSpPr>
            <p:spPr>
              <a:xfrm>
                <a:off x="0" y="795854"/>
                <a:ext cx="12192000" cy="6062145"/>
              </a:xfrm>
            </p:spPr>
            <p:txBody>
              <a:bodyPr>
                <a:normAutofit/>
              </a:bodyPr>
              <a:lstStyle/>
              <a:p>
                <a14:m>
                  <m:oMath xmlns:m="http://schemas.openxmlformats.org/officeDocument/2006/math">
                    <m:nary>
                      <m:naryPr>
                        <m:chr m:val="∑"/>
                        <m:ctrlPr>
                          <a:rPr lang="en-US" i="1" smtClean="0">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𝑛</m:t>
                            </m:r>
                          </m:sup>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Sub>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𝒋</m:t>
                                </m:r>
                              </m:sub>
                            </m:sSub>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𝒂</m:t>
                                </m:r>
                              </m:e>
                              <m:sub>
                                <m:r>
                                  <a:rPr lang="en-CA" b="1" i="1">
                                    <a:latin typeface="Cambria Math" panose="02040503050406030204" pitchFamily="18" charset="0"/>
                                    <a:ea typeface="Cambria Math" panose="02040503050406030204" pitchFamily="18" charset="0"/>
                                  </a:rPr>
                                  <m:t>𝒊</m:t>
                                </m:r>
                              </m:sub>
                            </m:sSub>
                          </m:e>
                        </m:nary>
                        <m:r>
                          <a:rPr lang="en-CA" i="1">
                            <a:latin typeface="Cambria Math" panose="02040503050406030204" pitchFamily="18" charset="0"/>
                          </a:rPr>
                          <m:t>)</m:t>
                        </m:r>
                      </m:e>
                    </m:nary>
                    <m:r>
                      <a:rPr lang="en-CA" baseline="30000">
                        <a:latin typeface="Cambria Math" panose="02040503050406030204" pitchFamily="18" charset="0"/>
                      </a:rPr>
                      <m:t>2</m:t>
                    </m:r>
                  </m:oMath>
                </a14:m>
                <a:r>
                  <a:rPr lang="en-CA" dirty="0"/>
                  <a:t> </a:t>
                </a:r>
              </a:p>
              <a:p>
                <a:r>
                  <a:rPr lang="en-CA" dirty="0"/>
                  <a:t>This is squared loss we seek to minimize by choosing appropriate </a:t>
                </a:r>
                <a14:m>
                  <m:oMath xmlns:m="http://schemas.openxmlformats.org/officeDocument/2006/math">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up>
                        <m:r>
                          <a:rPr lang="en-CA">
                            <a:latin typeface="Cambria Math" panose="02040503050406030204" pitchFamily="18" charset="0"/>
                          </a:rPr>
                          <m:t>′</m:t>
                        </m:r>
                      </m:sup>
                    </m:sSubSup>
                    <m:r>
                      <m:rPr>
                        <m:sty m:val="p"/>
                      </m:rPr>
                      <a:rPr lang="en-CA">
                        <a:latin typeface="Cambria Math" panose="02040503050406030204" pitchFamily="18" charset="0"/>
                      </a:rPr>
                      <m:t>s</m:t>
                    </m:r>
                  </m:oMath>
                </a14:m>
                <a:r>
                  <a:rPr lang="en-CA" dirty="0"/>
                  <a:t>, but now there is a coefficient for each training instance, not just each attribute. </a:t>
                </a:r>
              </a:p>
              <a:p>
                <a:r>
                  <a:rPr lang="en-CA" dirty="0"/>
                  <a:t>Leads to risk of overfitting when kernel function is used instead of dot product, to obtain a nonlinear model</a:t>
                </a:r>
              </a:p>
              <a:p>
                <a:r>
                  <a:rPr lang="en-CA" dirty="0"/>
                  <a:t>The </a:t>
                </a:r>
                <a:r>
                  <a:rPr lang="en-CA" i="1" dirty="0"/>
                  <a:t>ridge </a:t>
                </a:r>
                <a:r>
                  <a:rPr lang="en-CA" dirty="0"/>
                  <a:t>part of ridge regression introduces a penalty term:</a:t>
                </a:r>
                <a:br>
                  <a:rPr lang="en-CA" dirty="0"/>
                </a:br>
                <a:r>
                  <a:rPr lang="en-CA" dirty="0"/>
                  <a:t>	</a:t>
                </a:r>
                <a14:m>
                  <m:oMath xmlns:m="http://schemas.openxmlformats.org/officeDocument/2006/math">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i="1" smtClean="0">
                                <a:latin typeface="Cambria Math" panose="02040503050406030204" pitchFamily="18" charset="0"/>
                              </a:rPr>
                            </m:ctrlPr>
                          </m:sSupPr>
                          <m:e>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𝑦</m:t>
                                </m:r>
                              </m:e>
                              <m:sub>
                                <m:r>
                                  <a:rPr lang="en-CA" b="0" i="1" smtClean="0">
                                    <a:latin typeface="Cambria Math" panose="02040503050406030204" pitchFamily="18" charset="0"/>
                                  </a:rPr>
                                  <m:t>𝑖</m:t>
                                </m:r>
                              </m:sub>
                              <m:sup>
                                <m:r>
                                  <a:rPr lang="en-CA" b="0" i="1" smtClean="0">
                                    <a:latin typeface="Cambria Math" panose="02040503050406030204" pitchFamily="18" charset="0"/>
                                  </a:rPr>
                                  <m:t> </m:t>
                                </m:r>
                              </m:sup>
                            </m:sSubSup>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Sub>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𝒋</m:t>
                                    </m:r>
                                  </m:sub>
                                </m:sSub>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𝒂</m:t>
                                    </m:r>
                                  </m:e>
                                  <m:sub>
                                    <m:r>
                                      <a:rPr lang="en-CA" b="1" i="1">
                                        <a:latin typeface="Cambria Math" panose="02040503050406030204" pitchFamily="18" charset="0"/>
                                        <a:ea typeface="Cambria Math" panose="02040503050406030204" pitchFamily="18" charset="0"/>
                                      </a:rPr>
                                      <m:t>𝒊</m:t>
                                    </m:r>
                                  </m:sub>
                                </m:sSub>
                              </m:e>
                            </m:nary>
                            <m:r>
                              <a:rPr lang="en-CA" b="0" i="1" smtClean="0">
                                <a:latin typeface="Cambria Math" panose="02040503050406030204" pitchFamily="18" charset="0"/>
                              </a:rPr>
                              <m:t>)</m:t>
                            </m:r>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en-CA" b="0" i="1" smtClean="0">
                            <a:latin typeface="Cambria Math" panose="02040503050406030204" pitchFamily="18" charset="0"/>
                          </a:rPr>
                          <m:t>𝜆</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b="0" i="1" smtClean="0">
                                    <a:latin typeface="Cambria Math" panose="02040503050406030204" pitchFamily="18" charset="0"/>
                                    <a:ea typeface="Cambria Math" panose="02040503050406030204" pitchFamily="18" charset="0"/>
                                  </a:rPr>
                                  <m:t>𝑖</m:t>
                                </m:r>
                              </m:sub>
                            </m:sSub>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𝛼</m:t>
                                </m:r>
                              </m:e>
                              <m:sub>
                                <m:r>
                                  <a:rPr lang="en-CA" i="1">
                                    <a:latin typeface="Cambria Math" panose="02040503050406030204" pitchFamily="18" charset="0"/>
                                  </a:rPr>
                                  <m:t>𝑗</m:t>
                                </m:r>
                              </m:sub>
                            </m:sSub>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𝒋</m:t>
                                </m:r>
                              </m:sub>
                            </m:sSub>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𝒂</m:t>
                                </m:r>
                              </m:e>
                              <m:sub>
                                <m:r>
                                  <a:rPr lang="en-CA" b="1" i="1">
                                    <a:latin typeface="Cambria Math" panose="02040503050406030204" pitchFamily="18" charset="0"/>
                                    <a:ea typeface="Cambria Math" panose="02040503050406030204" pitchFamily="18" charset="0"/>
                                  </a:rPr>
                                  <m:t>𝒊</m:t>
                                </m:r>
                              </m:sub>
                            </m:sSub>
                          </m:e>
                        </m:nary>
                      </m:e>
                    </m:nary>
                  </m:oMath>
                </a14:m>
                <a:endParaRPr lang="en-CA" dirty="0"/>
              </a:p>
              <a:p>
                <a:r>
                  <a:rPr lang="en-US" dirty="0"/>
                  <a:t>The second sum penalizes large coefficients, preventing the model from placing too much emphasis on individual training instances</a:t>
                </a:r>
              </a:p>
              <a:p>
                <a14:m>
                  <m:oMath xmlns:m="http://schemas.openxmlformats.org/officeDocument/2006/math">
                    <m:r>
                      <a:rPr lang="en-CA" i="1">
                        <a:latin typeface="Cambria Math" panose="02040503050406030204" pitchFamily="18" charset="0"/>
                      </a:rPr>
                      <m:t>𝜆</m:t>
                    </m:r>
                  </m:oMath>
                </a14:m>
                <a:r>
                  <a:rPr lang="en-US" dirty="0"/>
                  <a:t> controls tradeoff between goodness of fit and model complexity</a:t>
                </a:r>
              </a:p>
              <a:p>
                <a:r>
                  <a:rPr lang="en-US" dirty="0"/>
                  <a:t>Has advantage of computational simplicity, but lacks sparsity (unlike SVM)</a:t>
                </a:r>
              </a:p>
              <a:p>
                <a:r>
                  <a:rPr lang="en-US" dirty="0"/>
                  <a:t>Use kernel ridge regression if nonlinear fit is desired or #attributes &gt; #instances</a:t>
                </a:r>
              </a:p>
            </p:txBody>
          </p:sp>
        </mc:Choice>
        <mc:Fallback xmlns="">
          <p:sp>
            <p:nvSpPr>
              <p:cNvPr id="3" name="Content Placeholder 2">
                <a:extLst>
                  <a:ext uri="{FF2B5EF4-FFF2-40B4-BE49-F238E27FC236}">
                    <a16:creationId xmlns:a16="http://schemas.microsoft.com/office/drawing/2014/main" id="{DFCF254A-EB2E-0141-8AD8-8F3F839FF65E}"/>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r="-1450"/>
                </a:stretch>
              </a:blipFill>
            </p:spPr>
            <p:txBody>
              <a:bodyPr/>
              <a:lstStyle/>
              <a:p>
                <a:r>
                  <a:rPr lang="en-CA">
                    <a:noFill/>
                  </a:rPr>
                  <a:t> </a:t>
                </a:r>
              </a:p>
            </p:txBody>
          </p:sp>
        </mc:Fallback>
      </mc:AlternateContent>
    </p:spTree>
    <p:extLst>
      <p:ext uri="{BB962C8B-B14F-4D97-AF65-F5344CB8AC3E}">
        <p14:creationId xmlns:p14="http://schemas.microsoft.com/office/powerpoint/2010/main" val="21266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6691"/>
          </a:xfrm>
        </p:spPr>
        <p:txBody>
          <a:bodyPr/>
          <a:lstStyle/>
          <a:p>
            <a:r>
              <a:rPr lang="en-CA" dirty="0"/>
              <a:t>Kernel perceptron</a:t>
            </a:r>
          </a:p>
        </p:txBody>
      </p:sp>
      <p:sp>
        <p:nvSpPr>
          <p:cNvPr id="3" name="Content Placeholder 2"/>
          <p:cNvSpPr>
            <a:spLocks noGrp="1"/>
          </p:cNvSpPr>
          <p:nvPr>
            <p:ph idx="1"/>
          </p:nvPr>
        </p:nvSpPr>
        <p:spPr>
          <a:xfrm>
            <a:off x="0" y="886692"/>
            <a:ext cx="12192000" cy="2299854"/>
          </a:xfrm>
        </p:spPr>
        <p:txBody>
          <a:bodyPr/>
          <a:lstStyle/>
          <a:p>
            <a:r>
              <a:rPr lang="en-CA" dirty="0"/>
              <a:t>Chapter 4 we saw the perceptron which could not handle </a:t>
            </a:r>
            <a:r>
              <a:rPr lang="en-CA" dirty="0" err="1"/>
              <a:t>xor</a:t>
            </a:r>
            <a:r>
              <a:rPr lang="en-CA" dirty="0"/>
              <a:t> function (or any classification problem with non-linear class boundary)</a:t>
            </a:r>
          </a:p>
          <a:p>
            <a:endParaRPr lang="en-CA" dirty="0"/>
          </a:p>
          <a:p>
            <a:endParaRPr lang="en-CA" dirty="0"/>
          </a:p>
        </p:txBody>
      </p:sp>
      <p:pic>
        <p:nvPicPr>
          <p:cNvPr id="10" name="Picture 9"/>
          <p:cNvPicPr>
            <a:picLocks noChangeAspect="1"/>
          </p:cNvPicPr>
          <p:nvPr/>
        </p:nvPicPr>
        <p:blipFill>
          <a:blip r:embed="rId2"/>
          <a:stretch>
            <a:fillRect/>
          </a:stretch>
        </p:blipFill>
        <p:spPr>
          <a:xfrm>
            <a:off x="4239341" y="2810551"/>
            <a:ext cx="3759483" cy="2959238"/>
          </a:xfrm>
          <a:prstGeom prst="rect">
            <a:avLst/>
          </a:prstGeom>
        </p:spPr>
      </p:pic>
      <p:pic>
        <p:nvPicPr>
          <p:cNvPr id="11" name="Picture 10"/>
          <p:cNvPicPr>
            <a:picLocks noChangeAspect="1"/>
          </p:cNvPicPr>
          <p:nvPr/>
        </p:nvPicPr>
        <p:blipFill>
          <a:blip r:embed="rId3"/>
          <a:stretch>
            <a:fillRect/>
          </a:stretch>
        </p:blipFill>
        <p:spPr>
          <a:xfrm>
            <a:off x="166254" y="2793879"/>
            <a:ext cx="3726140" cy="2992582"/>
          </a:xfrm>
          <a:prstGeom prst="rect">
            <a:avLst/>
          </a:prstGeom>
        </p:spPr>
      </p:pic>
      <p:sp>
        <p:nvSpPr>
          <p:cNvPr id="12" name="TextBox 11"/>
          <p:cNvSpPr txBox="1"/>
          <p:nvPr/>
        </p:nvSpPr>
        <p:spPr>
          <a:xfrm>
            <a:off x="166254" y="2424547"/>
            <a:ext cx="1569725" cy="369332"/>
          </a:xfrm>
          <a:prstGeom prst="rect">
            <a:avLst/>
          </a:prstGeom>
          <a:noFill/>
        </p:spPr>
        <p:txBody>
          <a:bodyPr wrap="none" rtlCol="0">
            <a:spAutoFit/>
          </a:bodyPr>
          <a:lstStyle/>
          <a:p>
            <a:r>
              <a:rPr lang="en-CA" dirty="0"/>
              <a:t>100% accuracy</a:t>
            </a:r>
          </a:p>
        </p:txBody>
      </p:sp>
      <p:sp>
        <p:nvSpPr>
          <p:cNvPr id="13" name="TextBox 12"/>
          <p:cNvSpPr txBox="1"/>
          <p:nvPr/>
        </p:nvSpPr>
        <p:spPr>
          <a:xfrm>
            <a:off x="4890654" y="2424547"/>
            <a:ext cx="1452705" cy="369332"/>
          </a:xfrm>
          <a:prstGeom prst="rect">
            <a:avLst/>
          </a:prstGeom>
          <a:noFill/>
        </p:spPr>
        <p:txBody>
          <a:bodyPr wrap="none" rtlCol="0">
            <a:spAutoFit/>
          </a:bodyPr>
          <a:lstStyle/>
          <a:p>
            <a:r>
              <a:rPr lang="en-CA" dirty="0"/>
              <a:t>85% accuracy</a:t>
            </a:r>
          </a:p>
        </p:txBody>
      </p:sp>
      <p:pic>
        <p:nvPicPr>
          <p:cNvPr id="14" name="Picture 13"/>
          <p:cNvPicPr>
            <a:picLocks noChangeAspect="1"/>
          </p:cNvPicPr>
          <p:nvPr/>
        </p:nvPicPr>
        <p:blipFill>
          <a:blip r:embed="rId4"/>
          <a:stretch>
            <a:fillRect/>
          </a:stretch>
        </p:blipFill>
        <p:spPr>
          <a:xfrm>
            <a:off x="8345771" y="2829190"/>
            <a:ext cx="3749247" cy="2957271"/>
          </a:xfrm>
          <a:prstGeom prst="rect">
            <a:avLst/>
          </a:prstGeom>
        </p:spPr>
      </p:pic>
      <p:sp>
        <p:nvSpPr>
          <p:cNvPr id="15" name="TextBox 14"/>
          <p:cNvSpPr txBox="1"/>
          <p:nvPr/>
        </p:nvSpPr>
        <p:spPr>
          <a:xfrm>
            <a:off x="9804113" y="2424547"/>
            <a:ext cx="1452705" cy="369332"/>
          </a:xfrm>
          <a:prstGeom prst="rect">
            <a:avLst/>
          </a:prstGeom>
          <a:noFill/>
        </p:spPr>
        <p:txBody>
          <a:bodyPr wrap="none" rtlCol="0">
            <a:spAutoFit/>
          </a:bodyPr>
          <a:lstStyle/>
          <a:p>
            <a:r>
              <a:rPr lang="en-CA" dirty="0"/>
              <a:t>50% accuracy</a:t>
            </a:r>
          </a:p>
        </p:txBody>
      </p:sp>
    </p:spTree>
    <p:extLst>
      <p:ext uri="{BB962C8B-B14F-4D97-AF65-F5344CB8AC3E}">
        <p14:creationId xmlns:p14="http://schemas.microsoft.com/office/powerpoint/2010/main" val="19265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6691"/>
          </a:xfrm>
        </p:spPr>
        <p:txBody>
          <a:bodyPr/>
          <a:lstStyle/>
          <a:p>
            <a:r>
              <a:rPr lang="en-CA" dirty="0"/>
              <a:t>Kernel 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86691"/>
                <a:ext cx="12192000" cy="5971309"/>
              </a:xfrm>
            </p:spPr>
            <p:txBody>
              <a:bodyPr>
                <a:normAutofit/>
              </a:bodyPr>
              <a:lstStyle/>
              <a:p>
                <a:r>
                  <a:rPr lang="en-CA" dirty="0"/>
                  <a:t>Perceptron makes prediction based on whether </a:t>
                </a:r>
                <a14:m>
                  <m:oMath xmlns:m="http://schemas.openxmlformats.org/officeDocument/2006/math">
                    <m:nary>
                      <m:naryPr>
                        <m:chr m:val="∑"/>
                        <m:supHide m:val="on"/>
                        <m:ctrlPr>
                          <a:rPr lang="en-CA" i="1">
                            <a:latin typeface="Cambria Math" panose="02040503050406030204" pitchFamily="18" charset="0"/>
                          </a:rPr>
                        </m:ctrlPr>
                      </m:naryPr>
                      <m:sub>
                        <m:r>
                          <m:rPr>
                            <m:brk m:alnAt="7"/>
                          </m:rPr>
                          <a:rPr lang="en-CA" i="1">
                            <a:latin typeface="Cambria Math" panose="02040503050406030204" pitchFamily="18" charset="0"/>
                          </a:rPr>
                          <m:t>𝑖</m:t>
                        </m:r>
                      </m:sub>
                      <m:sup/>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𝑖</m:t>
                            </m:r>
                          </m:sub>
                        </m:sSub>
                      </m:e>
                    </m:nary>
                  </m:oMath>
                </a14:m>
                <a:r>
                  <a:rPr lang="en-CA" dirty="0"/>
                  <a:t> is &gt;0 or &lt;0</a:t>
                </a:r>
              </a:p>
              <a:p>
                <a:r>
                  <a:rPr lang="en-CA" dirty="0"/>
                  <a:t>Instead, we could use </a:t>
                </a:r>
                <a14:m>
                  <m:oMath xmlns:m="http://schemas.openxmlformats.org/officeDocument/2006/math">
                    <m:nary>
                      <m:naryPr>
                        <m:chr m:val="∑"/>
                        <m:supHide m:val="on"/>
                        <m:ctrlPr>
                          <a:rPr lang="en-CA" sz="3600" i="1" smtClean="0">
                            <a:latin typeface="Cambria Math" panose="02040503050406030204" pitchFamily="18" charset="0"/>
                          </a:rPr>
                        </m:ctrlPr>
                      </m:naryPr>
                      <m:sub>
                        <m:r>
                          <m:rPr>
                            <m:brk m:alnAt="7"/>
                          </m:rPr>
                          <a:rPr lang="en-CA" sz="3600" b="0" i="1" smtClean="0">
                            <a:latin typeface="Cambria Math" panose="02040503050406030204" pitchFamily="18" charset="0"/>
                          </a:rPr>
                          <m:t>𝑖</m:t>
                        </m:r>
                      </m:sub>
                      <m:sup/>
                      <m:e>
                        <m:nary>
                          <m:naryPr>
                            <m:chr m:val="∑"/>
                            <m:supHide m:val="on"/>
                            <m:ctrlPr>
                              <a:rPr lang="en-CA" sz="3600" i="1" smtClean="0">
                                <a:latin typeface="Cambria Math" panose="02040503050406030204" pitchFamily="18" charset="0"/>
                              </a:rPr>
                            </m:ctrlPr>
                          </m:naryPr>
                          <m:sub>
                            <m:r>
                              <m:rPr>
                                <m:brk m:alnAt="7"/>
                              </m:rPr>
                              <a:rPr lang="en-CA" sz="3600" b="0" i="1" smtClean="0">
                                <a:latin typeface="Cambria Math" panose="02040503050406030204" pitchFamily="18" charset="0"/>
                              </a:rPr>
                              <m:t>𝑗</m:t>
                            </m:r>
                          </m:sub>
                          <m:sup/>
                          <m:e>
                            <m:r>
                              <a:rPr lang="en-CA" sz="3600" b="0" i="1" smtClean="0">
                                <a:latin typeface="Cambria Math" panose="02040503050406030204" pitchFamily="18" charset="0"/>
                              </a:rPr>
                              <m:t>𝑦</m:t>
                            </m:r>
                            <m:r>
                              <a:rPr lang="en-CA" sz="3600" b="0" i="1" smtClean="0">
                                <a:latin typeface="Cambria Math" panose="02040503050406030204" pitchFamily="18" charset="0"/>
                              </a:rPr>
                              <m:t>(</m:t>
                            </m:r>
                            <m:r>
                              <a:rPr lang="en-CA" sz="3600" b="0" i="1" smtClean="0">
                                <a:latin typeface="Cambria Math" panose="02040503050406030204" pitchFamily="18" charset="0"/>
                              </a:rPr>
                              <m:t>𝑗</m:t>
                            </m:r>
                            <m:r>
                              <a:rPr lang="en-CA" sz="3600" b="0" i="1" smtClean="0">
                                <a:latin typeface="Cambria Math" panose="02040503050406030204" pitchFamily="18" charset="0"/>
                              </a:rPr>
                              <m:t>)</m:t>
                            </m:r>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𝑎</m:t>
                                </m:r>
                              </m:e>
                              <m:sup>
                                <m:r>
                                  <a:rPr lang="en-CA" sz="3600" b="0" i="1" smtClean="0">
                                    <a:latin typeface="Cambria Math" panose="02040503050406030204" pitchFamily="18" charset="0"/>
                                  </a:rPr>
                                  <m:t>′</m:t>
                                </m:r>
                              </m:sup>
                            </m:sSup>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m:t>
                                </m:r>
                                <m:r>
                                  <a:rPr lang="en-CA" sz="3600" b="0" i="1" smtClean="0">
                                    <a:latin typeface="Cambria Math" panose="02040503050406030204" pitchFamily="18" charset="0"/>
                                  </a:rPr>
                                  <m:t>𝑗</m:t>
                                </m:r>
                                <m:r>
                                  <a:rPr lang="en-CA" sz="3600" b="0" i="1" smtClean="0">
                                    <a:latin typeface="Cambria Math" panose="02040503050406030204" pitchFamily="18" charset="0"/>
                                  </a:rPr>
                                  <m:t>)</m:t>
                                </m:r>
                              </m:e>
                              <m:sub>
                                <m:r>
                                  <a:rPr lang="en-CA" sz="3600" b="0" i="1" smtClean="0">
                                    <a:latin typeface="Cambria Math" panose="02040503050406030204" pitchFamily="18" charset="0"/>
                                  </a:rPr>
                                  <m:t>𝑖</m:t>
                                </m:r>
                              </m:sub>
                            </m:sSub>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𝑎</m:t>
                                </m:r>
                              </m:e>
                              <m:sub>
                                <m:r>
                                  <a:rPr lang="en-CA" sz="3600" b="0" i="1" smtClean="0">
                                    <a:latin typeface="Cambria Math" panose="02040503050406030204" pitchFamily="18" charset="0"/>
                                  </a:rPr>
                                  <m:t>𝑖</m:t>
                                </m:r>
                              </m:sub>
                            </m:sSub>
                          </m:e>
                        </m:nary>
                      </m:e>
                    </m:nary>
                  </m:oMath>
                </a14:m>
                <a:r>
                  <a:rPr lang="en-CA" sz="3600" dirty="0"/>
                  <a:t> </a:t>
                </a:r>
                <a:r>
                  <a:rPr lang="en-CA" dirty="0"/>
                  <a:t>, where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sSub>
                      <m:sSubPr>
                        <m:ctrlPr>
                          <a:rPr lang="en-CA" i="1">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e>
                      <m:sub>
                        <m:r>
                          <a:rPr lang="en-CA" b="0" i="1" smtClean="0">
                            <a:latin typeface="Cambria Math" panose="02040503050406030204" pitchFamily="18" charset="0"/>
                          </a:rPr>
                          <m:t> </m:t>
                        </m:r>
                      </m:sub>
                    </m:sSub>
                  </m:oMath>
                </a14:m>
                <a:r>
                  <a:rPr lang="en-CA" dirty="0"/>
                  <a:t>is the </a:t>
                </a:r>
                <a:r>
                  <a:rPr lang="en-CA" dirty="0" err="1"/>
                  <a:t>j</a:t>
                </a:r>
                <a:r>
                  <a:rPr lang="en-CA" baseline="30000" dirty="0" err="1"/>
                  <a:t>th</a:t>
                </a:r>
                <a:r>
                  <a:rPr lang="en-CA" dirty="0"/>
                  <a:t> misclassified instance,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sSub>
                      <m:sSubPr>
                        <m:ctrlPr>
                          <a:rPr lang="en-CA" i="1">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e>
                      <m:sub>
                        <m:r>
                          <a:rPr lang="en-CA" i="1">
                            <a:latin typeface="Cambria Math" panose="02040503050406030204" pitchFamily="18" charset="0"/>
                          </a:rPr>
                          <m:t>𝑖</m:t>
                        </m:r>
                      </m:sub>
                    </m:sSub>
                  </m:oMath>
                </a14:m>
                <a:r>
                  <a:rPr lang="en-CA" dirty="0"/>
                  <a:t> its </a:t>
                </a:r>
                <a:r>
                  <a:rPr lang="en-CA" dirty="0" err="1"/>
                  <a:t>i</a:t>
                </a:r>
                <a:r>
                  <a:rPr lang="en-CA" baseline="30000" dirty="0" err="1"/>
                  <a:t>th</a:t>
                </a:r>
                <a:r>
                  <a:rPr lang="en-CA" dirty="0"/>
                  <a:t> attribute value, and </a:t>
                </a:r>
                <a14:m>
                  <m:oMath xmlns:m="http://schemas.openxmlformats.org/officeDocument/2006/math">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oMath>
                </a14:m>
                <a:r>
                  <a:rPr lang="en-CA" dirty="0"/>
                  <a:t> its class value (-1 or 1).</a:t>
                </a:r>
              </a:p>
              <a:p>
                <a:r>
                  <a:rPr lang="en-CA" dirty="0"/>
                  <a:t>To implement this, no longer keep track of weight vector, instead store misclassified instances and use above expression to make prediction</a:t>
                </a:r>
              </a:p>
              <a:p>
                <a:r>
                  <a:rPr lang="en-CA" dirty="0"/>
                  <a:t>It appears as if this gains us nothing – in fact, algorithm is slower because it iterates through all misclassified training instances each time prediction is made</a:t>
                </a:r>
              </a:p>
              <a:p>
                <a:r>
                  <a:rPr lang="en-CA" dirty="0"/>
                  <a:t>However, formula can be expressed in terms of dot product between instances:</a:t>
                </a:r>
              </a:p>
              <a:p>
                <a:r>
                  <a:rPr lang="en-CA" dirty="0"/>
                  <a:t>First swap summation signs to give: </a:t>
                </a:r>
                <a14:m>
                  <m:oMath xmlns:m="http://schemas.openxmlformats.org/officeDocument/2006/math">
                    <m:nary>
                      <m:naryPr>
                        <m:chr m:val="∑"/>
                        <m:supHide m:val="on"/>
                        <m:ctrlPr>
                          <a:rPr lang="en-CA"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m:rPr>
                                <m:brk m:alnAt="7"/>
                              </m:rPr>
                              <a:rPr lang="en-CA" b="0" i="1" smtClean="0">
                                <a:latin typeface="Cambria Math" panose="02040503050406030204" pitchFamily="18" charset="0"/>
                              </a:rPr>
                              <m:t>𝑖</m:t>
                            </m:r>
                          </m:sub>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sup>
                            </m:sSup>
                            <m:sSub>
                              <m:sSubPr>
                                <m:ctrlPr>
                                  <a:rPr lang="en-CA" b="0" i="1" smtClean="0">
                                    <a:latin typeface="Cambria Math" panose="02040503050406030204" pitchFamily="18" charset="0"/>
                                  </a:rPr>
                                </m:ctrlPr>
                              </m:sSubPr>
                              <m:e>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e>
                              <m:sub>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𝑖</m:t>
                                </m:r>
                              </m:sub>
                            </m:sSub>
                          </m:e>
                        </m:nary>
                      </m:e>
                    </m:nary>
                  </m:oMath>
                </a14:m>
                <a:r>
                  <a:rPr lang="en-CA" dirty="0"/>
                  <a:t> ,the second sum is a dot product between two instances and can be written: </a:t>
                </a:r>
                <a14:m>
                  <m:oMath xmlns:m="http://schemas.openxmlformats.org/officeDocument/2006/math">
                    <m:nary>
                      <m:naryPr>
                        <m:chr m:val="∑"/>
                        <m:supHide m:val="on"/>
                        <m:ctrlPr>
                          <a:rPr lang="en-CA"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sSup>
                          <m:sSupPr>
                            <m:ctrlPr>
                              <a:rPr lang="en-CA" b="1" i="1" smtClean="0">
                                <a:latin typeface="Cambria Math" panose="02040503050406030204" pitchFamily="18" charset="0"/>
                              </a:rPr>
                            </m:ctrlPr>
                          </m:sSupPr>
                          <m:e>
                            <m:r>
                              <a:rPr lang="en-CA" b="1" i="1" smtClean="0">
                                <a:latin typeface="Cambria Math" panose="02040503050406030204" pitchFamily="18" charset="0"/>
                              </a:rPr>
                              <m:t>𝒂</m:t>
                            </m:r>
                          </m:e>
                          <m:sup>
                            <m:r>
                              <a:rPr lang="en-CA" b="1" i="1" smtClean="0">
                                <a:latin typeface="Cambria Math" panose="02040503050406030204" pitchFamily="18" charset="0"/>
                              </a:rPr>
                              <m:t>′</m:t>
                            </m:r>
                          </m:sup>
                        </m:sSup>
                        <m:r>
                          <a:rPr lang="en-CA" b="1" i="1" smtClean="0">
                            <a:latin typeface="Cambria Math" panose="02040503050406030204" pitchFamily="18" charset="0"/>
                          </a:rPr>
                          <m:t>(</m:t>
                        </m:r>
                        <m:r>
                          <a:rPr lang="en-CA" b="1" i="1" smtClean="0">
                            <a:latin typeface="Cambria Math" panose="02040503050406030204" pitchFamily="18" charset="0"/>
                          </a:rPr>
                          <m:t>𝒋</m:t>
                        </m:r>
                        <m:r>
                          <a:rPr lang="en-CA" b="1" i="1" smtClean="0">
                            <a:latin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𝒂</m:t>
                        </m:r>
                      </m:e>
                    </m:nary>
                  </m:oMath>
                </a14:m>
                <a:r>
                  <a:rPr lang="en-CA" dirty="0"/>
                  <a:t> , which looks similar to what we saw with SVM, enabling use of kernels.</a:t>
                </a:r>
              </a:p>
              <a:p>
                <a:r>
                  <a:rPr lang="en-CA" dirty="0"/>
                  <a:t>Can do same thing here, using kernel instead of dot product: </a:t>
                </a:r>
                <a14:m>
                  <m:oMath xmlns:m="http://schemas.openxmlformats.org/officeDocument/2006/math">
                    <m:nary>
                      <m:naryPr>
                        <m:chr m:val="∑"/>
                        <m:supHide m:val="on"/>
                        <m:ctrlPr>
                          <a:rPr lang="en-CA" i="1" smtClean="0">
                            <a:latin typeface="Cambria Math" panose="02040503050406030204" pitchFamily="18" charset="0"/>
                          </a:rPr>
                        </m:ctrlPr>
                      </m:naryPr>
                      <m:sub>
                        <m:r>
                          <m:rPr>
                            <m:brk m:alnAt="7"/>
                          </m:rPr>
                          <a:rPr lang="en-CA" b="0" i="1" smtClean="0">
                            <a:latin typeface="Cambria Math" panose="02040503050406030204" pitchFamily="18" charset="0"/>
                          </a:rPr>
                          <m:t>𝑗</m:t>
                        </m:r>
                      </m:sub>
                      <m:sup/>
                      <m:e>
                        <m:r>
                          <a:rPr lang="en-CA" b="0" i="1" smtClean="0">
                            <a:latin typeface="Cambria Math" panose="02040503050406030204" pitchFamily="18" charset="0"/>
                          </a:rPr>
                          <m:t>𝑦</m:t>
                        </m:r>
                        <m:d>
                          <m:dPr>
                            <m:ctrlPr>
                              <a:rPr lang="en-CA" b="0" i="1" smtClean="0">
                                <a:latin typeface="Cambria Math" panose="02040503050406030204" pitchFamily="18" charset="0"/>
                              </a:rPr>
                            </m:ctrlPr>
                          </m:dPr>
                          <m:e>
                            <m:r>
                              <a:rPr lang="en-CA" b="0" i="1" smtClean="0">
                                <a:latin typeface="Cambria Math" panose="02040503050406030204" pitchFamily="18" charset="0"/>
                              </a:rPr>
                              <m:t>𝑗</m:t>
                            </m:r>
                          </m:e>
                        </m:d>
                        <m:r>
                          <a:rPr lang="en-CA" b="0" i="1" smtClean="0">
                            <a:latin typeface="Cambria Math" panose="02040503050406030204" pitchFamily="18" charset="0"/>
                          </a:rPr>
                          <m:t>𝐾</m:t>
                        </m:r>
                        <m:r>
                          <a:rPr lang="en-CA" b="0" i="1" smtClean="0">
                            <a:latin typeface="Cambria Math" panose="02040503050406030204" pitchFamily="18" charset="0"/>
                          </a:rPr>
                          <m:t>(</m:t>
                        </m:r>
                        <m:sSup>
                          <m:sSupPr>
                            <m:ctrlPr>
                              <a:rPr lang="en-CA" b="1" i="1" smtClean="0">
                                <a:latin typeface="Cambria Math" panose="02040503050406030204" pitchFamily="18" charset="0"/>
                              </a:rPr>
                            </m:ctrlPr>
                          </m:sSupPr>
                          <m:e>
                            <m:r>
                              <a:rPr lang="en-CA" b="1" i="1" smtClean="0">
                                <a:latin typeface="Cambria Math" panose="02040503050406030204" pitchFamily="18" charset="0"/>
                              </a:rPr>
                              <m:t>𝒂</m:t>
                            </m:r>
                          </m:e>
                          <m:sup>
                            <m:r>
                              <a:rPr lang="en-CA" b="1" i="1" smtClean="0">
                                <a:latin typeface="Cambria Math" panose="02040503050406030204" pitchFamily="18" charset="0"/>
                              </a:rPr>
                              <m:t>′</m:t>
                            </m:r>
                          </m:sup>
                        </m:sSup>
                        <m:d>
                          <m:dPr>
                            <m:ctrlPr>
                              <a:rPr lang="en-CA" b="1" i="1" smtClean="0">
                                <a:latin typeface="Cambria Math" panose="02040503050406030204" pitchFamily="18" charset="0"/>
                              </a:rPr>
                            </m:ctrlPr>
                          </m:dPr>
                          <m:e>
                            <m:r>
                              <a:rPr lang="en-CA" b="1" i="1" smtClean="0">
                                <a:latin typeface="Cambria Math" panose="02040503050406030204" pitchFamily="18" charset="0"/>
                              </a:rPr>
                              <m:t>𝒋</m:t>
                            </m:r>
                          </m:e>
                        </m:d>
                        <m:r>
                          <a:rPr lang="en-CA" b="1" i="1" smtClean="0">
                            <a:latin typeface="Cambria Math" panose="02040503050406030204" pitchFamily="18" charset="0"/>
                          </a:rPr>
                          <m:t>,</m:t>
                        </m:r>
                        <m:r>
                          <a:rPr lang="en-CA" b="1" i="1" smtClean="0">
                            <a:latin typeface="Cambria Math" panose="02040503050406030204" pitchFamily="18" charset="0"/>
                          </a:rPr>
                          <m:t>𝒂</m:t>
                        </m:r>
                        <m:r>
                          <a:rPr lang="en-CA" b="0" i="1" smtClean="0">
                            <a:latin typeface="Cambria Math" panose="02040503050406030204" pitchFamily="18" charset="0"/>
                          </a:rPr>
                          <m:t>)</m:t>
                        </m:r>
                      </m:e>
                    </m:nary>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86691"/>
                <a:ext cx="12192000" cy="5971309"/>
              </a:xfrm>
              <a:blipFill>
                <a:blip r:embed="rId2"/>
                <a:stretch>
                  <a:fillRect l="-900" t="-1633" r="-1650"/>
                </a:stretch>
              </a:blipFill>
            </p:spPr>
            <p:txBody>
              <a:bodyPr/>
              <a:lstStyle/>
              <a:p>
                <a:r>
                  <a:rPr lang="en-CA">
                    <a:noFill/>
                  </a:rPr>
                  <a:t> </a:t>
                </a:r>
              </a:p>
            </p:txBody>
          </p:sp>
        </mc:Fallback>
      </mc:AlternateContent>
    </p:spTree>
    <p:extLst>
      <p:ext uri="{BB962C8B-B14F-4D97-AF65-F5344CB8AC3E}">
        <p14:creationId xmlns:p14="http://schemas.microsoft.com/office/powerpoint/2010/main" val="24994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6691"/>
          </a:xfrm>
        </p:spPr>
        <p:txBody>
          <a:bodyPr/>
          <a:lstStyle/>
          <a:p>
            <a:r>
              <a:rPr lang="en-CA" dirty="0"/>
              <a:t>Kernel 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86691"/>
                <a:ext cx="12192000" cy="5971309"/>
              </a:xfrm>
            </p:spPr>
            <p:txBody>
              <a:bodyPr>
                <a:normAutofit/>
              </a:bodyPr>
              <a:lstStyle/>
              <a:p>
                <a:pPr marL="0" indent="0">
                  <a:buNone/>
                </a:pPr>
                <a:r>
                  <a:rPr lang="en-CA" sz="5400" dirty="0"/>
                  <a:t>	</a:t>
                </a:r>
                <a14:m>
                  <m:oMath xmlns:m="http://schemas.openxmlformats.org/officeDocument/2006/math">
                    <m:nary>
                      <m:naryPr>
                        <m:chr m:val="∑"/>
                        <m:supHide m:val="on"/>
                        <m:ctrlPr>
                          <a:rPr lang="en-CA" sz="5400" i="1" smtClean="0">
                            <a:latin typeface="Cambria Math" panose="02040503050406030204" pitchFamily="18" charset="0"/>
                          </a:rPr>
                        </m:ctrlPr>
                      </m:naryPr>
                      <m:sub>
                        <m:r>
                          <m:rPr>
                            <m:brk m:alnAt="7"/>
                          </m:rPr>
                          <a:rPr lang="en-CA" sz="5400" i="1">
                            <a:latin typeface="Cambria Math" panose="02040503050406030204" pitchFamily="18" charset="0"/>
                          </a:rPr>
                          <m:t>𝑗</m:t>
                        </m:r>
                      </m:sub>
                      <m:sup/>
                      <m:e>
                        <m:r>
                          <a:rPr lang="en-CA" sz="5400" i="1">
                            <a:latin typeface="Cambria Math" panose="02040503050406030204" pitchFamily="18" charset="0"/>
                          </a:rPr>
                          <m:t>𝑦</m:t>
                        </m:r>
                        <m:d>
                          <m:dPr>
                            <m:ctrlPr>
                              <a:rPr lang="en-CA" sz="5400" i="1">
                                <a:latin typeface="Cambria Math" panose="02040503050406030204" pitchFamily="18" charset="0"/>
                              </a:rPr>
                            </m:ctrlPr>
                          </m:dPr>
                          <m:e>
                            <m:r>
                              <a:rPr lang="en-CA" sz="5400" i="1">
                                <a:latin typeface="Cambria Math" panose="02040503050406030204" pitchFamily="18" charset="0"/>
                              </a:rPr>
                              <m:t>𝑗</m:t>
                            </m:r>
                          </m:e>
                        </m:d>
                        <m:r>
                          <a:rPr lang="en-CA" sz="5400" i="1">
                            <a:latin typeface="Cambria Math" panose="02040503050406030204" pitchFamily="18" charset="0"/>
                          </a:rPr>
                          <m:t>𝐾</m:t>
                        </m:r>
                        <m:r>
                          <a:rPr lang="en-CA" sz="5400" i="1">
                            <a:latin typeface="Cambria Math" panose="02040503050406030204" pitchFamily="18" charset="0"/>
                          </a:rPr>
                          <m:t>(</m:t>
                        </m:r>
                        <m:sSup>
                          <m:sSupPr>
                            <m:ctrlPr>
                              <a:rPr lang="en-CA" sz="5400" b="1" i="1">
                                <a:latin typeface="Cambria Math" panose="02040503050406030204" pitchFamily="18" charset="0"/>
                              </a:rPr>
                            </m:ctrlPr>
                          </m:sSupPr>
                          <m:e>
                            <m:r>
                              <a:rPr lang="en-CA" sz="5400" b="1" i="1">
                                <a:latin typeface="Cambria Math" panose="02040503050406030204" pitchFamily="18" charset="0"/>
                              </a:rPr>
                              <m:t>𝒂</m:t>
                            </m:r>
                          </m:e>
                          <m:sup>
                            <m:r>
                              <a:rPr lang="en-CA" sz="5400" b="1" i="1">
                                <a:latin typeface="Cambria Math" panose="02040503050406030204" pitchFamily="18" charset="0"/>
                              </a:rPr>
                              <m:t>′</m:t>
                            </m:r>
                          </m:sup>
                        </m:sSup>
                        <m:d>
                          <m:dPr>
                            <m:ctrlPr>
                              <a:rPr lang="en-CA" sz="5400" b="1" i="1">
                                <a:latin typeface="Cambria Math" panose="02040503050406030204" pitchFamily="18" charset="0"/>
                              </a:rPr>
                            </m:ctrlPr>
                          </m:dPr>
                          <m:e>
                            <m:r>
                              <a:rPr lang="en-CA" sz="5400" b="1" i="1">
                                <a:latin typeface="Cambria Math" panose="02040503050406030204" pitchFamily="18" charset="0"/>
                              </a:rPr>
                              <m:t>𝒋</m:t>
                            </m:r>
                          </m:e>
                        </m:d>
                        <m:r>
                          <a:rPr lang="en-CA" sz="5400" b="1" i="1">
                            <a:latin typeface="Cambria Math" panose="02040503050406030204" pitchFamily="18" charset="0"/>
                          </a:rPr>
                          <m:t>,</m:t>
                        </m:r>
                        <m:r>
                          <a:rPr lang="en-CA" sz="5400" b="1" i="1">
                            <a:latin typeface="Cambria Math" panose="02040503050406030204" pitchFamily="18" charset="0"/>
                          </a:rPr>
                          <m:t>𝒂</m:t>
                        </m:r>
                        <m:r>
                          <a:rPr lang="en-CA" sz="5400" i="1">
                            <a:latin typeface="Cambria Math" panose="02040503050406030204" pitchFamily="18" charset="0"/>
                          </a:rPr>
                          <m:t>)</m:t>
                        </m:r>
                      </m:e>
                    </m:nary>
                  </m:oMath>
                </a14:m>
                <a:endParaRPr lang="en-CA" sz="5400" dirty="0"/>
              </a:p>
              <a:p>
                <a:r>
                  <a:rPr lang="en-CA" dirty="0"/>
                  <a:t>In this way, perceptron algorithm can learn a nonlinear classifier simply by keeping track of misclassified instances during training process and using above expression to form each prediction</a:t>
                </a:r>
              </a:p>
              <a:p>
                <a:r>
                  <a:rPr lang="en-CA" dirty="0"/>
                  <a:t>If separating hyperplane exists in high-dimensional space implicitly created by kernel function, this algorithm will learn it</a:t>
                </a:r>
              </a:p>
              <a:p>
                <a:r>
                  <a:rPr lang="en-CA" dirty="0"/>
                  <a:t>However, it won’t learn the maximum margin hyperplane found by SVM, so classification will typically be worse</a:t>
                </a:r>
              </a:p>
              <a:p>
                <a:r>
                  <a:rPr lang="en-CA" dirty="0"/>
                  <a:t>This classifier is called the </a:t>
                </a:r>
                <a:r>
                  <a:rPr lang="en-CA" i="1" dirty="0"/>
                  <a:t>kernel perceptron</a:t>
                </a:r>
              </a:p>
              <a:p>
                <a:r>
                  <a:rPr lang="en-CA" dirty="0"/>
                  <a:t>All sorts of algorithms for learning linear models can be upgraded with kernel trick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86691"/>
                <a:ext cx="12192000" cy="5971309"/>
              </a:xfrm>
              <a:blipFill>
                <a:blip r:embed="rId2"/>
                <a:stretch>
                  <a:fillRect l="-900"/>
                </a:stretch>
              </a:blipFill>
            </p:spPr>
            <p:txBody>
              <a:bodyPr/>
              <a:lstStyle/>
              <a:p>
                <a:r>
                  <a:rPr lang="en-CA">
                    <a:noFill/>
                  </a:rPr>
                  <a:t> </a:t>
                </a:r>
              </a:p>
            </p:txBody>
          </p:sp>
        </mc:Fallback>
      </mc:AlternateContent>
    </p:spTree>
    <p:extLst>
      <p:ext uri="{BB962C8B-B14F-4D97-AF65-F5344CB8AC3E}">
        <p14:creationId xmlns:p14="http://schemas.microsoft.com/office/powerpoint/2010/main" val="173864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a:xfrm>
            <a:off x="838200" y="1451295"/>
            <a:ext cx="10515600" cy="4725668"/>
          </a:xfrm>
        </p:spPr>
        <p:txBody>
          <a:bodyPr>
            <a:normAutofit/>
          </a:bodyPr>
          <a:lstStyle/>
          <a:p>
            <a:r>
              <a:rPr lang="en-CA" dirty="0"/>
              <a:t>Instance based learning </a:t>
            </a:r>
          </a:p>
          <a:p>
            <a:pPr lvl="1"/>
            <a:r>
              <a:rPr lang="en-CA" dirty="0"/>
              <a:t>Weighing attributes</a:t>
            </a:r>
          </a:p>
          <a:p>
            <a:pPr lvl="1"/>
            <a:r>
              <a:rPr lang="en-CA" dirty="0"/>
              <a:t>Generalizing exemplars</a:t>
            </a:r>
          </a:p>
          <a:p>
            <a:r>
              <a:rPr lang="en-CA" dirty="0"/>
              <a:t>Kernel functions</a:t>
            </a:r>
          </a:p>
          <a:p>
            <a:pPr lvl="1"/>
            <a:r>
              <a:rPr lang="en-CA" dirty="0"/>
              <a:t>Used by SVM to learn nonlinear decision boundaries</a:t>
            </a:r>
          </a:p>
          <a:p>
            <a:r>
              <a:rPr lang="en-CA" dirty="0"/>
              <a:t>Kernel trick</a:t>
            </a:r>
          </a:p>
          <a:p>
            <a:pPr lvl="1"/>
            <a:r>
              <a:rPr lang="en-CA" dirty="0"/>
              <a:t>Calculating dot product before nonlinear transformation</a:t>
            </a:r>
          </a:p>
          <a:p>
            <a:r>
              <a:rPr lang="en-CA" dirty="0"/>
              <a:t>Support vector regression, kernel ridge regression, </a:t>
            </a:r>
            <a:r>
              <a:rPr lang="en-CA"/>
              <a:t>kernel perceptron</a:t>
            </a:r>
            <a:endParaRPr lang="en-CA" dirty="0"/>
          </a:p>
          <a:p>
            <a:r>
              <a:rPr lang="en-CA" b="1" dirty="0"/>
              <a:t>Next class: </a:t>
            </a:r>
            <a:r>
              <a:rPr lang="en-CA" dirty="0"/>
              <a:t>multilayer </a:t>
            </a:r>
            <a:r>
              <a:rPr lang="en-CA" dirty="0" err="1"/>
              <a:t>perceptrons</a:t>
            </a:r>
            <a:r>
              <a:rPr lang="en-CA" dirty="0"/>
              <a:t>, backpropagation, and stochastic gradient descent </a:t>
            </a:r>
          </a:p>
          <a:p>
            <a:endParaRPr lang="en-CA" dirty="0"/>
          </a:p>
          <a:p>
            <a:endParaRPr lang="en-CA" dirty="0"/>
          </a:p>
        </p:txBody>
      </p:sp>
    </p:spTree>
    <p:extLst>
      <p:ext uri="{BB962C8B-B14F-4D97-AF65-F5344CB8AC3E}">
        <p14:creationId xmlns:p14="http://schemas.microsoft.com/office/powerpoint/2010/main" val="11262399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23CE-D1EF-754A-A318-37B82B10528B}"/>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B01C9EE4-04DC-D246-80F5-9424E2CE246E}"/>
              </a:ext>
            </a:extLst>
          </p:cNvPr>
          <p:cNvSpPr>
            <a:spLocks noGrp="1"/>
          </p:cNvSpPr>
          <p:nvPr>
            <p:ph type="subTitle" idx="1"/>
          </p:nvPr>
        </p:nvSpPr>
        <p:spPr/>
        <p:txBody>
          <a:bodyPr/>
          <a:lstStyle/>
          <a:p>
            <a:r>
              <a:rPr lang="en-US" dirty="0"/>
              <a:t>Lecture 19</a:t>
            </a:r>
          </a:p>
        </p:txBody>
      </p:sp>
    </p:spTree>
    <p:extLst>
      <p:ext uri="{BB962C8B-B14F-4D97-AF65-F5344CB8AC3E}">
        <p14:creationId xmlns:p14="http://schemas.microsoft.com/office/powerpoint/2010/main" val="24551045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a:bodyPr>
              <a:lstStyle/>
              <a:p>
                <a:r>
                  <a:rPr lang="en-US" dirty="0"/>
                  <a:t>Kernel methods such as support vector machines (SVMs) use kernel functions which allows them to operate in high dimensional feature space without ever computing the coordinates of the data in that space </a:t>
                </a:r>
              </a:p>
              <a:p>
                <a:r>
                  <a:rPr lang="en-US" dirty="0"/>
                  <a:t>Rather, inner product is computed between pairs of instances in feature space</a:t>
                </a:r>
              </a:p>
              <a:p>
                <a:r>
                  <a:rPr lang="en-US" dirty="0"/>
                  <a:t>Any function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is kernel function if can be written: </a:t>
                </a:r>
                <a:br>
                  <a:rPr lang="en-US" dirty="0"/>
                </a:br>
                <a:r>
                  <a:rPr lang="en-US"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a14:m>
                <a:endParaRPr lang="en-US" dirty="0"/>
              </a:p>
              <a:p>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r>
                  <a:rPr lang="en-US" dirty="0"/>
                  <a:t> is a function mapping instance into higher dimensional feature space</a:t>
                </a:r>
              </a:p>
              <a:p>
                <a:r>
                  <a:rPr lang="en-US" dirty="0"/>
                  <a:t>Example of mapping function: </a:t>
                </a:r>
                <a14:m>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US" dirty="0"/>
              </a:p>
              <a:p>
                <a:r>
                  <a:rPr lang="en-US" dirty="0"/>
                  <a:t>Here</a:t>
                </a:r>
                <a:r>
                  <a:rPr lang="en-US" b="0"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e>
                    </m:d>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e>
                        </m:d>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𝒚</m:t>
                            </m:r>
                          </m:e>
                        </m:d>
                      </m:e>
                      <m:sup>
                        <m:r>
                          <a:rPr lang="en-US" b="0" i="1" smtClean="0">
                            <a:latin typeface="Cambria Math" panose="02040503050406030204" pitchFamily="18" charset="0"/>
                            <a:ea typeface="Cambria Math" panose="02040503050406030204" pitchFamily="18" charset="0"/>
                          </a:rPr>
                          <m:t>2</m:t>
                        </m:r>
                      </m:sup>
                    </m:sSup>
                  </m:oMath>
                </a14:m>
                <a:endParaRPr lang="en-US" dirty="0"/>
              </a:p>
              <a:p>
                <a:r>
                  <a:rPr lang="en-US" dirty="0"/>
                  <a:t>Kernel perceptron:</a:t>
                </a:r>
                <a:br>
                  <a:rPr lang="en-US" dirty="0"/>
                </a:b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1" i="1" smtClean="0">
                                <a:latin typeface="Cambria Math" panose="02040503050406030204" pitchFamily="18" charset="0"/>
                              </a:rPr>
                              <m:t>𝒋</m:t>
                            </m:r>
                          </m:e>
                        </m:d>
                        <m:r>
                          <a:rPr lang="en-US" b="0" i="1" smtClean="0">
                            <a:latin typeface="Cambria Math" panose="02040503050406030204" pitchFamily="18" charset="0"/>
                          </a:rPr>
                          <m:t>,</m:t>
                        </m:r>
                        <m:r>
                          <a:rPr lang="en-US" b="1" i="1" smtClean="0">
                            <a:latin typeface="Cambria Math" panose="02040503050406030204" pitchFamily="18" charset="0"/>
                          </a:rPr>
                          <m:t>𝒂</m:t>
                        </m:r>
                        <m:r>
                          <a:rPr lang="en-US" b="0" i="1" smtClean="0">
                            <a:latin typeface="Cambria Math" panose="02040503050406030204" pitchFamily="18" charset="0"/>
                          </a:rPr>
                          <m:t>)</m:t>
                        </m:r>
                      </m:e>
                    </m:nary>
                  </m:oMath>
                </a14:m>
                <a:br>
                  <a:rPr lang="en-US" dirty="0"/>
                </a:br>
                <a:r>
                  <a:rPr lang="en-US" sz="1800" dirty="0"/>
                  <a:t>where x is predicted class,</a:t>
                </a:r>
                <a:r>
                  <a:rPr lang="en-US" sz="1800" b="0" dirty="0"/>
                  <a:t>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 is </a:t>
                </a:r>
                <a:r>
                  <a:rPr lang="en-US" sz="1800" dirty="0" err="1"/>
                  <a:t>j</a:t>
                </a:r>
                <a:r>
                  <a:rPr lang="en-US" sz="1800" baseline="30000" dirty="0" err="1"/>
                  <a:t>th</a:t>
                </a:r>
                <a:r>
                  <a:rPr lang="en-US" sz="1800" dirty="0"/>
                  <a:t> misclassified training</a:t>
                </a:r>
                <a:br>
                  <a:rPr lang="en-US" sz="1800" dirty="0"/>
                </a:br>
                <a:r>
                  <a:rPr lang="en-US" sz="1800" dirty="0"/>
                  <a:t>instance, </a:t>
                </a:r>
                <a14:m>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e>
                    </m:d>
                  </m:oMath>
                </a14:m>
                <a:r>
                  <a:rPr lang="en-US" sz="1800" dirty="0"/>
                  <a:t> is class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’s class value (-1 or 1), and </a:t>
                </a:r>
                <a14:m>
                  <m:oMath xmlns:m="http://schemas.openxmlformats.org/officeDocument/2006/math">
                    <m:r>
                      <a:rPr lang="en-US" sz="1800" b="1" i="1" smtClean="0">
                        <a:latin typeface="Cambria Math" panose="02040503050406030204" pitchFamily="18" charset="0"/>
                      </a:rPr>
                      <m:t>𝒂</m:t>
                    </m:r>
                  </m:oMath>
                </a14:m>
                <a:r>
                  <a:rPr lang="en-US" sz="1800" dirty="0"/>
                  <a:t> is the</a:t>
                </a:r>
                <a:br>
                  <a:rPr lang="en-US" sz="1800" dirty="0"/>
                </a:br>
                <a:r>
                  <a:rPr lang="en-US" sz="1800" dirty="0"/>
                  <a:t>new instance to be predicted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833" t="-1667" b="-4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	Kernel recap</a:t>
            </a:r>
          </a:p>
        </p:txBody>
      </p:sp>
      <p:pic>
        <p:nvPicPr>
          <p:cNvPr id="7" name="Picture 6">
            <a:extLst>
              <a:ext uri="{FF2B5EF4-FFF2-40B4-BE49-F238E27FC236}">
                <a16:creationId xmlns:a16="http://schemas.microsoft.com/office/drawing/2014/main" id="{28F54AB3-74C4-624B-9F64-A733E91B8832}"/>
              </a:ext>
            </a:extLst>
          </p:cNvPr>
          <p:cNvPicPr>
            <a:picLocks noChangeAspect="1"/>
          </p:cNvPicPr>
          <p:nvPr/>
        </p:nvPicPr>
        <p:blipFill>
          <a:blip r:embed="rId3"/>
          <a:stretch>
            <a:fillRect/>
          </a:stretch>
        </p:blipFill>
        <p:spPr>
          <a:xfrm>
            <a:off x="6478772" y="4503601"/>
            <a:ext cx="5227674" cy="2354399"/>
          </a:xfrm>
          <a:prstGeom prst="rect">
            <a:avLst/>
          </a:prstGeom>
        </p:spPr>
      </p:pic>
      <p:pic>
        <p:nvPicPr>
          <p:cNvPr id="8" name="Picture 7">
            <a:extLst>
              <a:ext uri="{FF2B5EF4-FFF2-40B4-BE49-F238E27FC236}">
                <a16:creationId xmlns:a16="http://schemas.microsoft.com/office/drawing/2014/main" id="{DF22BB9D-8F1D-0E4A-AE10-7FC7F005E161}"/>
              </a:ext>
            </a:extLst>
          </p:cNvPr>
          <p:cNvPicPr>
            <a:picLocks noChangeAspect="1"/>
          </p:cNvPicPr>
          <p:nvPr/>
        </p:nvPicPr>
        <p:blipFill>
          <a:blip r:embed="rId4"/>
          <a:stretch>
            <a:fillRect/>
          </a:stretch>
        </p:blipFill>
        <p:spPr>
          <a:xfrm>
            <a:off x="284687" y="0"/>
            <a:ext cx="549455" cy="824183"/>
          </a:xfrm>
          <a:prstGeom prst="rect">
            <a:avLst/>
          </a:prstGeom>
        </p:spPr>
      </p:pic>
    </p:spTree>
    <p:extLst>
      <p:ext uri="{BB962C8B-B14F-4D97-AF65-F5344CB8AC3E}">
        <p14:creationId xmlns:p14="http://schemas.microsoft.com/office/powerpoint/2010/main" val="396680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endParaRPr lang="en-US" dirty="0"/>
          </a:p>
        </p:txBody>
      </p:sp>
      <p:sp>
        <p:nvSpPr>
          <p:cNvPr id="6" name="Content Placeholder 2">
            <a:extLst>
              <a:ext uri="{FF2B5EF4-FFF2-40B4-BE49-F238E27FC236}">
                <a16:creationId xmlns:a16="http://schemas.microsoft.com/office/drawing/2014/main" id="{98C67E20-08D9-7F4C-93B0-E4439E6CAB85}"/>
              </a:ext>
            </a:extLst>
          </p:cNvPr>
          <p:cNvSpPr>
            <a:spLocks noGrp="1"/>
          </p:cNvSpPr>
          <p:nvPr>
            <p:ph idx="1"/>
          </p:nvPr>
        </p:nvSpPr>
        <p:spPr>
          <a:xfrm>
            <a:off x="0" y="775306"/>
            <a:ext cx="12192000" cy="6082694"/>
          </a:xfrm>
        </p:spPr>
        <p:txBody>
          <a:bodyPr/>
          <a:lstStyle/>
          <a:p>
            <a:r>
              <a:rPr lang="en-US" dirty="0"/>
              <a:t>Using a kernel is not the only way to create nonlinear classifier with perceptron</a:t>
            </a:r>
          </a:p>
          <a:p>
            <a:r>
              <a:rPr lang="en-US" dirty="0"/>
              <a:t>Before discovery of kernels (1990s), nonlinear classification was done by connecting many simple perceptron-like models in a hierarchical structure</a:t>
            </a:r>
          </a:p>
          <a:p>
            <a:r>
              <a:rPr lang="en-US" dirty="0"/>
              <a:t>Recently, this approach has seen dramatic comeback (deep learning, chapter 11)</a:t>
            </a:r>
          </a:p>
          <a:p>
            <a:r>
              <a:rPr lang="en-US" dirty="0"/>
              <a:t>Brain analogy: single-layer perceptron can be seen as one neuron</a:t>
            </a:r>
          </a:p>
          <a:p>
            <a:r>
              <a:rPr lang="en-US" dirty="0"/>
              <a:t>The brain performs impressive feats by connecting multiple neurons together</a:t>
            </a:r>
          </a:p>
          <a:p>
            <a:r>
              <a:rPr lang="en-US" dirty="0"/>
              <a:t>We will now see how multilayer </a:t>
            </a:r>
            <a:r>
              <a:rPr lang="en-US" dirty="0" err="1"/>
              <a:t>perceptrons</a:t>
            </a:r>
            <a:r>
              <a:rPr lang="en-US" dirty="0"/>
              <a:t> perform nonlinear classification</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01CB50C5-50AA-3841-A5AF-D53672CC0AC0}"/>
              </a:ext>
            </a:extLst>
          </p:cNvPr>
          <p:cNvPicPr>
            <a:picLocks noChangeAspect="1"/>
          </p:cNvPicPr>
          <p:nvPr/>
        </p:nvPicPr>
        <p:blipFill>
          <a:blip r:embed="rId2"/>
          <a:stretch>
            <a:fillRect/>
          </a:stretch>
        </p:blipFill>
        <p:spPr>
          <a:xfrm>
            <a:off x="3815907" y="4288282"/>
            <a:ext cx="3403600" cy="2569718"/>
          </a:xfrm>
          <a:prstGeom prst="rect">
            <a:avLst/>
          </a:prstGeom>
        </p:spPr>
      </p:pic>
    </p:spTree>
    <p:extLst>
      <p:ext uri="{BB962C8B-B14F-4D97-AF65-F5344CB8AC3E}">
        <p14:creationId xmlns:p14="http://schemas.microsoft.com/office/powerpoint/2010/main" val="18530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95693" y="5051336"/>
            <a:ext cx="12096307" cy="1806664"/>
          </a:xfrm>
        </p:spPr>
        <p:txBody>
          <a:bodyPr>
            <a:normAutofit/>
          </a:bodyPr>
          <a:lstStyle/>
          <a:p>
            <a:r>
              <a:rPr lang="en-US" dirty="0"/>
              <a:t>The classes in (A) are not linearly separable but (B, C, D) are all linearly separable</a:t>
            </a:r>
          </a:p>
          <a:p>
            <a:r>
              <a:rPr lang="en-US" dirty="0"/>
              <a:t>(B, C, D) can all be learned by single-layer perceptron </a:t>
            </a:r>
          </a:p>
          <a:p>
            <a:r>
              <a:rPr lang="en-US" dirty="0"/>
              <a:t>E) shows a network with 3 </a:t>
            </a:r>
            <a:r>
              <a:rPr lang="en-US" dirty="0" err="1"/>
              <a:t>perceptrons</a:t>
            </a:r>
            <a:r>
              <a:rPr lang="en-US" dirty="0"/>
              <a:t> (units) labeled A,B,C</a:t>
            </a:r>
          </a:p>
          <a:p>
            <a:pPr marL="457200" lvl="1" indent="0">
              <a:buNone/>
            </a:pPr>
            <a:endParaRPr lang="en-US" dirty="0"/>
          </a:p>
        </p:txBody>
      </p:sp>
      <p:pic>
        <p:nvPicPr>
          <p:cNvPr id="4" name="Picture 3">
            <a:extLst>
              <a:ext uri="{FF2B5EF4-FFF2-40B4-BE49-F238E27FC236}">
                <a16:creationId xmlns:a16="http://schemas.microsoft.com/office/drawing/2014/main" id="{C7A9BDFC-9188-8549-895C-A1BCE8F69AE0}"/>
              </a:ext>
            </a:extLst>
          </p:cNvPr>
          <p:cNvPicPr>
            <a:picLocks noChangeAspect="1"/>
          </p:cNvPicPr>
          <p:nvPr/>
        </p:nvPicPr>
        <p:blipFill>
          <a:blip r:embed="rId2"/>
          <a:stretch>
            <a:fillRect/>
          </a:stretch>
        </p:blipFill>
        <p:spPr>
          <a:xfrm>
            <a:off x="95693" y="0"/>
            <a:ext cx="9456417" cy="5051336"/>
          </a:xfrm>
          <a:prstGeom prst="rect">
            <a:avLst/>
          </a:prstGeom>
        </p:spPr>
      </p:pic>
    </p:spTree>
    <p:extLst>
      <p:ext uri="{BB962C8B-B14F-4D97-AF65-F5344CB8AC3E}">
        <p14:creationId xmlns:p14="http://schemas.microsoft.com/office/powerpoint/2010/main" val="83427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3907255" y="0"/>
                <a:ext cx="8284745" cy="6858000"/>
              </a:xfrm>
            </p:spPr>
            <p:txBody>
              <a:bodyPr>
                <a:normAutofit/>
              </a:bodyPr>
              <a:lstStyle/>
              <a:p>
                <a:r>
                  <a:rPr lang="en-US" dirty="0"/>
                  <a:t>Neurons A,B are connected to the input layer </a:t>
                </a:r>
              </a:p>
              <a:p>
                <a:pPr lvl="1"/>
                <a:r>
                  <a:rPr lang="en-US" dirty="0"/>
                  <a:t>Receive 3 inputs: a</a:t>
                </a:r>
                <a:r>
                  <a:rPr lang="en-US" baseline="-25000" dirty="0"/>
                  <a:t>1</a:t>
                </a:r>
                <a:r>
                  <a:rPr lang="en-US" dirty="0"/>
                  <a:t>, a</a:t>
                </a:r>
                <a:r>
                  <a:rPr lang="en-US" baseline="-25000" dirty="0"/>
                  <a:t>2</a:t>
                </a:r>
                <a:r>
                  <a:rPr lang="en-US" dirty="0"/>
                  <a:t>, bias</a:t>
                </a:r>
              </a:p>
              <a:p>
                <a:r>
                  <a:rPr lang="en-US" dirty="0"/>
                  <a:t>However, neuron C has no direct connection to outside environment, it is a </a:t>
                </a:r>
                <a:r>
                  <a:rPr lang="en-US" i="1" dirty="0"/>
                  <a:t>hidden layer</a:t>
                </a:r>
              </a:p>
              <a:p>
                <a:r>
                  <a:rPr lang="en-US" dirty="0"/>
                  <a:t>The hidden layer allows the network to represent XOR</a:t>
                </a:r>
              </a:p>
              <a:p>
                <a:r>
                  <a:rPr lang="en-US" dirty="0"/>
                  <a:t>Trying one possible combinations of input signals:</a:t>
                </a:r>
              </a:p>
              <a:p>
                <a:r>
                  <a:rPr lang="en-US" dirty="0"/>
                  <a:t>a</a:t>
                </a:r>
                <a:r>
                  <a:rPr lang="en-US" baseline="-25000" dirty="0"/>
                  <a:t>1</a:t>
                </a:r>
                <a:r>
                  <a:rPr lang="en-US" dirty="0"/>
                  <a:t>=1, a</a:t>
                </a:r>
                <a:r>
                  <a:rPr lang="en-US" baseline="-25000" dirty="0"/>
                  <a:t>2</a:t>
                </a:r>
                <a:r>
                  <a:rPr lang="en-US" dirty="0"/>
                  <a:t>=1</a:t>
                </a:r>
              </a:p>
              <a:p>
                <a:pPr lvl="1"/>
                <a:r>
                  <a:rPr lang="en-US" dirty="0"/>
                  <a:t>Unit A outputs 1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∙1+1∙1−0.5∙1&gt;0</m:t>
                    </m:r>
                    <m:r>
                      <a:rPr lang="en-US" b="0" i="1" smtClean="0">
                        <a:latin typeface="Cambria Math" panose="02040503050406030204" pitchFamily="18" charset="0"/>
                      </a:rPr>
                      <m:t>)</m:t>
                    </m:r>
                  </m:oMath>
                </a14:m>
                <a:endParaRPr lang="en-US" dirty="0"/>
              </a:p>
              <a:p>
                <a:pPr lvl="1"/>
                <a:r>
                  <a:rPr lang="en-US" dirty="0"/>
                  <a:t>Unity B outputs 0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∙1−1∙1+1.5∙1&lt;0)</m:t>
                    </m:r>
                  </m:oMath>
                </a14:m>
                <a:endParaRPr lang="en-US" dirty="0"/>
              </a:p>
              <a:p>
                <a:pPr lvl="1"/>
                <a:r>
                  <a:rPr lang="en-US" dirty="0"/>
                  <a:t>Unit C outputs 0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∙1+1∙0−1.5∙1&lt;0</m:t>
                        </m:r>
                      </m:e>
                    </m:d>
                  </m:oMath>
                </a14:m>
                <a:endParaRPr lang="en-US" dirty="0"/>
              </a:p>
              <a:p>
                <a:pPr lvl="2"/>
                <a:r>
                  <a:rPr lang="en-US" dirty="0"/>
                  <a:t>This is the correct answer, XOR(1,1) = 0</a:t>
                </a:r>
              </a:p>
              <a:p>
                <a:r>
                  <a:rPr lang="en-US" dirty="0"/>
                  <a:t>Unit A represents ‘OR’</a:t>
                </a:r>
              </a:p>
              <a:p>
                <a:r>
                  <a:rPr lang="en-US" dirty="0"/>
                  <a:t>Unity B represents ‘NAND’</a:t>
                </a:r>
              </a:p>
              <a:p>
                <a:r>
                  <a:rPr lang="en-US" dirty="0"/>
                  <a:t>Unit C represents ‘AND’</a:t>
                </a:r>
              </a:p>
              <a:p>
                <a:r>
                  <a:rPr lang="en-US" dirty="0"/>
                  <a:t>Together, they represent (a</a:t>
                </a:r>
                <a:r>
                  <a:rPr lang="en-US" baseline="-25000" dirty="0"/>
                  <a:t>1</a:t>
                </a:r>
                <a:r>
                  <a:rPr lang="en-US" dirty="0"/>
                  <a:t> OR a</a:t>
                </a:r>
                <a:r>
                  <a:rPr lang="en-US" baseline="-25000" dirty="0"/>
                  <a:t>2</a:t>
                </a:r>
                <a:r>
                  <a:rPr lang="en-US" dirty="0"/>
                  <a:t>) AND (a</a:t>
                </a:r>
                <a:r>
                  <a:rPr lang="en-US" baseline="-25000" dirty="0"/>
                  <a:t>1</a:t>
                </a:r>
                <a:r>
                  <a:rPr lang="en-US" dirty="0"/>
                  <a:t> NAND a</a:t>
                </a:r>
                <a:r>
                  <a:rPr lang="en-US" baseline="-25000" dirty="0"/>
                  <a:t>2</a:t>
                </a:r>
                <a:r>
                  <a:rPr lang="en-US" dirty="0"/>
                  <a:t>)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3907255" y="0"/>
                <a:ext cx="8284745" cy="6858000"/>
              </a:xfrm>
              <a:blipFill>
                <a:blip r:embed="rId2"/>
                <a:stretch>
                  <a:fillRect l="-1225" t="-1481" r="-459"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CCE4865-DFD7-2F48-A1C6-3BEE2B9098E6}"/>
              </a:ext>
            </a:extLst>
          </p:cNvPr>
          <p:cNvPicPr>
            <a:picLocks noChangeAspect="1"/>
          </p:cNvPicPr>
          <p:nvPr/>
        </p:nvPicPr>
        <p:blipFill>
          <a:blip r:embed="rId3"/>
          <a:stretch>
            <a:fillRect/>
          </a:stretch>
        </p:blipFill>
        <p:spPr>
          <a:xfrm>
            <a:off x="0" y="0"/>
            <a:ext cx="3907255" cy="6858000"/>
          </a:xfrm>
          <a:prstGeom prst="rect">
            <a:avLst/>
          </a:prstGeom>
        </p:spPr>
      </p:pic>
    </p:spTree>
    <p:extLst>
      <p:ext uri="{BB962C8B-B14F-4D97-AF65-F5344CB8AC3E}">
        <p14:creationId xmlns:p14="http://schemas.microsoft.com/office/powerpoint/2010/main" val="295842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Preparing the input </a:t>
            </a:r>
          </a:p>
        </p:txBody>
      </p:sp>
      <p:sp>
        <p:nvSpPr>
          <p:cNvPr id="3" name="Content Placeholder 2"/>
          <p:cNvSpPr>
            <a:spLocks noGrp="1"/>
          </p:cNvSpPr>
          <p:nvPr>
            <p:ph idx="1"/>
          </p:nvPr>
        </p:nvSpPr>
        <p:spPr/>
        <p:txBody>
          <a:bodyPr>
            <a:normAutofit/>
          </a:bodyPr>
          <a:lstStyle/>
          <a:p>
            <a:r>
              <a:rPr lang="en-CA" dirty="0"/>
              <a:t>Real data is often low in quality (full of artifacts/missing values), data cleaning is often necessary</a:t>
            </a:r>
          </a:p>
          <a:p>
            <a:pPr lvl="1"/>
            <a:r>
              <a:rPr lang="en-CA" dirty="0"/>
              <a:t>Practical issues (record keeping across different departments, etc.)</a:t>
            </a:r>
          </a:p>
          <a:p>
            <a:r>
              <a:rPr lang="en-CA" dirty="0"/>
              <a:t>Sparse data </a:t>
            </a:r>
          </a:p>
          <a:p>
            <a:pPr lvl="1"/>
            <a:r>
              <a:rPr lang="en-CA" dirty="0"/>
              <a:t>Sparse data is when most instances have value of 0 for most attributes </a:t>
            </a:r>
          </a:p>
          <a:p>
            <a:pPr lvl="1"/>
            <a:r>
              <a:rPr lang="en-CA" dirty="0"/>
              <a:t>Supermarket basket</a:t>
            </a:r>
          </a:p>
          <a:p>
            <a:r>
              <a:rPr lang="en-CA" dirty="0"/>
              <a:t>Dealing with sparse data</a:t>
            </a:r>
          </a:p>
          <a:p>
            <a:pPr lvl="1"/>
            <a:r>
              <a:rPr lang="en-CA" dirty="0"/>
              <a:t>Use indices </a:t>
            </a:r>
          </a:p>
          <a:p>
            <a:endParaRPr lang="en-CA" dirty="0"/>
          </a:p>
        </p:txBody>
      </p:sp>
      <p:pic>
        <p:nvPicPr>
          <p:cNvPr id="5" name="Picture 4"/>
          <p:cNvPicPr>
            <a:picLocks noChangeAspect="1"/>
          </p:cNvPicPr>
          <p:nvPr/>
        </p:nvPicPr>
        <p:blipFill>
          <a:blip r:embed="rId2"/>
          <a:stretch>
            <a:fillRect/>
          </a:stretch>
        </p:blipFill>
        <p:spPr>
          <a:xfrm>
            <a:off x="4676529" y="4314825"/>
            <a:ext cx="3914775" cy="2543175"/>
          </a:xfrm>
          <a:prstGeom prst="rect">
            <a:avLst/>
          </a:prstGeom>
        </p:spPr>
      </p:pic>
      <p:pic>
        <p:nvPicPr>
          <p:cNvPr id="6148" name="Picture 4" descr="Image result for supermarket ba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014" y="4845050"/>
            <a:ext cx="3572986" cy="2012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38200" y="5422037"/>
            <a:ext cx="3448050" cy="6096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1238127" y="6124074"/>
            <a:ext cx="216217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45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r>
              <a:rPr lang="en-US" dirty="0"/>
              <a:t> (</a:t>
            </a:r>
            <a:r>
              <a:rPr lang="en-US" b="1" dirty="0"/>
              <a:t>MLP</a:t>
            </a:r>
            <a:r>
              <a:rPr lang="en-US" dirty="0"/>
              <a:t>s)</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Any expression from propositional logic can be converted into a multilayer perceptron, because AND, OR, and NOT can be represented by single perceptron</a:t>
            </a:r>
          </a:p>
          <a:p>
            <a:r>
              <a:rPr lang="en-US" dirty="0"/>
              <a:t>Individual units can be combined together to form arbitrarily complex expression</a:t>
            </a:r>
          </a:p>
          <a:p>
            <a:r>
              <a:rPr lang="en-US" dirty="0"/>
              <a:t>Two layer perceptron (not counting input) is sufficient to represent expressions from propositional logic</a:t>
            </a:r>
          </a:p>
          <a:p>
            <a:r>
              <a:rPr lang="en-US" dirty="0"/>
              <a:t>Big question is how to </a:t>
            </a:r>
            <a:r>
              <a:rPr lang="en-US" i="1" dirty="0"/>
              <a:t>learn </a:t>
            </a:r>
            <a:r>
              <a:rPr lang="en-US" dirty="0"/>
              <a:t>a multilayer perceptron?</a:t>
            </a:r>
          </a:p>
          <a:p>
            <a:r>
              <a:rPr lang="en-US" dirty="0"/>
              <a:t>Need to learn two things: </a:t>
            </a:r>
          </a:p>
          <a:p>
            <a:pPr lvl="1"/>
            <a:r>
              <a:rPr lang="en-US" dirty="0"/>
              <a:t>1) structure of network (hyper-parameter)</a:t>
            </a:r>
          </a:p>
          <a:p>
            <a:pPr lvl="1"/>
            <a:r>
              <a:rPr lang="en-US" dirty="0"/>
              <a:t>2) values of the weights</a:t>
            </a:r>
          </a:p>
          <a:p>
            <a:r>
              <a:rPr lang="en-US" dirty="0"/>
              <a:t>Backpropagation is a simple algorithm for determining the values of the weights</a:t>
            </a:r>
          </a:p>
          <a:p>
            <a:r>
              <a:rPr lang="en-US" dirty="0"/>
              <a:t>Learning the structure of network is more complicated</a:t>
            </a:r>
          </a:p>
          <a:p>
            <a:pPr lvl="1"/>
            <a:r>
              <a:rPr lang="en-US" dirty="0"/>
              <a:t>Requires expert knowledge or lots of hyperparameter tuning</a:t>
            </a:r>
          </a:p>
          <a:p>
            <a:pPr lvl="1"/>
            <a:r>
              <a:rPr lang="en-US" dirty="0"/>
              <a:t>Often, only a single hidden layer is necessary</a:t>
            </a:r>
          </a:p>
          <a:p>
            <a:pPr lvl="1"/>
            <a:endParaRPr lang="en-US" dirty="0"/>
          </a:p>
        </p:txBody>
      </p:sp>
    </p:spTree>
    <p:extLst>
      <p:ext uri="{BB962C8B-B14F-4D97-AF65-F5344CB8AC3E}">
        <p14:creationId xmlns:p14="http://schemas.microsoft.com/office/powerpoint/2010/main" val="16164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Suppose we seek to construct a multilayer perceptron for some dataset</a:t>
            </a:r>
          </a:p>
          <a:p>
            <a:r>
              <a:rPr lang="en-US" dirty="0"/>
              <a:t>Given a fixed network structure, must determine appropriate connection weights</a:t>
            </a:r>
          </a:p>
          <a:p>
            <a:r>
              <a:rPr lang="en-US" dirty="0"/>
              <a:t>In the absence of hidden layers, can find weights using perceptron learning rule</a:t>
            </a:r>
          </a:p>
          <a:p>
            <a:r>
              <a:rPr lang="en-US" dirty="0"/>
              <a:t>We could use the perceptron learning rule to update the final layer because we know what their output should be</a:t>
            </a:r>
          </a:p>
          <a:p>
            <a:r>
              <a:rPr lang="en-US" dirty="0"/>
              <a:t>However, the correct outputs of the hidden layer are unknown, so we cannot use the perceptron learning rule for hidden units</a:t>
            </a:r>
          </a:p>
          <a:p>
            <a:r>
              <a:rPr lang="en-US" dirty="0"/>
              <a:t>The solution is to modify weights of connections leading to hidden units based on the strength of each unit’s contribution to the final prediction</a:t>
            </a:r>
          </a:p>
          <a:p>
            <a:r>
              <a:rPr lang="en-US" dirty="0"/>
              <a:t>Standard mathematical optimization technique </a:t>
            </a:r>
            <a:r>
              <a:rPr lang="en-US" i="1" dirty="0"/>
              <a:t>gradient descent </a:t>
            </a:r>
            <a:r>
              <a:rPr lang="en-US" dirty="0"/>
              <a:t>can do this</a:t>
            </a:r>
          </a:p>
          <a:p>
            <a:r>
              <a:rPr lang="en-US" dirty="0"/>
              <a:t>Gradient descent involves taking derivatives, but the perceptron’s output (step function) is not differentiable</a:t>
            </a:r>
          </a:p>
          <a:p>
            <a:endParaRPr lang="en-US" dirty="0"/>
          </a:p>
          <a:p>
            <a:endParaRPr lang="en-US" dirty="0"/>
          </a:p>
        </p:txBody>
      </p:sp>
    </p:spTree>
    <p:extLst>
      <p:ext uri="{BB962C8B-B14F-4D97-AF65-F5344CB8AC3E}">
        <p14:creationId xmlns:p14="http://schemas.microsoft.com/office/powerpoint/2010/main" val="400314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1" y="3573598"/>
                <a:ext cx="12089219" cy="3284402"/>
              </a:xfrm>
            </p:spPr>
            <p:txBody>
              <a:bodyPr>
                <a:normAutofit/>
              </a:bodyPr>
              <a:lstStyle/>
              <a:p>
                <a:r>
                  <a:rPr lang="en-US" dirty="0"/>
                  <a:t>A) step function used by perceptron, we want something similar in shape but differentiable</a:t>
                </a:r>
              </a:p>
              <a:p>
                <a:r>
                  <a:rPr lang="en-US" dirty="0"/>
                  <a:t>B) sigmoid function, a common replacement to the step function</a:t>
                </a:r>
                <a:br>
                  <a:rPr lang="en-US" dirty="0"/>
                </a:b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a14:m>
                <a:endParaRPr lang="en-US" dirty="0"/>
              </a:p>
              <a:p>
                <a:r>
                  <a:rPr lang="en-US" dirty="0"/>
                  <a:t>To apply standard gradient descent, error function must be differentiable</a:t>
                </a:r>
              </a:p>
              <a:p>
                <a:r>
                  <a:rPr lang="en-US" dirty="0"/>
                  <a:t>Number of misclassifications (measured by 0-1 loss function is not differentiable)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1" y="3573598"/>
                <a:ext cx="12089219" cy="3284402"/>
              </a:xfrm>
              <a:blipFill>
                <a:blip r:embed="rId2"/>
                <a:stretch>
                  <a:fillRect l="-840" t="-2692" r="-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73FA563-5AAE-DF4E-B2DB-1C4D8601598D}"/>
              </a:ext>
            </a:extLst>
          </p:cNvPr>
          <p:cNvPicPr>
            <a:picLocks noChangeAspect="1"/>
          </p:cNvPicPr>
          <p:nvPr/>
        </p:nvPicPr>
        <p:blipFill>
          <a:blip r:embed="rId3"/>
          <a:stretch>
            <a:fillRect/>
          </a:stretch>
        </p:blipFill>
        <p:spPr>
          <a:xfrm>
            <a:off x="2987748" y="775306"/>
            <a:ext cx="6737498" cy="2798292"/>
          </a:xfrm>
          <a:prstGeom prst="rect">
            <a:avLst/>
          </a:prstGeom>
        </p:spPr>
      </p:pic>
    </p:spTree>
    <p:extLst>
      <p:ext uri="{BB962C8B-B14F-4D97-AF65-F5344CB8AC3E}">
        <p14:creationId xmlns:p14="http://schemas.microsoft.com/office/powerpoint/2010/main" val="25647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228540"/>
              </a:xfrm>
            </p:spPr>
            <p:txBody>
              <a:bodyPr/>
              <a:lstStyle/>
              <a:p>
                <a:r>
                  <a:rPr lang="en-US" dirty="0"/>
                  <a:t>Multilayer </a:t>
                </a:r>
                <a:r>
                  <a:rPr lang="en-US" dirty="0" err="1"/>
                  <a:t>perceptrons</a:t>
                </a:r>
                <a:r>
                  <a:rPr lang="en-US" dirty="0"/>
                  <a:t> are usually trained by minimizing squared error of network’s output, treating it as an estimate of class probability</a:t>
                </a:r>
              </a:p>
              <a:p>
                <a:r>
                  <a:rPr lang="en-US" dirty="0"/>
                  <a:t>Squared loss function for single training instance:</a:t>
                </a:r>
                <a:br>
                  <a:rPr lang="en-US" dirty="0"/>
                </a:br>
                <a:r>
                  <a:rPr lang="en-US"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dirty="0"/>
                  <a:t> is network’s prediction obtained from output unit, and 						    </a:t>
                </a:r>
                <a14:m>
                  <m:oMath xmlns:m="http://schemas.openxmlformats.org/officeDocument/2006/math">
                    <m:r>
                      <a:rPr lang="en-US" sz="1800" b="0" i="1" smtClean="0">
                        <a:latin typeface="Cambria Math" panose="02040503050406030204" pitchFamily="18" charset="0"/>
                      </a:rPr>
                      <m:t>𝑦</m:t>
                    </m:r>
                  </m:oMath>
                </a14:m>
                <a:r>
                  <a:rPr lang="en-US" sz="1800" dirty="0"/>
                  <a:t> is instance’s class label (assumed 0 or 1 here)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228540"/>
              </a:xfrm>
              <a:blipFill>
                <a:blip r:embed="rId2"/>
                <a:stretch>
                  <a:fillRect l="-833" t="-4520" b="-1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B110B0-10DD-5E4C-BA59-B30F37320879}"/>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55DDEB5-55CC-AE42-8EC8-F313D760C5C0}"/>
                  </a:ext>
                </a:extLst>
              </p:cNvPr>
              <p:cNvSpPr txBox="1">
                <a:spLocks/>
              </p:cNvSpPr>
              <p:nvPr/>
            </p:nvSpPr>
            <p:spPr>
              <a:xfrm>
                <a:off x="99236" y="3067640"/>
                <a:ext cx="5684876" cy="37903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Gradient descent exploits information given by derivative of the function to be minimized</a:t>
                </a:r>
              </a:p>
              <a:p>
                <a:r>
                  <a:rPr lang="en-US" dirty="0"/>
                  <a:t>Consider hypothetical loss function that happens to have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Derivative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r>
                  <a:rPr lang="en-US" dirty="0"/>
                  <a:t>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𝑤</m:t>
                    </m:r>
                  </m:oMath>
                </a14:m>
                <a:endParaRPr lang="en-US" dirty="0"/>
              </a:p>
              <a:p>
                <a:r>
                  <a:rPr lang="en-US" dirty="0"/>
                  <a:t>Gradient descent is an iterative optimization technique that uses the derivative to adjust function’s parameters</a:t>
                </a:r>
              </a:p>
              <a:p>
                <a:r>
                  <a:rPr lang="en-US" dirty="0"/>
                  <a:t>Gradient descent multiplies value of derivative by small constant called </a:t>
                </a:r>
                <a:r>
                  <a:rPr lang="en-US" i="1" dirty="0"/>
                  <a:t>learning rate</a:t>
                </a:r>
                <a:r>
                  <a:rPr lang="en-US" dirty="0"/>
                  <a:t> and subtracts that result from the current parameter value</a:t>
                </a:r>
              </a:p>
            </p:txBody>
          </p:sp>
        </mc:Choice>
        <mc:Fallback xmlns="">
          <p:sp>
            <p:nvSpPr>
              <p:cNvPr id="5" name="Content Placeholder 2">
                <a:extLst>
                  <a:ext uri="{FF2B5EF4-FFF2-40B4-BE49-F238E27FC236}">
                    <a16:creationId xmlns:a16="http://schemas.microsoft.com/office/drawing/2014/main" id="{A55DDEB5-55CC-AE42-8EC8-F313D760C5C0}"/>
                  </a:ext>
                </a:extLst>
              </p:cNvPr>
              <p:cNvSpPr txBox="1">
                <a:spLocks noRot="1" noChangeAspect="1" noMove="1" noResize="1" noEditPoints="1" noAdjustHandles="1" noChangeArrowheads="1" noChangeShapeType="1" noTextEdit="1"/>
              </p:cNvSpPr>
              <p:nvPr/>
            </p:nvSpPr>
            <p:spPr>
              <a:xfrm>
                <a:off x="99236" y="3067640"/>
                <a:ext cx="5684876" cy="3790359"/>
              </a:xfrm>
              <a:prstGeom prst="rect">
                <a:avLst/>
              </a:prstGeom>
              <a:blipFill>
                <a:blip r:embed="rId4"/>
                <a:stretch>
                  <a:fillRect l="-1116" t="-3344" r="-2232"/>
                </a:stretch>
              </a:blipFill>
            </p:spPr>
            <p:txBody>
              <a:bodyPr/>
              <a:lstStyle/>
              <a:p>
                <a:r>
                  <a:rPr lang="en-US">
                    <a:noFill/>
                  </a:rPr>
                  <a:t> </a:t>
                </a:r>
              </a:p>
            </p:txBody>
          </p:sp>
        </mc:Fallback>
      </mc:AlternateContent>
    </p:spTree>
    <p:extLst>
      <p:ext uri="{BB962C8B-B14F-4D97-AF65-F5344CB8AC3E}">
        <p14:creationId xmlns:p14="http://schemas.microsoft.com/office/powerpoint/2010/main" val="1325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063587"/>
              </a:xfrm>
            </p:spPr>
            <p:txBody>
              <a:bodyPr/>
              <a:lstStyle/>
              <a:p>
                <a:r>
                  <a:rPr lang="en-US" dirty="0"/>
                  <a:t>Example loss function of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Assume learning rate is 0.1 and current value of </a:t>
                </a:r>
                <a14:m>
                  <m:oMath xmlns:m="http://schemas.openxmlformats.org/officeDocument/2006/math">
                    <m:r>
                      <a:rPr lang="en-US" b="0" i="1" smtClean="0">
                        <a:latin typeface="Cambria Math" panose="02040503050406030204" pitchFamily="18" charset="0"/>
                      </a:rPr>
                      <m:t>𝑤</m:t>
                    </m:r>
                  </m:oMath>
                </a14:m>
                <a:r>
                  <a:rPr lang="en-US" dirty="0"/>
                  <a:t> is 4. derivative is 8 at this point</a:t>
                </a:r>
              </a:p>
              <a:p>
                <a14:m>
                  <m:oMath xmlns:m="http://schemas.openxmlformats.org/officeDocument/2006/math">
                    <m:r>
                      <a:rPr lang="en-US" b="0" i="1" smtClean="0">
                        <a:latin typeface="Cambria Math" panose="02040503050406030204" pitchFamily="18" charset="0"/>
                      </a:rPr>
                      <m:t>4−8</m:t>
                    </m:r>
                    <m:r>
                      <a:rPr lang="en-US" b="0" i="1" smtClean="0">
                        <a:latin typeface="Cambria Math" panose="02040503050406030204" pitchFamily="18" charset="0"/>
                        <a:ea typeface="Cambria Math" panose="02040503050406030204" pitchFamily="18" charset="0"/>
                      </a:rPr>
                      <m:t>∙0.1=3.2</m:t>
                    </m:r>
                  </m:oMath>
                </a14:m>
                <a:r>
                  <a:rPr lang="en-US" dirty="0"/>
                  <a:t> which is new value of </a:t>
                </a:r>
                <a14:m>
                  <m:oMath xmlns:m="http://schemas.openxmlformats.org/officeDocument/2006/math">
                    <m:r>
                      <a:rPr lang="en-US" b="0" i="1" smtClean="0">
                        <a:latin typeface="Cambria Math" panose="02040503050406030204" pitchFamily="18" charset="0"/>
                      </a:rPr>
                      <m:t>𝑤</m:t>
                    </m:r>
                  </m:oMath>
                </a14:m>
                <a:endParaRPr lang="en-US" dirty="0"/>
              </a:p>
              <a:p>
                <a:r>
                  <a:rPr lang="en-US" dirty="0"/>
                  <a:t>Repeating, we get 2.56, 2.048, etc. (values of crosses in chart below)</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063587"/>
              </a:xfrm>
              <a:blipFill>
                <a:blip r:embed="rId2"/>
                <a:stretch>
                  <a:fillRect l="-900" t="-4720" r="-750" b="-5605"/>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EC244753-FAF7-2049-B53B-67611F85C370}"/>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4D62A2B-10D9-5C4A-A0B3-B83E51BB5BD3}"/>
                  </a:ext>
                </a:extLst>
              </p:cNvPr>
              <p:cNvSpPr txBox="1">
                <a:spLocks/>
              </p:cNvSpPr>
              <p:nvPr/>
            </p:nvSpPr>
            <p:spPr>
              <a:xfrm>
                <a:off x="0" y="2876250"/>
                <a:ext cx="5847907" cy="39817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stops when change in </a:t>
                </a:r>
                <a14:m>
                  <m:oMath xmlns:m="http://schemas.openxmlformats.org/officeDocument/2006/math">
                    <m:r>
                      <a:rPr lang="en-US" b="0" i="1" smtClean="0">
                        <a:latin typeface="Cambria Math" panose="02040503050406030204" pitchFamily="18" charset="0"/>
                      </a:rPr>
                      <m:t>𝑤</m:t>
                    </m:r>
                  </m:oMath>
                </a14:m>
                <a:r>
                  <a:rPr lang="en-US" dirty="0"/>
                  <a:t> gets to be below a certain threshold</a:t>
                </a:r>
              </a:p>
              <a:p>
                <a:r>
                  <a:rPr lang="en-US" dirty="0"/>
                  <a:t>Learning rate determines step size and how quickly algorithm converges</a:t>
                </a:r>
              </a:p>
              <a:p>
                <a:r>
                  <a:rPr lang="en-US" dirty="0"/>
                  <a:t>Important to choose learning rate well:</a:t>
                </a:r>
              </a:p>
              <a:p>
                <a:pPr lvl="1"/>
                <a:r>
                  <a:rPr lang="en-US" dirty="0"/>
                  <a:t>Too small – progress will be slow</a:t>
                </a:r>
              </a:p>
              <a:p>
                <a:pPr lvl="1"/>
                <a:r>
                  <a:rPr lang="en-US" dirty="0"/>
                  <a:t>Too large – may miss minimum (if function has multiple minima) or oscillate around minima</a:t>
                </a:r>
              </a:p>
              <a:p>
                <a:r>
                  <a:rPr lang="en-US" dirty="0"/>
                  <a:t>If function has multiple minima, gradient descent may not find global minima</a:t>
                </a:r>
              </a:p>
              <a:p>
                <a:r>
                  <a:rPr lang="en-US" dirty="0"/>
                  <a:t>This is a drawback compared to SVM which finds the maximum margin hyperplane</a:t>
                </a:r>
              </a:p>
            </p:txBody>
          </p:sp>
        </mc:Choice>
        <mc:Fallback xmlns="">
          <p:sp>
            <p:nvSpPr>
              <p:cNvPr id="6" name="Content Placeholder 2">
                <a:extLst>
                  <a:ext uri="{FF2B5EF4-FFF2-40B4-BE49-F238E27FC236}">
                    <a16:creationId xmlns:a16="http://schemas.microsoft.com/office/drawing/2014/main" id="{C4D62A2B-10D9-5C4A-A0B3-B83E51BB5BD3}"/>
                  </a:ext>
                </a:extLst>
              </p:cNvPr>
              <p:cNvSpPr txBox="1">
                <a:spLocks noRot="1" noChangeAspect="1" noMove="1" noResize="1" noEditPoints="1" noAdjustHandles="1" noChangeArrowheads="1" noChangeShapeType="1" noTextEdit="1"/>
              </p:cNvSpPr>
              <p:nvPr/>
            </p:nvSpPr>
            <p:spPr>
              <a:xfrm>
                <a:off x="0" y="2876250"/>
                <a:ext cx="5847907" cy="3981750"/>
              </a:xfrm>
              <a:prstGeom prst="rect">
                <a:avLst/>
              </a:prstGeom>
              <a:blipFill>
                <a:blip r:embed="rId4"/>
                <a:stretch>
                  <a:fillRect l="-1304" t="-3175" r="-1739"/>
                </a:stretch>
              </a:blipFill>
            </p:spPr>
            <p:txBody>
              <a:bodyPr/>
              <a:lstStyle/>
              <a:p>
                <a:r>
                  <a:rPr lang="en-US">
                    <a:noFill/>
                  </a:rPr>
                  <a:t> </a:t>
                </a:r>
              </a:p>
            </p:txBody>
          </p:sp>
        </mc:Fallback>
      </mc:AlternateContent>
    </p:spTree>
    <p:extLst>
      <p:ext uri="{BB962C8B-B14F-4D97-AF65-F5344CB8AC3E}">
        <p14:creationId xmlns:p14="http://schemas.microsoft.com/office/powerpoint/2010/main" val="41365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Using gradient descent to find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20000"/>
              </a:bodyPr>
              <a:lstStyle/>
              <a:p>
                <a:r>
                  <a:rPr lang="en-US" dirty="0"/>
                  <a:t>To use gradient descent to find weights of multilayer perceptron, derivative of squared error must be determined with respect to each weight in network</a:t>
                </a:r>
              </a:p>
              <a:p>
                <a:r>
                  <a:rPr lang="en-US" dirty="0"/>
                  <a:t>Let us start with a simple single-layer perceptron:</a:t>
                </a:r>
              </a:p>
              <a:p>
                <a:r>
                  <a:rPr lang="en-US" dirty="0"/>
                  <a:t>Differentiating error function </a:t>
                </a:r>
                <a:r>
                  <a:rPr lang="en-US" dirty="0" err="1"/>
                  <a:t>w.r.t</a:t>
                </a:r>
                <a:r>
                  <a:rPr lang="en-US" dirty="0"/>
                  <a:t>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yields:</a:t>
                </a:r>
                <a:br>
                  <a:rPr lang="en-US" dirty="0"/>
                </a:br>
                <a:br>
                  <a:rPr lang="en-US" dirty="0"/>
                </a:b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f>
                      <m:fPr>
                        <m:ctrlPr>
                          <a:rPr lang="en-US" b="0" i="1" smtClean="0">
                            <a:latin typeface="Cambria Math" panose="02040503050406030204" pitchFamily="18" charset="0"/>
                          </a:rPr>
                        </m:ctrlPr>
                      </m:fPr>
                      <m:nu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is perceptron’s output, </a:t>
                </a:r>
                <a14:m>
                  <m:oMath xmlns:m="http://schemas.openxmlformats.org/officeDocument/2006/math">
                    <m:r>
                      <a:rPr lang="en-US" sz="1800" b="0" i="1" smtClean="0">
                        <a:latin typeface="Cambria Math" panose="02040503050406030204" pitchFamily="18" charset="0"/>
                      </a:rPr>
                      <m:t>𝑥</m:t>
                    </m:r>
                  </m:oMath>
                </a14:m>
                <a:r>
                  <a:rPr lang="en-US" sz="1800" dirty="0"/>
                  <a:t> is the weighted sum of inputs</a:t>
                </a:r>
              </a:p>
              <a:p>
                <a:r>
                  <a:rPr lang="en-US" dirty="0"/>
                  <a:t>To compute right hand side, derivative of sigmoid function is needed, which has a simple form that can be written in terms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itself:</a:t>
                </a:r>
                <a:br>
                  <a:rPr lang="en-US" dirty="0"/>
                </a:b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 we use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to denote this derivative.</a:t>
                </a:r>
              </a:p>
              <a:p>
                <a:r>
                  <a:rPr lang="en-US" dirty="0"/>
                  <a:t>However, we seek derivative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not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So,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oMath>
                </a14:m>
                <a:r>
                  <a:rPr lang="en-US" dirty="0"/>
                  <a:t> the derivative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Plugging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back into error function gives: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This expression allows us to calculate change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caused by new instance</a:t>
                </a:r>
              </a:p>
              <a:p>
                <a:r>
                  <a:rPr lang="en-US" dirty="0"/>
                  <a:t>Repeating computation for each training instance, we add up changes associated with certain weight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multiply by learning rate, and subtract result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’s current value</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625" t="-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F339E3-C569-574D-B83B-FB2776A827DC}"/>
                  </a:ext>
                </a:extLst>
              </p:cNvPr>
              <p:cNvSpPr/>
              <p:nvPr/>
            </p:nvSpPr>
            <p:spPr>
              <a:xfrm>
                <a:off x="9819916" y="1067146"/>
                <a:ext cx="1993879" cy="483466"/>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p>
            </p:txBody>
          </p:sp>
        </mc:Choice>
        <mc:Fallback xmlns="">
          <p:sp>
            <p:nvSpPr>
              <p:cNvPr id="4" name="Rectangle 3">
                <a:extLst>
                  <a:ext uri="{FF2B5EF4-FFF2-40B4-BE49-F238E27FC236}">
                    <a16:creationId xmlns:a16="http://schemas.microsoft.com/office/drawing/2014/main" id="{9DF339E3-C569-574D-B83B-FB2776A827DC}"/>
                  </a:ext>
                </a:extLst>
              </p:cNvPr>
              <p:cNvSpPr>
                <a:spLocks noRot="1" noChangeAspect="1" noMove="1" noResize="1" noEditPoints="1" noAdjustHandles="1" noChangeArrowheads="1" noChangeShapeType="1" noTextEdit="1"/>
              </p:cNvSpPr>
              <p:nvPr/>
            </p:nvSpPr>
            <p:spPr>
              <a:xfrm>
                <a:off x="9819916" y="1067146"/>
                <a:ext cx="1993879" cy="4834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090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Gradient descent to find weights in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1776508"/>
              </a:xfrm>
            </p:spPr>
            <p:txBody>
              <a:bodyPr/>
              <a:lstStyle/>
              <a:p>
                <a:r>
                  <a:rPr lang="en-US" dirty="0"/>
                  <a:t>Suppose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is the output of the </a:t>
                </a:r>
                <a:r>
                  <a:rPr lang="en-US" dirty="0" err="1"/>
                  <a:t>i</a:t>
                </a:r>
                <a:r>
                  <a:rPr lang="en-US" baseline="30000" dirty="0" err="1"/>
                  <a:t>th</a:t>
                </a:r>
                <a:r>
                  <a:rPr lang="en-US" baseline="30000" dirty="0"/>
                  <a:t> </a:t>
                </a:r>
                <a:r>
                  <a:rPr lang="en-US" dirty="0"/>
                  <a:t>hidden unit, </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is the weight of the connection from input j to </a:t>
                </a:r>
                <a:r>
                  <a:rPr lang="en-US" dirty="0" err="1"/>
                  <a:t>i</a:t>
                </a:r>
                <a:r>
                  <a:rPr lang="en-US" baseline="30000" dirty="0" err="1"/>
                  <a:t>th</a:t>
                </a:r>
                <a:r>
                  <a:rPr lang="en-US" b="1" baseline="30000" dirty="0"/>
                  <a:t> </a:t>
                </a:r>
                <a:r>
                  <a:rPr lang="en-US" dirty="0"/>
                  <a:t>hidden unit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the weight of the </a:t>
                </a:r>
                <a:r>
                  <a:rPr lang="en-US" dirty="0" err="1"/>
                  <a:t>i</a:t>
                </a:r>
                <a:r>
                  <a:rPr lang="en-US" baseline="30000" dirty="0" err="1"/>
                  <a:t>th</a:t>
                </a:r>
                <a:r>
                  <a:rPr lang="en-US" baseline="30000" dirty="0"/>
                  <a:t> </a:t>
                </a:r>
                <a:r>
                  <a:rPr lang="en-US" dirty="0"/>
                  <a:t>hidden unit to the output unit</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1776508"/>
              </a:xfrm>
              <a:blipFill>
                <a:blip r:embed="rId2"/>
                <a:stretch>
                  <a:fillRect l="-833" t="-5674" b="-21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EBD0B4B-DD69-F540-9315-785A59DE3902}"/>
              </a:ext>
            </a:extLst>
          </p:cNvPr>
          <p:cNvPicPr>
            <a:picLocks noChangeAspect="1"/>
          </p:cNvPicPr>
          <p:nvPr/>
        </p:nvPicPr>
        <p:blipFill>
          <a:blip r:embed="rId3"/>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EB90989-B5FD-2244-B6C2-5EF46C202241}"/>
                  </a:ext>
                </a:extLst>
              </p:cNvPr>
              <p:cNvSpPr txBox="1">
                <a:spLocks/>
              </p:cNvSpPr>
              <p:nvPr/>
            </p:nvSpPr>
            <p:spPr>
              <a:xfrm>
                <a:off x="0" y="2551814"/>
                <a:ext cx="7761344" cy="43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Situation is depicted at right:</a:t>
                </a:r>
              </a:p>
              <a:p>
                <a:r>
                  <a:rPr lang="en-US" dirty="0"/>
                  <a:t>The update rule is essentially the same, except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is replaced by output of </a:t>
                </a:r>
                <a:r>
                  <a:rPr lang="en-US" dirty="0" err="1"/>
                  <a:t>i</a:t>
                </a:r>
                <a:r>
                  <a:rPr lang="en-US" baseline="30000" dirty="0" err="1"/>
                  <a:t>th</a:t>
                </a:r>
                <a:r>
                  <a:rPr lang="en-US" baseline="30000" dirty="0"/>
                  <a:t> </a:t>
                </a:r>
                <a:r>
                  <a:rPr lang="en-US" dirty="0"/>
                  <a:t>hidden unit:</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r>
                  <a:rPr lang="en-US" dirty="0"/>
                  <a:t>To update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apply chain rule:</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endParaRPr lang="en-US" dirty="0"/>
              </a:p>
            </p:txBody>
          </p:sp>
        </mc:Choice>
        <mc:Fallback xmlns="">
          <p:sp>
            <p:nvSpPr>
              <p:cNvPr id="6" name="Content Placeholder 2">
                <a:extLst>
                  <a:ext uri="{FF2B5EF4-FFF2-40B4-BE49-F238E27FC236}">
                    <a16:creationId xmlns:a16="http://schemas.microsoft.com/office/drawing/2014/main" id="{8EB90989-B5FD-2244-B6C2-5EF46C202241}"/>
                  </a:ext>
                </a:extLst>
              </p:cNvPr>
              <p:cNvSpPr txBox="1">
                <a:spLocks noRot="1" noChangeAspect="1" noMove="1" noResize="1" noEditPoints="1" noAdjustHandles="1" noChangeArrowheads="1" noChangeShapeType="1" noTextEdit="1"/>
              </p:cNvSpPr>
              <p:nvPr/>
            </p:nvSpPr>
            <p:spPr>
              <a:xfrm>
                <a:off x="0" y="2551814"/>
                <a:ext cx="7761344" cy="4306186"/>
              </a:xfrm>
              <a:prstGeom prst="rect">
                <a:avLst/>
              </a:prstGeom>
              <a:blipFill>
                <a:blip r:embed="rId4"/>
                <a:stretch>
                  <a:fillRect l="-1309" t="-2353"/>
                </a:stretch>
              </a:blipFill>
            </p:spPr>
            <p:txBody>
              <a:bodyPr/>
              <a:lstStyle/>
              <a:p>
                <a:r>
                  <a:rPr lang="en-US">
                    <a:noFill/>
                  </a:rPr>
                  <a:t> </a:t>
                </a:r>
              </a:p>
            </p:txBody>
          </p:sp>
        </mc:Fallback>
      </mc:AlternateContent>
    </p:spTree>
    <p:extLst>
      <p:ext uri="{BB962C8B-B14F-4D97-AF65-F5344CB8AC3E}">
        <p14:creationId xmlns:p14="http://schemas.microsoft.com/office/powerpoint/2010/main" val="395717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normAutofit fontScale="90000"/>
          </a:bodyPr>
          <a:lstStyle/>
          <a:p>
            <a:r>
              <a:rPr lang="en-US" dirty="0"/>
              <a:t>Gradient descent to find weights in hidden layer</a:t>
            </a:r>
          </a:p>
        </p:txBody>
      </p:sp>
      <p:pic>
        <p:nvPicPr>
          <p:cNvPr id="6" name="Picture 5">
            <a:extLst>
              <a:ext uri="{FF2B5EF4-FFF2-40B4-BE49-F238E27FC236}">
                <a16:creationId xmlns:a16="http://schemas.microsoft.com/office/drawing/2014/main" id="{0889A652-E72C-3D4E-9EBC-E019A157BA4A}"/>
              </a:ext>
            </a:extLst>
          </p:cNvPr>
          <p:cNvPicPr>
            <a:picLocks noChangeAspect="1"/>
          </p:cNvPicPr>
          <p:nvPr/>
        </p:nvPicPr>
        <p:blipFill>
          <a:blip r:embed="rId2"/>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616688"/>
                <a:ext cx="8080744" cy="6241312"/>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m:oMathPara>
                </a14:m>
                <a:endParaRPr lang="en-US" dirty="0"/>
              </a:p>
              <a:p>
                <a:r>
                  <a:rPr lang="en-US" dirty="0"/>
                  <a:t>First two factors are same as in previous equation, to compute 3</a:t>
                </a:r>
                <a:r>
                  <a:rPr lang="en-US" baseline="30000" dirty="0"/>
                  <a:t>rd</a:t>
                </a:r>
                <a:r>
                  <a:rPr lang="en-US" dirty="0"/>
                  <a:t>, differentiate further:</a:t>
                </a:r>
                <a:br>
                  <a:rPr lang="en-US" dirty="0"/>
                </a:br>
                <a:r>
                  <a:rPr lang="en-US" dirty="0"/>
                  <a:t>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nary>
                  </m:oMath>
                </a14:m>
                <a:br>
                  <a:rPr lang="en-US" b="0" dirty="0"/>
                </a:br>
                <a:br>
                  <a:rPr lang="en-US" b="0" dirty="0"/>
                </a:br>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r>
                  <a:rPr lang="en-US" dirty="0"/>
                  <a:t> </a:t>
                </a:r>
              </a:p>
              <a:p>
                <a:r>
                  <a:rPr lang="en-US" dirty="0"/>
                  <a:t>Furthermore,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nary>
                  </m:oMath>
                </a14:m>
                <a:r>
                  <a:rPr lang="en-US" dirty="0"/>
                  <a:t>, so:</a:t>
                </a:r>
                <a:br>
                  <a:rPr lang="en-US" dirty="0"/>
                </a:b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Which means we are finished. Putting everything together yields an expression for the derivative of error function </a:t>
                </a:r>
                <a:r>
                  <a:rPr lang="en-US" dirty="0" err="1"/>
                  <a:t>w.r.t</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a:t>
                </a:r>
                <a:br>
                  <a:rPr lang="en-US" dirty="0"/>
                </a:b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As before, calculate this value for each training instance, add up changes associated with particular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multiply by learning rate, and subtract outcome from current 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endParaRPr lang="en-US" dirty="0"/>
              </a:p>
              <a:p>
                <a:r>
                  <a:rPr lang="en-US" dirty="0"/>
                  <a:t>This derivation applies to perceptron with one hidden layer. If there are two hidden layers, same strategy applied a second time to update weights pertaining to input connections of first hidden layer, propagating error from the output unit through the second hidden layer to the first one.</a:t>
                </a:r>
              </a:p>
              <a:p>
                <a:r>
                  <a:rPr lang="en-US" dirty="0"/>
                  <a:t>Because of this error propagation mechanism, this version of gradient descent strategy is called </a:t>
                </a:r>
                <a:r>
                  <a:rPr lang="en-US" b="1" dirty="0"/>
                  <a:t>backpropagation</a:t>
                </a:r>
                <a:br>
                  <a:rPr lang="en-US" dirty="0"/>
                </a:br>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616688"/>
                <a:ext cx="8080744" cy="6241312"/>
              </a:xfrm>
              <a:blipFill>
                <a:blip r:embed="rId3"/>
                <a:stretch>
                  <a:fillRect l="-314" t="-203" r="-157"/>
                </a:stretch>
              </a:blipFill>
            </p:spPr>
            <p:txBody>
              <a:bodyPr/>
              <a:lstStyle/>
              <a:p>
                <a:r>
                  <a:rPr lang="en-US">
                    <a:noFill/>
                  </a:rPr>
                  <a:t> </a:t>
                </a:r>
              </a:p>
            </p:txBody>
          </p:sp>
        </mc:Fallback>
      </mc:AlternateContent>
    </p:spTree>
    <p:extLst>
      <p:ext uri="{BB962C8B-B14F-4D97-AF65-F5344CB8AC3E}">
        <p14:creationId xmlns:p14="http://schemas.microsoft.com/office/powerpoint/2010/main" val="195138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Further remarks on backprop/gradient descent/MLP</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10000"/>
          </a:bodyPr>
          <a:lstStyle/>
          <a:p>
            <a:r>
              <a:rPr lang="en-US" dirty="0"/>
              <a:t>We assumed network’s output is a single unit, appropriate for two-class problem</a:t>
            </a:r>
          </a:p>
          <a:p>
            <a:r>
              <a:rPr lang="en-US" dirty="0"/>
              <a:t>For more than two classes, create an output unit for each class, connecting every unit in hidden layer to every output unit</a:t>
            </a:r>
          </a:p>
          <a:p>
            <a:pPr lvl="1"/>
            <a:r>
              <a:rPr lang="en-US" dirty="0"/>
              <a:t>Here, squared error for particular training instance is sum of errors over all output units</a:t>
            </a:r>
          </a:p>
          <a:p>
            <a:r>
              <a:rPr lang="en-US" dirty="0"/>
              <a:t>We assumed weights are only updated after all training instances fed to network</a:t>
            </a:r>
          </a:p>
          <a:p>
            <a:r>
              <a:rPr lang="en-US" dirty="0"/>
              <a:t>This is called batch learning, because all training data is processed together</a:t>
            </a:r>
          </a:p>
          <a:p>
            <a:r>
              <a:rPr lang="en-US" dirty="0"/>
              <a:t>Weights can also be updated after each individual instance </a:t>
            </a:r>
          </a:p>
          <a:p>
            <a:pPr lvl="1"/>
            <a:r>
              <a:rPr lang="en-US" dirty="0"/>
              <a:t>Called stochastic backpropagation, because overall error does not necessarily decrease after each update</a:t>
            </a:r>
          </a:p>
          <a:p>
            <a:r>
              <a:rPr lang="en-US" dirty="0"/>
              <a:t>Often useful to standardize attributes before training network</a:t>
            </a:r>
          </a:p>
          <a:p>
            <a:r>
              <a:rPr lang="en-US" dirty="0"/>
              <a:t>Weights are typically initialized to small, random value based on 0-mean gaussian</a:t>
            </a:r>
          </a:p>
          <a:p>
            <a:r>
              <a:rPr lang="en-US" dirty="0"/>
              <a:t>Multilayer </a:t>
            </a:r>
            <a:r>
              <a:rPr lang="en-US" dirty="0" err="1"/>
              <a:t>perceptrons</a:t>
            </a:r>
            <a:r>
              <a:rPr lang="en-US" dirty="0"/>
              <a:t> trained with backprop can suffer from overfitting, multiple techniques have been developed to help with this:</a:t>
            </a:r>
          </a:p>
          <a:p>
            <a:pPr lvl="1"/>
            <a:r>
              <a:rPr lang="en-US" dirty="0"/>
              <a:t>Early stopping – use holdout set to decide when to stop iterating with backpropagation</a:t>
            </a:r>
          </a:p>
          <a:p>
            <a:pPr lvl="1"/>
            <a:r>
              <a:rPr lang="en-US" dirty="0"/>
              <a:t>Weight decay – penalizes large weights that do not contribute to large reduction in error</a:t>
            </a:r>
          </a:p>
          <a:p>
            <a:r>
              <a:rPr lang="en-US" dirty="0"/>
              <a:t>Multilayer </a:t>
            </a:r>
            <a:r>
              <a:rPr lang="en-US" dirty="0" err="1"/>
              <a:t>perceptrons</a:t>
            </a:r>
            <a:r>
              <a:rPr lang="en-US" dirty="0"/>
              <a:t> belong to class of neural network called </a:t>
            </a:r>
            <a:r>
              <a:rPr lang="en-US" i="1" dirty="0"/>
              <a:t>feedforward networks </a:t>
            </a:r>
            <a:r>
              <a:rPr lang="en-US" dirty="0"/>
              <a:t>because connections do not contain cycles and output depends only on current instance</a:t>
            </a:r>
          </a:p>
          <a:p>
            <a:endParaRPr lang="en-US" dirty="0"/>
          </a:p>
        </p:txBody>
      </p:sp>
    </p:spTree>
    <p:extLst>
      <p:ext uri="{BB962C8B-B14F-4D97-AF65-F5344CB8AC3E}">
        <p14:creationId xmlns:p14="http://schemas.microsoft.com/office/powerpoint/2010/main" val="19936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a:t>Radial basis function (RBF) networks</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Another popular type of feedforward network is the RBF network</a:t>
            </a:r>
          </a:p>
          <a:p>
            <a:r>
              <a:rPr lang="en-US" dirty="0"/>
              <a:t>RBF has two layers (not counting input) and differs from MLP in way hidden units perform computations</a:t>
            </a:r>
          </a:p>
          <a:p>
            <a:r>
              <a:rPr lang="en-US" dirty="0"/>
              <a:t>Each hidden unit represents a particular point in input space</a:t>
            </a:r>
          </a:p>
          <a:p>
            <a:r>
              <a:rPr lang="en-US" dirty="0"/>
              <a:t>Output (activation) for a given instance depends on distance between the hidden unit and the instance</a:t>
            </a:r>
          </a:p>
          <a:p>
            <a:r>
              <a:rPr lang="en-US" dirty="0"/>
              <a:t>The closer the two points, the stronger the activation</a:t>
            </a:r>
          </a:p>
          <a:p>
            <a:r>
              <a:rPr lang="en-US" dirty="0"/>
              <a:t>Nonlinear transformation function converts distance into similarity measure</a:t>
            </a:r>
          </a:p>
          <a:p>
            <a:r>
              <a:rPr lang="en-US" dirty="0"/>
              <a:t>Gaussian activation function (different width for each hidden unit) is commonly used for this purpose</a:t>
            </a:r>
          </a:p>
          <a:p>
            <a:r>
              <a:rPr lang="en-US" dirty="0"/>
              <a:t>Hidden units are called RBFs because points in instance space for which a hidden unit produces same activation form a hypersphere or </a:t>
            </a:r>
            <a:r>
              <a:rPr lang="en-US" dirty="0" err="1"/>
              <a:t>hyperellipsoid</a:t>
            </a:r>
            <a:endParaRPr lang="en-US" dirty="0"/>
          </a:p>
          <a:p>
            <a:pPr lvl="1"/>
            <a:r>
              <a:rPr lang="en-US" dirty="0"/>
              <a:t>In multilayer perceptron, this is a hyperplane</a:t>
            </a:r>
          </a:p>
        </p:txBody>
      </p:sp>
    </p:spTree>
    <p:extLst>
      <p:ext uri="{BB962C8B-B14F-4D97-AF65-F5344CB8AC3E}">
        <p14:creationId xmlns:p14="http://schemas.microsoft.com/office/powerpoint/2010/main" val="35925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Preparing the input</a:t>
            </a:r>
          </a:p>
        </p:txBody>
      </p:sp>
      <p:sp>
        <p:nvSpPr>
          <p:cNvPr id="3" name="Content Placeholder 2"/>
          <p:cNvSpPr>
            <a:spLocks noGrp="1"/>
          </p:cNvSpPr>
          <p:nvPr>
            <p:ph idx="1"/>
          </p:nvPr>
        </p:nvSpPr>
        <p:spPr/>
        <p:txBody>
          <a:bodyPr>
            <a:normAutofit fontScale="85000" lnSpcReduction="20000"/>
          </a:bodyPr>
          <a:lstStyle/>
          <a:p>
            <a:r>
              <a:rPr lang="en-CA" dirty="0"/>
              <a:t>Missing values</a:t>
            </a:r>
          </a:p>
          <a:p>
            <a:pPr lvl="1"/>
            <a:r>
              <a:rPr lang="en-CA" dirty="0"/>
              <a:t>Frequently encountered, indicated by -1 or </a:t>
            </a:r>
            <a:r>
              <a:rPr lang="en-CA" dirty="0" err="1"/>
              <a:t>NaN</a:t>
            </a:r>
            <a:endParaRPr lang="en-CA" dirty="0"/>
          </a:p>
          <a:p>
            <a:pPr lvl="1"/>
            <a:r>
              <a:rPr lang="en-CA" dirty="0"/>
              <a:t>May be meaningful in their own right (survey respondents)</a:t>
            </a:r>
          </a:p>
          <a:p>
            <a:pPr lvl="2"/>
            <a:r>
              <a:rPr lang="en-CA" dirty="0"/>
              <a:t>In these cases, you can replace the </a:t>
            </a:r>
            <a:r>
              <a:rPr lang="en-CA" dirty="0" err="1"/>
              <a:t>NaN</a:t>
            </a:r>
            <a:r>
              <a:rPr lang="en-CA" dirty="0"/>
              <a:t> with some number and include the missing values</a:t>
            </a:r>
          </a:p>
          <a:p>
            <a:r>
              <a:rPr lang="en-CA" dirty="0"/>
              <a:t>Inaccurate values</a:t>
            </a:r>
          </a:p>
          <a:p>
            <a:pPr lvl="1"/>
            <a:r>
              <a:rPr lang="en-CA" dirty="0"/>
              <a:t>Typographic errors, outliers, instrumental errors</a:t>
            </a:r>
          </a:p>
          <a:p>
            <a:pPr lvl="1"/>
            <a:r>
              <a:rPr lang="en-CA" dirty="0"/>
              <a:t>Car rental ZIP code example</a:t>
            </a:r>
          </a:p>
          <a:p>
            <a:r>
              <a:rPr lang="en-CA" dirty="0"/>
              <a:t>Unbalanced data</a:t>
            </a:r>
          </a:p>
          <a:p>
            <a:pPr lvl="1"/>
            <a:r>
              <a:rPr lang="en-CA" dirty="0"/>
              <a:t>In classification problems, rare that classes are equally represented in dataset</a:t>
            </a:r>
          </a:p>
          <a:p>
            <a:pPr lvl="1"/>
            <a:r>
              <a:rPr lang="en-CA" dirty="0" err="1"/>
              <a:t>Flinks</a:t>
            </a:r>
            <a:r>
              <a:rPr lang="en-CA" dirty="0"/>
              <a:t> example, Ireland weather example</a:t>
            </a:r>
          </a:p>
          <a:p>
            <a:pPr lvl="1"/>
            <a:r>
              <a:rPr lang="en-CA" dirty="0"/>
              <a:t>If different machine-learning algorithms all converge to exact same accuracy</a:t>
            </a:r>
          </a:p>
          <a:p>
            <a:pPr lvl="1"/>
            <a:r>
              <a:rPr lang="en-CA" dirty="0"/>
              <a:t>We will consider cost-sensitive evaluation, classification, and learning </a:t>
            </a:r>
          </a:p>
          <a:p>
            <a:r>
              <a:rPr lang="en-CA" dirty="0"/>
              <a:t>Getting to know your data</a:t>
            </a:r>
          </a:p>
          <a:p>
            <a:pPr lvl="1"/>
            <a:r>
              <a:rPr lang="en-CA" dirty="0"/>
              <a:t>Histogram, scatter plots</a:t>
            </a:r>
          </a:p>
          <a:p>
            <a:endParaRPr lang="en-CA" dirty="0"/>
          </a:p>
        </p:txBody>
      </p:sp>
    </p:spTree>
    <p:extLst>
      <p:ext uri="{BB962C8B-B14F-4D97-AF65-F5344CB8AC3E}">
        <p14:creationId xmlns:p14="http://schemas.microsoft.com/office/powerpoint/2010/main" val="30360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a:t>Radial basis function (RBF)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RBF is a function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whose value depends only on distance between input and some fixed point:</a:t>
                </a:r>
              </a:p>
              <a:p>
                <a:pPr lvl="1"/>
                <a:r>
                  <a:rPr lang="en-US" dirty="0"/>
                  <a:t>If point is the origin, </a:t>
                </a:r>
                <a14:m>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e>
                    </m:d>
                  </m:oMath>
                </a14:m>
                <a:endParaRPr lang="en-CA" b="0" dirty="0">
                  <a:ea typeface="Cambria Math" panose="02040503050406030204" pitchFamily="18" charset="0"/>
                </a:endParaRPr>
              </a:p>
              <a:p>
                <a:pPr lvl="1"/>
                <a:r>
                  <a:rPr lang="en-US" dirty="0"/>
                  <a:t>If point is some fixed point </a:t>
                </a:r>
                <a14:m>
                  <m:oMath xmlns:m="http://schemas.openxmlformats.org/officeDocument/2006/math">
                    <m:r>
                      <a:rPr lang="en-CA" b="1" i="1" smtClean="0">
                        <a:latin typeface="Cambria Math" panose="02040503050406030204" pitchFamily="18" charset="0"/>
                      </a:rPr>
                      <m:t>𝒄</m:t>
                    </m:r>
                    <m:r>
                      <a:rPr lang="en-CA"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e>
                    </m:d>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𝒄</m:t>
                            </m:r>
                          </m:e>
                        </m:d>
                      </m:e>
                    </m:d>
                  </m:oMath>
                </a14:m>
                <a:endParaRPr lang="en-US" dirty="0"/>
              </a:p>
              <a:p>
                <a:r>
                  <a:rPr lang="en-US" dirty="0"/>
                  <a:t>RBF typically used to build up function approximations of form:</a:t>
                </a:r>
                <a:br>
                  <a:rPr lang="en-US" dirty="0"/>
                </a:br>
                <a:r>
                  <a:rPr lang="en-US" dirty="0"/>
                  <a:t>		</a:t>
                </a:r>
                <a14:m>
                  <m:oMath xmlns:m="http://schemas.openxmlformats.org/officeDocument/2006/math">
                    <m:r>
                      <a:rPr lang="en-CA" b="0" i="1" smtClean="0">
                        <a:latin typeface="Cambria Math" panose="02040503050406030204" pitchFamily="18" charset="0"/>
                      </a:rPr>
                      <m:t>𝑦</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e>
                    </m:nary>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d>
                  </m:oMath>
                </a14:m>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900" t="-1603"/>
                </a:stretch>
              </a:blipFill>
            </p:spPr>
            <p:txBody>
              <a:bodyPr/>
              <a:lstStyle/>
              <a:p>
                <a:r>
                  <a:rPr lang="en-CA">
                    <a:noFill/>
                  </a:rPr>
                  <a:t> </a:t>
                </a:r>
              </a:p>
            </p:txBody>
          </p:sp>
        </mc:Fallback>
      </mc:AlternateContent>
      <p:pic>
        <p:nvPicPr>
          <p:cNvPr id="1026" name="Picture 2" descr="https://upload.wikimedia.org/wikipedia/commons/thumb/7/7d/Radial_funktion_network.svg/800px-Radial_funktion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310" y="3034856"/>
            <a:ext cx="4558144" cy="38231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DD7F502-BDC4-0A47-943C-FA603604D806}"/>
                  </a:ext>
                </a:extLst>
              </p:cNvPr>
              <p:cNvSpPr txBox="1">
                <a:spLocks/>
              </p:cNvSpPr>
              <p:nvPr/>
            </p:nvSpPr>
            <p:spPr>
              <a:xfrm>
                <a:off x="-1" y="3422073"/>
                <a:ext cx="7204364" cy="3435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output of an RBF network is given by the above sum, where N is the number of neurons in the hidden layer, </a:t>
                </a:r>
                <a14:m>
                  <m:oMath xmlns:m="http://schemas.openxmlformats.org/officeDocument/2006/math">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oMath>
                </a14:m>
                <a:r>
                  <a:rPr lang="en-US" dirty="0"/>
                  <a:t> is the center vector for neuron </a:t>
                </a:r>
                <a:r>
                  <a:rPr lang="en-US" dirty="0" err="1"/>
                  <a:t>i</a:t>
                </a:r>
                <a:r>
                  <a:rPr lang="en-US" dirty="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a:t> is the weight of neuron </a:t>
                </a:r>
                <a:r>
                  <a:rPr lang="en-US" dirty="0" err="1"/>
                  <a:t>i</a:t>
                </a:r>
                <a:r>
                  <a:rPr lang="en-US" dirty="0"/>
                  <a:t> in the linear output neuron.</a:t>
                </a:r>
              </a:p>
              <a:p>
                <a14:m>
                  <m:oMath xmlns:m="http://schemas.openxmlformats.org/officeDocument/2006/math">
                    <m:r>
                      <a:rPr lang="en-CA" i="1">
                        <a:latin typeface="Cambria Math" panose="02040503050406030204" pitchFamily="18" charset="0"/>
                        <a:ea typeface="Cambria Math" panose="02040503050406030204" pitchFamily="18" charset="0"/>
                      </a:rPr>
                      <m:t>𝜑</m:t>
                    </m:r>
                  </m:oMath>
                </a14:m>
                <a:r>
                  <a:rPr lang="en-US" dirty="0"/>
                  <a:t> is commonly Gaussian: </a:t>
                </a:r>
                <a:br>
                  <a:rPr lang="en-US" dirty="0"/>
                </a:br>
                <a:r>
                  <a:rPr lang="en-US" dirty="0"/>
                  <a:t>	</a:t>
                </a:r>
                <a14:m>
                  <m:oMath xmlns:m="http://schemas.openxmlformats.org/officeDocument/2006/math">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e>
                        </m:d>
                      </m:e>
                    </m:d>
                    <m:r>
                      <a:rPr lang="en-CA" b="1"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exp</m:t>
                        </m:r>
                      </m:fName>
                      <m:e>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𝛽</m:t>
                            </m:r>
                            <m:sSup>
                              <m:sSupPr>
                                <m:ctrlPr>
                                  <a:rPr lang="en-CA" b="0" i="1" smtClean="0">
                                    <a:latin typeface="Cambria Math" panose="02040503050406030204" pitchFamily="18" charset="0"/>
                                    <a:ea typeface="Cambria Math" panose="02040503050406030204" pitchFamily="18" charset="0"/>
                                  </a:rPr>
                                </m:ctrlPr>
                              </m:sSup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sup>
                                <m:r>
                                  <a:rPr lang="en-CA" b="0" i="1" smtClean="0">
                                    <a:latin typeface="Cambria Math" panose="02040503050406030204" pitchFamily="18" charset="0"/>
                                    <a:ea typeface="Cambria Math" panose="02040503050406030204" pitchFamily="18" charset="0"/>
                                  </a:rPr>
                                  <m:t>2</m:t>
                                </m:r>
                              </m:sup>
                            </m:sSup>
                          </m:e>
                        </m:d>
                      </m:e>
                    </m:func>
                  </m:oMath>
                </a14:m>
                <a:endParaRPr lang="en-US" dirty="0"/>
              </a:p>
              <a:p>
                <a:r>
                  <a:rPr lang="en-US" dirty="0"/>
                  <a:t>RBF network with enough hidden units can approximate any continuous function</a:t>
                </a:r>
              </a:p>
            </p:txBody>
          </p:sp>
        </mc:Choice>
        <mc:Fallback xmlns="">
          <p:sp>
            <p:nvSpPr>
              <p:cNvPr id="5" name="Content Placeholder 2">
                <a:extLst>
                  <a:ext uri="{FF2B5EF4-FFF2-40B4-BE49-F238E27FC236}">
                    <a16:creationId xmlns:a16="http://schemas.microsoft.com/office/drawing/2014/main" id="{3DD7F502-BDC4-0A47-943C-FA603604D806}"/>
                  </a:ext>
                </a:extLst>
              </p:cNvPr>
              <p:cNvSpPr txBox="1">
                <a:spLocks noRot="1" noChangeAspect="1" noMove="1" noResize="1" noEditPoints="1" noAdjustHandles="1" noChangeArrowheads="1" noChangeShapeType="1" noTextEdit="1"/>
              </p:cNvSpPr>
              <p:nvPr/>
            </p:nvSpPr>
            <p:spPr>
              <a:xfrm>
                <a:off x="-1" y="3422073"/>
                <a:ext cx="7204364" cy="3435927"/>
              </a:xfrm>
              <a:prstGeom prst="rect">
                <a:avLst/>
              </a:prstGeom>
              <a:blipFill>
                <a:blip r:embed="rId4"/>
                <a:stretch>
                  <a:fillRect l="-1523" t="-3901" r="-1523" b="-4787"/>
                </a:stretch>
              </a:blipFill>
            </p:spPr>
            <p:txBody>
              <a:bodyPr/>
              <a:lstStyle/>
              <a:p>
                <a:r>
                  <a:rPr lang="en-CA">
                    <a:noFill/>
                  </a:rPr>
                  <a:t> </a:t>
                </a:r>
              </a:p>
            </p:txBody>
          </p:sp>
        </mc:Fallback>
      </mc:AlternateContent>
    </p:spTree>
    <p:extLst>
      <p:ext uri="{BB962C8B-B14F-4D97-AF65-F5344CB8AC3E}">
        <p14:creationId xmlns:p14="http://schemas.microsoft.com/office/powerpoint/2010/main" val="24820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a:t>RBF networks</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7051964" cy="6082694"/>
          </a:xfrm>
        </p:spPr>
        <p:txBody>
          <a:bodyPr>
            <a:normAutofit fontScale="92500" lnSpcReduction="10000"/>
          </a:bodyPr>
          <a:lstStyle/>
          <a:p>
            <a:r>
              <a:rPr lang="en-US" dirty="0"/>
              <a:t>RBFs learn:</a:t>
            </a:r>
          </a:p>
          <a:p>
            <a:pPr lvl="1"/>
            <a:r>
              <a:rPr lang="en-US" dirty="0"/>
              <a:t>1) the centers and widths of radial basis functions</a:t>
            </a:r>
          </a:p>
          <a:p>
            <a:pPr lvl="1"/>
            <a:r>
              <a:rPr lang="en-US" dirty="0"/>
              <a:t>2) the weights used to form the linear combination of outputs obtained from the hidden layer</a:t>
            </a:r>
          </a:p>
          <a:p>
            <a:r>
              <a:rPr lang="en-US" dirty="0"/>
              <a:t>Advantage of RBF over MLP:</a:t>
            </a:r>
          </a:p>
          <a:p>
            <a:pPr lvl="1"/>
            <a:r>
              <a:rPr lang="en-US" dirty="0"/>
              <a:t>Parameters from (1) above can be learned independently from (2) and still produce fairly accurate classifiers</a:t>
            </a:r>
          </a:p>
          <a:p>
            <a:r>
              <a:rPr lang="en-US" dirty="0"/>
              <a:t>Center/width of radial basis functions can be learned using clustering</a:t>
            </a:r>
          </a:p>
          <a:p>
            <a:r>
              <a:rPr lang="en-US" dirty="0"/>
              <a:t>Example: use k-means clustering on each class independently, to obtain k basis functions for each class</a:t>
            </a:r>
          </a:p>
          <a:p>
            <a:pPr lvl="1"/>
            <a:r>
              <a:rPr lang="en-US" dirty="0"/>
              <a:t>Resulting RBFs represent prototype instances</a:t>
            </a:r>
          </a:p>
          <a:p>
            <a:r>
              <a:rPr lang="en-US" dirty="0"/>
              <a:t>Second set of parameters can then be learned by keeping the first fixed</a:t>
            </a:r>
          </a:p>
        </p:txBody>
      </p:sp>
      <p:pic>
        <p:nvPicPr>
          <p:cNvPr id="4" name="Picture 2" descr="https://upload.wikimedia.org/wikipedia/commons/thumb/7/7d/Radial_funktion_network.svg/800px-Radial_funktion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221" y="4170218"/>
            <a:ext cx="3204508" cy="26877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b/Unnormalized_radial_basis_functions.svg/800px-Unnormalized_radial_basis_function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970" y="138544"/>
            <a:ext cx="3910985" cy="3588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8218" y="3726873"/>
            <a:ext cx="4904511" cy="646331"/>
          </a:xfrm>
          <a:prstGeom prst="rect">
            <a:avLst/>
          </a:prstGeom>
          <a:noFill/>
        </p:spPr>
        <p:txBody>
          <a:bodyPr wrap="square" rtlCol="0">
            <a:spAutoFit/>
          </a:bodyPr>
          <a:lstStyle/>
          <a:p>
            <a:r>
              <a:rPr lang="en-CA" dirty="0"/>
              <a:t>Two radial basis functions in one input dimension, centers at c1=0.75 and c2=3.25</a:t>
            </a:r>
          </a:p>
        </p:txBody>
      </p:sp>
      <p:sp>
        <p:nvSpPr>
          <p:cNvPr id="6" name="TextBox 5"/>
          <p:cNvSpPr txBox="1"/>
          <p:nvPr/>
        </p:nvSpPr>
        <p:spPr>
          <a:xfrm>
            <a:off x="1801091" y="6483927"/>
            <a:ext cx="7117130" cy="374073"/>
          </a:xfrm>
          <a:prstGeom prst="rect">
            <a:avLst/>
          </a:prstGeom>
          <a:noFill/>
        </p:spPr>
        <p:txBody>
          <a:bodyPr wrap="square" rtlCol="0">
            <a:spAutoFit/>
          </a:bodyPr>
          <a:lstStyle/>
          <a:p>
            <a:r>
              <a:rPr lang="en-CA" dirty="0">
                <a:hlinkClick r:id="rId4"/>
              </a:rPr>
              <a:t>https://en.wikipedia.org/wiki/Radial_basis_function_network</a:t>
            </a:r>
            <a:endParaRPr lang="en-CA" dirty="0"/>
          </a:p>
        </p:txBody>
      </p:sp>
    </p:spTree>
    <p:extLst>
      <p:ext uri="{BB962C8B-B14F-4D97-AF65-F5344CB8AC3E}">
        <p14:creationId xmlns:p14="http://schemas.microsoft.com/office/powerpoint/2010/main" val="3935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6279285" cy="775306"/>
          </a:xfrm>
        </p:spPr>
        <p:txBody>
          <a:bodyPr>
            <a:normAutofit fontScale="90000"/>
          </a:bodyPr>
          <a:lstStyle/>
          <a:p>
            <a:r>
              <a:rPr lang="en-US" dirty="0"/>
              <a:t>RBF network dataset example</a:t>
            </a:r>
          </a:p>
        </p:txBody>
      </p:sp>
      <p:pic>
        <p:nvPicPr>
          <p:cNvPr id="3074" name="Picture 2" descr="https://chrisjmccormick.files.wordpress.com/2013/08/cluster_center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08" y="1997983"/>
            <a:ext cx="5650907" cy="3407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tegory_1_Scores_w_Proto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879" y="0"/>
            <a:ext cx="4854531" cy="3020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41695" y="5449670"/>
            <a:ext cx="5543246" cy="646331"/>
          </a:xfrm>
          <a:prstGeom prst="rect">
            <a:avLst/>
          </a:prstGeom>
          <a:noFill/>
        </p:spPr>
        <p:txBody>
          <a:bodyPr wrap="square" rtlCol="0">
            <a:spAutoFit/>
          </a:bodyPr>
          <a:lstStyle/>
          <a:p>
            <a:r>
              <a:rPr lang="en-CA" dirty="0"/>
              <a:t>Prototype instances shown by * asterisk</a:t>
            </a:r>
          </a:p>
          <a:p>
            <a:endParaRPr lang="en-CA" dirty="0"/>
          </a:p>
        </p:txBody>
      </p:sp>
      <p:pic>
        <p:nvPicPr>
          <p:cNvPr id="3078" name="Picture 6" descr="Approx_Decision_Bound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879" y="3449781"/>
            <a:ext cx="4910698" cy="2902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87491" y="3020291"/>
            <a:ext cx="4692086" cy="369332"/>
          </a:xfrm>
          <a:prstGeom prst="rect">
            <a:avLst/>
          </a:prstGeom>
          <a:noFill/>
        </p:spPr>
        <p:txBody>
          <a:bodyPr wrap="square" rtlCol="0">
            <a:spAutoFit/>
          </a:bodyPr>
          <a:lstStyle/>
          <a:p>
            <a:r>
              <a:rPr lang="en-CA" b="1" dirty="0">
                <a:solidFill>
                  <a:srgbClr val="C00000"/>
                </a:solidFill>
              </a:rPr>
              <a:t>RBF network class 1, </a:t>
            </a:r>
            <a:r>
              <a:rPr lang="en-CA" b="1" dirty="0">
                <a:solidFill>
                  <a:srgbClr val="002060"/>
                </a:solidFill>
              </a:rPr>
              <a:t>RBF network class 2</a:t>
            </a:r>
          </a:p>
        </p:txBody>
      </p:sp>
      <p:sp>
        <p:nvSpPr>
          <p:cNvPr id="7" name="TextBox 6"/>
          <p:cNvSpPr txBox="1"/>
          <p:nvPr/>
        </p:nvSpPr>
        <p:spPr>
          <a:xfrm>
            <a:off x="7287491" y="6352164"/>
            <a:ext cx="4635919" cy="369332"/>
          </a:xfrm>
          <a:prstGeom prst="rect">
            <a:avLst/>
          </a:prstGeom>
          <a:noFill/>
        </p:spPr>
        <p:txBody>
          <a:bodyPr wrap="square" rtlCol="0">
            <a:spAutoFit/>
          </a:bodyPr>
          <a:lstStyle/>
          <a:p>
            <a:r>
              <a:rPr lang="en-CA" dirty="0"/>
              <a:t>RBF network decision boundary</a:t>
            </a:r>
          </a:p>
        </p:txBody>
      </p:sp>
      <p:sp>
        <p:nvSpPr>
          <p:cNvPr id="8" name="TextBox 7"/>
          <p:cNvSpPr txBox="1"/>
          <p:nvPr/>
        </p:nvSpPr>
        <p:spPr>
          <a:xfrm>
            <a:off x="-1" y="6484665"/>
            <a:ext cx="7068879" cy="338554"/>
          </a:xfrm>
          <a:prstGeom prst="rect">
            <a:avLst/>
          </a:prstGeom>
          <a:noFill/>
        </p:spPr>
        <p:txBody>
          <a:bodyPr wrap="square" rtlCol="0">
            <a:spAutoFit/>
          </a:bodyPr>
          <a:lstStyle/>
          <a:p>
            <a:r>
              <a:rPr lang="en-CA" sz="1600" dirty="0">
                <a:hlinkClick r:id="rId5"/>
              </a:rPr>
              <a:t>https://mccormickml.com/2013/08/15/radial-basis-function-network-rbfn-tutorial/</a:t>
            </a:r>
            <a:endParaRPr lang="en-CA" sz="1600" dirty="0"/>
          </a:p>
        </p:txBody>
      </p:sp>
    </p:spTree>
    <p:extLst>
      <p:ext uri="{BB962C8B-B14F-4D97-AF65-F5344CB8AC3E}">
        <p14:creationId xmlns:p14="http://schemas.microsoft.com/office/powerpoint/2010/main" val="4049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lstStyle/>
          <a:p>
            <a:r>
              <a:rPr lang="en-CA" dirty="0"/>
              <a:t>Multilayer </a:t>
            </a:r>
            <a:r>
              <a:rPr lang="en-CA" dirty="0" err="1"/>
              <a:t>perceptrons</a:t>
            </a:r>
            <a:r>
              <a:rPr lang="en-CA" dirty="0"/>
              <a:t> (MLPs) can learn nonlinear functions</a:t>
            </a:r>
          </a:p>
          <a:p>
            <a:r>
              <a:rPr lang="en-CA" dirty="0"/>
              <a:t>Backpropagation can be used to efficiently train MLPs </a:t>
            </a:r>
          </a:p>
          <a:p>
            <a:r>
              <a:rPr lang="en-CA" dirty="0"/>
              <a:t>Standard feed-forward neural networks typically only require a single hidden layer to achieve optimal performance (not so for </a:t>
            </a:r>
            <a:r>
              <a:rPr lang="en-CA" dirty="0" err="1"/>
              <a:t>convnets</a:t>
            </a:r>
            <a:r>
              <a:rPr lang="en-CA" dirty="0"/>
              <a:t>)</a:t>
            </a:r>
          </a:p>
          <a:p>
            <a:r>
              <a:rPr lang="en-CA" dirty="0"/>
              <a:t>RBF networks are another type of feedforward neural network</a:t>
            </a:r>
          </a:p>
          <a:p>
            <a:r>
              <a:rPr lang="en-CA" dirty="0"/>
              <a:t>RBF more robust in presence of noise</a:t>
            </a:r>
          </a:p>
          <a:p>
            <a:r>
              <a:rPr lang="en-CA" dirty="0"/>
              <a:t>However, RBFs do not perform dimensionality reduction</a:t>
            </a:r>
          </a:p>
          <a:p>
            <a:pPr lvl="1"/>
            <a:r>
              <a:rPr lang="en-CA" dirty="0"/>
              <a:t>Convolutional neural networks can perform dimensionality reduction</a:t>
            </a:r>
          </a:p>
          <a:p>
            <a:r>
              <a:rPr lang="en-CA" dirty="0"/>
              <a:t>Next: deep learning and </a:t>
            </a:r>
            <a:r>
              <a:rPr lang="en-CA" dirty="0" err="1"/>
              <a:t>convnets</a:t>
            </a:r>
            <a:r>
              <a:rPr lang="en-CA" dirty="0"/>
              <a:t> (after demo </a:t>
            </a:r>
            <a:r>
              <a:rPr lang="en-CA"/>
              <a:t>on Wednesday)</a:t>
            </a:r>
            <a:endParaRPr lang="en-CA" dirty="0"/>
          </a:p>
          <a:p>
            <a:endParaRPr lang="en-CA" dirty="0"/>
          </a:p>
          <a:p>
            <a:endParaRPr lang="en-CA" dirty="0"/>
          </a:p>
        </p:txBody>
      </p:sp>
    </p:spTree>
    <p:extLst>
      <p:ext uri="{BB962C8B-B14F-4D97-AF65-F5344CB8AC3E}">
        <p14:creationId xmlns:p14="http://schemas.microsoft.com/office/powerpoint/2010/main" val="36475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AE6A-68C8-4CB5-B03C-B24742D619A1}"/>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3150EF59-028E-4272-9DA4-02EB716C522B}"/>
              </a:ext>
            </a:extLst>
          </p:cNvPr>
          <p:cNvSpPr>
            <a:spLocks noGrp="1"/>
          </p:cNvSpPr>
          <p:nvPr>
            <p:ph type="subTitle" idx="1"/>
          </p:nvPr>
        </p:nvSpPr>
        <p:spPr/>
        <p:txBody>
          <a:bodyPr/>
          <a:lstStyle/>
          <a:p>
            <a:r>
              <a:rPr lang="en-US" dirty="0"/>
              <a:t>Lecture 20</a:t>
            </a:r>
          </a:p>
        </p:txBody>
      </p:sp>
    </p:spTree>
    <p:extLst>
      <p:ext uri="{BB962C8B-B14F-4D97-AF65-F5344CB8AC3E}">
        <p14:creationId xmlns:p14="http://schemas.microsoft.com/office/powerpoint/2010/main" val="35481751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Deep learning overview</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One of the most striking developments in machine learning is the rise of deep learning, which is now at the forefront of current research</a:t>
            </a:r>
          </a:p>
          <a:p>
            <a:r>
              <a:rPr lang="en-US" dirty="0"/>
              <a:t>We will look at key differences between traditional neural network architectures and those that have become popular with deep learning</a:t>
            </a:r>
          </a:p>
          <a:p>
            <a:r>
              <a:rPr lang="en-US" dirty="0"/>
              <a:t>Detailed derivation of backpropagation in matrix-vector form</a:t>
            </a:r>
          </a:p>
          <a:p>
            <a:r>
              <a:rPr lang="en-US" dirty="0"/>
              <a:t>Deep convolutional networks, autoencoders, recurrent neural networks, and stochastic approaches based on Boltzmann machines</a:t>
            </a:r>
          </a:p>
          <a:p>
            <a:r>
              <a:rPr lang="en-US" dirty="0"/>
              <a:t>Practical aspects of training models on large datasets</a:t>
            </a:r>
          </a:p>
          <a:p>
            <a:r>
              <a:rPr lang="en-US" dirty="0"/>
              <a:t>Role of GPU computing</a:t>
            </a:r>
          </a:p>
        </p:txBody>
      </p:sp>
    </p:spTree>
    <p:extLst>
      <p:ext uri="{BB962C8B-B14F-4D97-AF65-F5344CB8AC3E}">
        <p14:creationId xmlns:p14="http://schemas.microsoft.com/office/powerpoint/2010/main" val="20407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Deep learning preface</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Major impact: speech recognition, computer vision, natural language processing</a:t>
            </a:r>
          </a:p>
          <a:p>
            <a:pPr lvl="1"/>
            <a:r>
              <a:rPr lang="en-US" dirty="0"/>
              <a:t>Google translate seq2seq model</a:t>
            </a:r>
          </a:p>
          <a:p>
            <a:r>
              <a:rPr lang="en-US" dirty="0"/>
              <a:t>Key to success is use of much larger quantities of data than before, deep neural networks are high-capacity models (many parameters) </a:t>
            </a:r>
          </a:p>
          <a:p>
            <a:r>
              <a:rPr lang="en-US" dirty="0"/>
              <a:t>Three approaches to making predictions from data using machine learning:</a:t>
            </a:r>
          </a:p>
          <a:p>
            <a:r>
              <a:rPr lang="en-US" dirty="0"/>
              <a:t>1) </a:t>
            </a:r>
            <a:r>
              <a:rPr lang="en-US" i="1" dirty="0"/>
              <a:t>classical techniques</a:t>
            </a:r>
            <a:r>
              <a:rPr lang="en-US" dirty="0"/>
              <a:t>: predicting directly from a set of features pre-specified by the user</a:t>
            </a:r>
          </a:p>
          <a:p>
            <a:r>
              <a:rPr lang="en-US" dirty="0"/>
              <a:t>2) </a:t>
            </a:r>
            <a:r>
              <a:rPr lang="en-US" i="1" dirty="0"/>
              <a:t>representation learning techniques</a:t>
            </a:r>
            <a:r>
              <a:rPr lang="en-US" dirty="0"/>
              <a:t>: transform features into some intermediate representation prior to mapping them to final predictions</a:t>
            </a:r>
          </a:p>
          <a:p>
            <a:pPr lvl="1"/>
            <a:r>
              <a:rPr lang="en-US" dirty="0"/>
              <a:t>Example: PCA followed by nearest-neighbor classifier</a:t>
            </a:r>
          </a:p>
          <a:p>
            <a:r>
              <a:rPr lang="en-US" dirty="0"/>
              <a:t>3) </a:t>
            </a:r>
            <a:r>
              <a:rPr lang="en-US" i="1" dirty="0"/>
              <a:t>deep learning techniques</a:t>
            </a:r>
            <a:r>
              <a:rPr lang="en-US" dirty="0"/>
              <a:t>: a form of representation learning using multiple transformation steps to create very complex features</a:t>
            </a:r>
          </a:p>
          <a:p>
            <a:endParaRPr lang="en-US" dirty="0"/>
          </a:p>
          <a:p>
            <a:endParaRPr lang="en-US" dirty="0"/>
          </a:p>
        </p:txBody>
      </p:sp>
    </p:spTree>
    <p:extLst>
      <p:ext uri="{BB962C8B-B14F-4D97-AF65-F5344CB8AC3E}">
        <p14:creationId xmlns:p14="http://schemas.microsoft.com/office/powerpoint/2010/main" val="12777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Deep learning preface</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A simple 3-layer perceptron learns representation by adapting hidden layer to the task of interest</a:t>
            </a:r>
          </a:p>
          <a:p>
            <a:r>
              <a:rPr lang="en-US" dirty="0"/>
              <a:t>Making a network ‘deep’ by adding further hidden layers subjects features to a sequence of transformations</a:t>
            </a:r>
          </a:p>
          <a:p>
            <a:r>
              <a:rPr lang="en-US" dirty="0"/>
              <a:t>Each layer’s transformation is a kind of inference</a:t>
            </a:r>
          </a:p>
          <a:p>
            <a:r>
              <a:rPr lang="en-US" dirty="0"/>
              <a:t>Complex inferences can be modeled as a series of computational steps</a:t>
            </a:r>
          </a:p>
          <a:p>
            <a:r>
              <a:rPr lang="en-US" dirty="0"/>
              <a:t>Most deep learning methods use multilayer </a:t>
            </a:r>
            <a:r>
              <a:rPr lang="en-US" dirty="0" err="1"/>
              <a:t>perceptrons</a:t>
            </a:r>
            <a:r>
              <a:rPr lang="en-US" dirty="0"/>
              <a:t> as building blocks</a:t>
            </a:r>
          </a:p>
          <a:p>
            <a:r>
              <a:rPr lang="en-US" dirty="0"/>
              <a:t>Main reason for using deep learning is its empirical effectiveness</a:t>
            </a:r>
          </a:p>
          <a:p>
            <a:pPr lvl="1"/>
            <a:r>
              <a:rPr lang="en-US" dirty="0"/>
              <a:t>Outperforms state-of-the-art alternatives</a:t>
            </a:r>
          </a:p>
          <a:p>
            <a:r>
              <a:rPr lang="en-US" dirty="0"/>
              <a:t>Some networks also implement soft variants of logic functions, and can behave like logic gates (</a:t>
            </a:r>
            <a:r>
              <a:rPr lang="en-US" dirty="0" err="1"/>
              <a:t>xor</a:t>
            </a:r>
            <a:r>
              <a:rPr lang="en-US" dirty="0"/>
              <a:t>). </a:t>
            </a:r>
          </a:p>
          <a:p>
            <a:pPr lvl="1"/>
            <a:r>
              <a:rPr lang="en-US" dirty="0"/>
              <a:t>Functions that can be compactly represented by multilevel networks may require far more elements (neurons) when expressed as shallower architectures</a:t>
            </a:r>
          </a:p>
        </p:txBody>
      </p:sp>
    </p:spTree>
    <p:extLst>
      <p:ext uri="{BB962C8B-B14F-4D97-AF65-F5344CB8AC3E}">
        <p14:creationId xmlns:p14="http://schemas.microsoft.com/office/powerpoint/2010/main" val="9529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Deep learning preface</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Deep learning methods frequently based on backpropagation</a:t>
            </a:r>
          </a:p>
          <a:p>
            <a:r>
              <a:rPr lang="en-US" dirty="0"/>
              <a:t>A variation of stochastic gradient descent called ‘mini batch’ training</a:t>
            </a:r>
          </a:p>
          <a:p>
            <a:r>
              <a:rPr lang="en-US" dirty="0"/>
              <a:t>Deep learning renaissance sparked by successes on key benchmark problems:</a:t>
            </a:r>
          </a:p>
          <a:p>
            <a:r>
              <a:rPr lang="en-US" dirty="0"/>
              <a:t>ImageNet</a:t>
            </a:r>
          </a:p>
          <a:p>
            <a:pPr lvl="1"/>
            <a:r>
              <a:rPr lang="en-US" i="1" dirty="0"/>
              <a:t>Large scale visual recognition </a:t>
            </a:r>
            <a:r>
              <a:rPr lang="en-US" dirty="0"/>
              <a:t>challenge</a:t>
            </a:r>
          </a:p>
          <a:p>
            <a:pPr lvl="1"/>
            <a:r>
              <a:rPr lang="en-US" i="1" dirty="0"/>
              <a:t>Labeled faces in the wild </a:t>
            </a:r>
            <a:r>
              <a:rPr lang="en-US" dirty="0"/>
              <a:t>challenge</a:t>
            </a:r>
          </a:p>
          <a:p>
            <a:r>
              <a:rPr lang="en-US" dirty="0"/>
              <a:t>Easy availability of high-speed computation using GPUs has been critical to success of deep learning </a:t>
            </a:r>
          </a:p>
          <a:p>
            <a:r>
              <a:rPr lang="en-US" dirty="0"/>
              <a:t>When formulated in matrix-vector form, computation can be accelerated using optimized graphics libraries and hardware (NVIDEA GPU - </a:t>
            </a:r>
            <a:r>
              <a:rPr lang="en-US" dirty="0" err="1"/>
              <a:t>tensorflow</a:t>
            </a:r>
            <a:r>
              <a:rPr lang="en-US" dirty="0"/>
              <a:t>)</a:t>
            </a:r>
          </a:p>
          <a:p>
            <a:r>
              <a:rPr lang="en-US" dirty="0"/>
              <a:t>As network models become more complex, some quantities can only be represented using </a:t>
            </a:r>
            <a:r>
              <a:rPr lang="en-US" b="1" dirty="0"/>
              <a:t>tensors</a:t>
            </a:r>
            <a:r>
              <a:rPr lang="en-US" dirty="0"/>
              <a:t>, a generalization of matrices permitting an arbitrary number of indices</a:t>
            </a:r>
          </a:p>
          <a:p>
            <a:endParaRPr lang="en-US" dirty="0"/>
          </a:p>
        </p:txBody>
      </p:sp>
    </p:spTree>
    <p:extLst>
      <p:ext uri="{BB962C8B-B14F-4D97-AF65-F5344CB8AC3E}">
        <p14:creationId xmlns:p14="http://schemas.microsoft.com/office/powerpoint/2010/main" val="38265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10.1 Deep feedforward networks</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Four key developments have played a role in the resurgence of neural networks:</a:t>
            </a:r>
          </a:p>
          <a:p>
            <a:r>
              <a:rPr lang="en-US" dirty="0"/>
              <a:t>1) proper evaluation of machine learning methods</a:t>
            </a:r>
          </a:p>
          <a:p>
            <a:r>
              <a:rPr lang="en-US" dirty="0"/>
              <a:t>2) vastly increased amounts of data</a:t>
            </a:r>
          </a:p>
          <a:p>
            <a:r>
              <a:rPr lang="en-US" dirty="0"/>
              <a:t>3) deeper and larger network architectures</a:t>
            </a:r>
          </a:p>
          <a:p>
            <a:r>
              <a:rPr lang="en-US" dirty="0"/>
              <a:t>4) accelerated training using GPU techniques</a:t>
            </a:r>
          </a:p>
          <a:p>
            <a:r>
              <a:rPr lang="en-US" dirty="0"/>
              <a:t>Regarding #1 – machine learning challenges with large test sets ensure results from different labs are directly comparable</a:t>
            </a:r>
          </a:p>
          <a:p>
            <a:r>
              <a:rPr lang="en-US" dirty="0"/>
              <a:t>The MNIST evaluation: database of handwritten digits, 60,000 training instances and 10,000 test instances, encoded as 28x28 pixel grayscale images</a:t>
            </a:r>
          </a:p>
        </p:txBody>
      </p:sp>
    </p:spTree>
    <p:extLst>
      <p:ext uri="{BB962C8B-B14F-4D97-AF65-F5344CB8AC3E}">
        <p14:creationId xmlns:p14="http://schemas.microsoft.com/office/powerpoint/2010/main" val="37884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of corrupt data</a:t>
            </a:r>
          </a:p>
        </p:txBody>
      </p:sp>
      <p:pic>
        <p:nvPicPr>
          <p:cNvPr id="5" name="Picture 4"/>
          <p:cNvPicPr>
            <a:picLocks noChangeAspect="1"/>
          </p:cNvPicPr>
          <p:nvPr/>
        </p:nvPicPr>
        <p:blipFill>
          <a:blip r:embed="rId2"/>
          <a:stretch>
            <a:fillRect/>
          </a:stretch>
        </p:blipFill>
        <p:spPr>
          <a:xfrm>
            <a:off x="565" y="2386011"/>
            <a:ext cx="12191435" cy="3377479"/>
          </a:xfrm>
          <a:prstGeom prst="rect">
            <a:avLst/>
          </a:prstGeom>
        </p:spPr>
      </p:pic>
      <p:sp>
        <p:nvSpPr>
          <p:cNvPr id="6" name="TextBox 5"/>
          <p:cNvSpPr txBox="1"/>
          <p:nvPr/>
        </p:nvSpPr>
        <p:spPr>
          <a:xfrm>
            <a:off x="2410691" y="5888182"/>
            <a:ext cx="8174182" cy="646331"/>
          </a:xfrm>
          <a:prstGeom prst="rect">
            <a:avLst/>
          </a:prstGeom>
          <a:noFill/>
        </p:spPr>
        <p:txBody>
          <a:bodyPr wrap="square" rtlCol="0">
            <a:spAutoFit/>
          </a:bodyPr>
          <a:lstStyle/>
          <a:p>
            <a:r>
              <a:rPr lang="en-CA" dirty="0"/>
              <a:t>-Independent component analysis (ICA) will not work well on this data</a:t>
            </a:r>
          </a:p>
          <a:p>
            <a:r>
              <a:rPr lang="en-CA" dirty="0"/>
              <a:t>-ICA expects similar magnitude for each electrode and a degree of covariance</a:t>
            </a:r>
          </a:p>
        </p:txBody>
      </p:sp>
      <p:pic>
        <p:nvPicPr>
          <p:cNvPr id="7172" name="Picture 4" descr="Image may contain: one or more people, hat and close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9346" y="0"/>
            <a:ext cx="1842654" cy="184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5637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nist">
            <a:extLst>
              <a:ext uri="{FF2B5EF4-FFF2-40B4-BE49-F238E27FC236}">
                <a16:creationId xmlns:a16="http://schemas.microsoft.com/office/drawing/2014/main" id="{50083E58-9DFB-4183-BEA3-5F06C7F83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0188"/>
            <a:ext cx="12192000" cy="63960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30380B-C574-44B0-B066-06C1F4001AB7}"/>
              </a:ext>
            </a:extLst>
          </p:cNvPr>
          <p:cNvSpPr txBox="1"/>
          <p:nvPr/>
        </p:nvSpPr>
        <p:spPr>
          <a:xfrm>
            <a:off x="2065106" y="0"/>
            <a:ext cx="3739793" cy="369332"/>
          </a:xfrm>
          <a:prstGeom prst="rect">
            <a:avLst/>
          </a:prstGeom>
          <a:noFill/>
        </p:spPr>
        <p:txBody>
          <a:bodyPr wrap="square" rtlCol="0">
            <a:spAutoFit/>
          </a:bodyPr>
          <a:lstStyle/>
          <a:p>
            <a:r>
              <a:rPr lang="en-US" dirty="0"/>
              <a:t>28*28=784 features</a:t>
            </a:r>
          </a:p>
        </p:txBody>
      </p:sp>
    </p:spTree>
    <p:extLst>
      <p:ext uri="{BB962C8B-B14F-4D97-AF65-F5344CB8AC3E}">
        <p14:creationId xmlns:p14="http://schemas.microsoft.com/office/powerpoint/2010/main" val="322079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F9CAAD7-A34C-47B9-A487-2F6D79224EBC}"/>
              </a:ext>
            </a:extLst>
          </p:cNvPr>
          <p:cNvGraphicFramePr>
            <a:graphicFrameLocks noGrp="1"/>
          </p:cNvGraphicFramePr>
          <p:nvPr/>
        </p:nvGraphicFramePr>
        <p:xfrm>
          <a:off x="466819" y="82968"/>
          <a:ext cx="7460256" cy="3228381"/>
        </p:xfrm>
        <a:graphic>
          <a:graphicData uri="http://schemas.openxmlformats.org/drawingml/2006/table">
            <a:tbl>
              <a:tblPr firstRow="1" firstCol="1" bandRow="1">
                <a:tableStyleId>{5C22544A-7EE6-4342-B048-85BDC9FD1C3A}</a:tableStyleId>
              </a:tblPr>
              <a:tblGrid>
                <a:gridCol w="2486752">
                  <a:extLst>
                    <a:ext uri="{9D8B030D-6E8A-4147-A177-3AD203B41FA5}">
                      <a16:colId xmlns:a16="http://schemas.microsoft.com/office/drawing/2014/main" val="1534399735"/>
                    </a:ext>
                  </a:extLst>
                </a:gridCol>
                <a:gridCol w="2486752">
                  <a:extLst>
                    <a:ext uri="{9D8B030D-6E8A-4147-A177-3AD203B41FA5}">
                      <a16:colId xmlns:a16="http://schemas.microsoft.com/office/drawing/2014/main" val="3373389903"/>
                    </a:ext>
                  </a:extLst>
                </a:gridCol>
                <a:gridCol w="2486752">
                  <a:extLst>
                    <a:ext uri="{9D8B030D-6E8A-4147-A177-3AD203B41FA5}">
                      <a16:colId xmlns:a16="http://schemas.microsoft.com/office/drawing/2014/main" val="318719313"/>
                    </a:ext>
                  </a:extLst>
                </a:gridCol>
              </a:tblGrid>
              <a:tr h="493808">
                <a:tc>
                  <a:txBody>
                    <a:bodyPr/>
                    <a:lstStyle/>
                    <a:p>
                      <a:pPr marL="0" marR="0" indent="-152400">
                        <a:lnSpc>
                          <a:spcPct val="107000"/>
                        </a:lnSpc>
                        <a:spcBef>
                          <a:spcPts val="0"/>
                        </a:spcBef>
                        <a:spcAft>
                          <a:spcPts val="0"/>
                        </a:spcAft>
                      </a:pPr>
                      <a:endParaRPr lang="en-US" sz="1300" dirty="0">
                        <a:effectLst/>
                      </a:endParaRPr>
                    </a:p>
                    <a:p>
                      <a:pPr marL="0" marR="0" indent="-152400">
                        <a:lnSpc>
                          <a:spcPct val="107000"/>
                        </a:lnSpc>
                        <a:spcBef>
                          <a:spcPts val="0"/>
                        </a:spcBef>
                        <a:spcAft>
                          <a:spcPts val="0"/>
                        </a:spcAft>
                      </a:pPr>
                      <a:r>
                        <a:rPr lang="en-US" sz="1300" dirty="0">
                          <a:effectLst/>
                        </a:rPr>
                        <a:t>Classifier</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76200" marT="76200" marB="76200" anchor="ctr"/>
                </a:tc>
                <a:tc>
                  <a:txBody>
                    <a:bodyPr/>
                    <a:lstStyle/>
                    <a:p>
                      <a:pPr marL="0" marR="0" indent="-152400">
                        <a:lnSpc>
                          <a:spcPct val="107000"/>
                        </a:lnSpc>
                        <a:spcBef>
                          <a:spcPts val="0"/>
                        </a:spcBef>
                        <a:spcAft>
                          <a:spcPts val="0"/>
                        </a:spcAft>
                      </a:pPr>
                      <a:r>
                        <a:rPr lang="en-US" sz="1300">
                          <a:effectLst/>
                        </a:rPr>
                        <a:t>Test Error Rate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182880" marR="76200" marT="76200" marB="76200" anchor="ctr"/>
                </a:tc>
                <a:tc>
                  <a:txBody>
                    <a:bodyPr/>
                    <a:lstStyle/>
                    <a:p>
                      <a:pPr marL="0" marR="0" indent="-152400">
                        <a:lnSpc>
                          <a:spcPct val="107000"/>
                        </a:lnSpc>
                        <a:spcBef>
                          <a:spcPts val="0"/>
                        </a:spcBef>
                        <a:spcAft>
                          <a:spcPts val="0"/>
                        </a:spcAft>
                      </a:pPr>
                      <a:r>
                        <a:rPr lang="en-US" sz="1300">
                          <a:effectLst/>
                        </a:rPr>
                        <a:t>References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182880" marR="76200" marT="76200" marB="76200" anchor="ctr"/>
                </a:tc>
                <a:extLst>
                  <a:ext uri="{0D108BD9-81ED-4DB2-BD59-A6C34878D82A}">
                    <a16:rowId xmlns:a16="http://schemas.microsoft.com/office/drawing/2014/main" val="2853670630"/>
                  </a:ext>
                </a:extLst>
              </a:tr>
              <a:tr h="451323">
                <a:tc>
                  <a:txBody>
                    <a:bodyPr/>
                    <a:lstStyle/>
                    <a:p>
                      <a:pPr marL="0" marR="0" indent="-228600">
                        <a:lnSpc>
                          <a:spcPct val="107000"/>
                        </a:lnSpc>
                        <a:spcBef>
                          <a:spcPts val="1800"/>
                        </a:spcBef>
                        <a:spcAft>
                          <a:spcPts val="1800"/>
                        </a:spcAft>
                      </a:pPr>
                      <a:r>
                        <a:rPr lang="en-US" sz="1300">
                          <a:effectLst/>
                        </a:rPr>
                        <a:t>Linear classifier (1-layer neural net)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dirty="0">
                          <a:effectLst/>
                        </a:rPr>
                        <a:t>12.0</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2"/>
                        </a:rPr>
                        <a:t>LeCun et al. (1998)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2403499880"/>
                  </a:ext>
                </a:extLst>
              </a:tr>
              <a:tr h="451323">
                <a:tc>
                  <a:txBody>
                    <a:bodyPr/>
                    <a:lstStyle/>
                    <a:p>
                      <a:pPr marL="0" marR="0" indent="-228600">
                        <a:lnSpc>
                          <a:spcPct val="107000"/>
                        </a:lnSpc>
                        <a:spcBef>
                          <a:spcPts val="1800"/>
                        </a:spcBef>
                        <a:spcAft>
                          <a:spcPts val="1800"/>
                        </a:spcAft>
                      </a:pPr>
                      <a:r>
                        <a:rPr lang="en-US" sz="1300">
                          <a:effectLst/>
                        </a:rPr>
                        <a:t>K-nearest-neighbors, Euclidean (L2)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5.0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3"/>
                        </a:rPr>
                        <a:t>LeCun et al. (1998)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1266171868"/>
                  </a:ext>
                </a:extLst>
              </a:tr>
              <a:tr h="637581">
                <a:tc>
                  <a:txBody>
                    <a:bodyPr/>
                    <a:lstStyle/>
                    <a:p>
                      <a:pPr marL="0" marR="0" indent="-228600">
                        <a:lnSpc>
                          <a:spcPct val="107000"/>
                        </a:lnSpc>
                        <a:spcBef>
                          <a:spcPts val="1800"/>
                        </a:spcBef>
                        <a:spcAft>
                          <a:spcPts val="1800"/>
                        </a:spcAft>
                      </a:pPr>
                      <a:r>
                        <a:rPr lang="en-US" sz="1300">
                          <a:effectLst/>
                        </a:rPr>
                        <a:t>2-Layer neural net, 300 hidden units, mean square error</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4.7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2"/>
                        </a:rPr>
                        <a:t>LeCun et al. (1998)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2196148219"/>
                  </a:ext>
                </a:extLst>
              </a:tr>
              <a:tr h="451323">
                <a:tc>
                  <a:txBody>
                    <a:bodyPr/>
                    <a:lstStyle/>
                    <a:p>
                      <a:pPr marL="0" marR="0" indent="-228600">
                        <a:lnSpc>
                          <a:spcPct val="107000"/>
                        </a:lnSpc>
                        <a:spcBef>
                          <a:spcPts val="1800"/>
                        </a:spcBef>
                        <a:spcAft>
                          <a:spcPts val="1800"/>
                        </a:spcAft>
                      </a:pPr>
                      <a:r>
                        <a:rPr lang="en-US" sz="1300">
                          <a:effectLst/>
                        </a:rPr>
                        <a:t>Support vector machine, Gaussian kernel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1.4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MNIST Website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2688272740"/>
                  </a:ext>
                </a:extLst>
              </a:tr>
              <a:tr h="451323">
                <a:tc>
                  <a:txBody>
                    <a:bodyPr/>
                    <a:lstStyle/>
                    <a:p>
                      <a:pPr marL="0" marR="0" indent="-228600">
                        <a:lnSpc>
                          <a:spcPct val="107000"/>
                        </a:lnSpc>
                        <a:spcBef>
                          <a:spcPts val="1800"/>
                        </a:spcBef>
                        <a:spcAft>
                          <a:spcPts val="1800"/>
                        </a:spcAft>
                      </a:pPr>
                      <a:r>
                        <a:rPr lang="en-US" sz="1300">
                          <a:effectLst/>
                        </a:rPr>
                        <a:t>Convolutional net, LeNet-5 (no distortions)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0.95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dirty="0" err="1">
                          <a:effectLst/>
                          <a:hlinkClick r:id="rId3"/>
                        </a:rPr>
                        <a:t>LeCun</a:t>
                      </a:r>
                      <a:r>
                        <a:rPr lang="en-US" sz="1300" u="sng" dirty="0">
                          <a:effectLst/>
                          <a:hlinkClick r:id="rId3"/>
                        </a:rPr>
                        <a:t> et al. (1998)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3208968201"/>
                  </a:ext>
                </a:extLst>
              </a:tr>
            </a:tbl>
          </a:graphicData>
        </a:graphic>
      </p:graphicFrame>
      <p:sp>
        <p:nvSpPr>
          <p:cNvPr id="5" name="Rectangle 1">
            <a:extLst>
              <a:ext uri="{FF2B5EF4-FFF2-40B4-BE49-F238E27FC236}">
                <a16:creationId xmlns:a16="http://schemas.microsoft.com/office/drawing/2014/main" id="{3B054B0E-6D90-4966-91FF-F3E8D70D1725}"/>
              </a:ext>
            </a:extLst>
          </p:cNvPr>
          <p:cNvSpPr>
            <a:spLocks noChangeArrowheads="1"/>
          </p:cNvSpPr>
          <p:nvPr/>
        </p:nvSpPr>
        <p:spPr bwMode="auto">
          <a:xfrm>
            <a:off x="149831" y="1625796"/>
            <a:ext cx="746025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29E5038A-C816-4737-B1E0-BD8A3B45E1D8}"/>
              </a:ext>
            </a:extLst>
          </p:cNvPr>
          <p:cNvGraphicFramePr>
            <a:graphicFrameLocks noGrp="1"/>
          </p:cNvGraphicFramePr>
          <p:nvPr/>
        </p:nvGraphicFramePr>
        <p:xfrm>
          <a:off x="466820" y="3546652"/>
          <a:ext cx="7460256" cy="2953766"/>
        </p:xfrm>
        <a:graphic>
          <a:graphicData uri="http://schemas.openxmlformats.org/drawingml/2006/table">
            <a:tbl>
              <a:tblPr firstRow="1" firstCol="1" bandRow="1">
                <a:tableStyleId>{5C22544A-7EE6-4342-B048-85BDC9FD1C3A}</a:tableStyleId>
              </a:tblPr>
              <a:tblGrid>
                <a:gridCol w="2486752">
                  <a:extLst>
                    <a:ext uri="{9D8B030D-6E8A-4147-A177-3AD203B41FA5}">
                      <a16:colId xmlns:a16="http://schemas.microsoft.com/office/drawing/2014/main" val="1211338117"/>
                    </a:ext>
                  </a:extLst>
                </a:gridCol>
                <a:gridCol w="2486752">
                  <a:extLst>
                    <a:ext uri="{9D8B030D-6E8A-4147-A177-3AD203B41FA5}">
                      <a16:colId xmlns:a16="http://schemas.microsoft.com/office/drawing/2014/main" val="370131623"/>
                    </a:ext>
                  </a:extLst>
                </a:gridCol>
                <a:gridCol w="2486752">
                  <a:extLst>
                    <a:ext uri="{9D8B030D-6E8A-4147-A177-3AD203B41FA5}">
                      <a16:colId xmlns:a16="http://schemas.microsoft.com/office/drawing/2014/main" val="3653657022"/>
                    </a:ext>
                  </a:extLst>
                </a:gridCol>
              </a:tblGrid>
              <a:tr h="0">
                <a:tc>
                  <a:txBody>
                    <a:bodyPr/>
                    <a:lstStyle/>
                    <a:p>
                      <a:pPr marL="0" marR="0" indent="-228600">
                        <a:lnSpc>
                          <a:spcPct val="107000"/>
                        </a:lnSpc>
                        <a:spcBef>
                          <a:spcPts val="1800"/>
                        </a:spcBef>
                        <a:spcAft>
                          <a:spcPts val="1800"/>
                        </a:spcAft>
                      </a:pPr>
                      <a:r>
                        <a:rPr lang="en-US" sz="1300">
                          <a:effectLst/>
                        </a:rPr>
                        <a:t>Virtual support vector machine, deg-9 polynomial, (2-pixel jittered and deskewing)</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dirty="0">
                          <a:effectLst/>
                        </a:rPr>
                        <a:t>0.56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dirty="0" err="1">
                          <a:solidFill>
                            <a:schemeClr val="bg1"/>
                          </a:solidFill>
                          <a:effectLst/>
                          <a:hlinkClick r:id="rId4">
                            <a:extLst>
                              <a:ext uri="{A12FA001-AC4F-418D-AE19-62706E023703}">
                                <ahyp:hlinkClr xmlns:ahyp="http://schemas.microsoft.com/office/drawing/2018/hyperlinkcolor" val="tx"/>
                              </a:ext>
                            </a:extLst>
                          </a:hlinkClick>
                        </a:rPr>
                        <a:t>DeCoste</a:t>
                      </a:r>
                      <a:r>
                        <a:rPr lang="en-US" sz="1300" u="sng" dirty="0">
                          <a:solidFill>
                            <a:schemeClr val="bg1"/>
                          </a:solidFill>
                          <a:effectLst/>
                          <a:hlinkClick r:id="rId4">
                            <a:extLst>
                              <a:ext uri="{A12FA001-AC4F-418D-AE19-62706E023703}">
                                <ahyp:hlinkClr xmlns:ahyp="http://schemas.microsoft.com/office/drawing/2018/hyperlinkcolor" val="tx"/>
                              </a:ext>
                            </a:extLst>
                          </a:hlinkClick>
                        </a:rPr>
                        <a:t> and </a:t>
                      </a:r>
                      <a:r>
                        <a:rPr lang="en-US" sz="1300" u="sng" dirty="0" err="1">
                          <a:solidFill>
                            <a:schemeClr val="bg1"/>
                          </a:solidFill>
                          <a:effectLst/>
                          <a:hlinkClick r:id="rId4">
                            <a:extLst>
                              <a:ext uri="{A12FA001-AC4F-418D-AE19-62706E023703}">
                                <ahyp:hlinkClr xmlns:ahyp="http://schemas.microsoft.com/office/drawing/2018/hyperlinkcolor" val="tx"/>
                              </a:ext>
                            </a:extLst>
                          </a:hlinkClick>
                        </a:rPr>
                        <a:t>Scholkopf</a:t>
                      </a:r>
                      <a:r>
                        <a:rPr lang="en-US" sz="1300" u="sng" dirty="0">
                          <a:solidFill>
                            <a:schemeClr val="bg1"/>
                          </a:solidFill>
                          <a:effectLst/>
                          <a:hlinkClick r:id="rId4">
                            <a:extLst>
                              <a:ext uri="{A12FA001-AC4F-418D-AE19-62706E023703}">
                                <ahyp:hlinkClr xmlns:ahyp="http://schemas.microsoft.com/office/drawing/2018/hyperlinkcolor" val="tx"/>
                              </a:ext>
                            </a:extLst>
                          </a:hlinkClick>
                        </a:rPr>
                        <a:t> (2002)</a:t>
                      </a:r>
                      <a:endParaRPr lang="en-US" sz="13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1526721202"/>
                  </a:ext>
                </a:extLst>
              </a:tr>
              <a:tr h="0">
                <a:tc>
                  <a:txBody>
                    <a:bodyPr/>
                    <a:lstStyle/>
                    <a:p>
                      <a:pPr marL="0" marR="0" indent="-228600">
                        <a:lnSpc>
                          <a:spcPct val="107000"/>
                        </a:lnSpc>
                        <a:spcBef>
                          <a:spcPts val="1800"/>
                        </a:spcBef>
                        <a:spcAft>
                          <a:spcPts val="1800"/>
                        </a:spcAft>
                      </a:pPr>
                      <a:r>
                        <a:rPr lang="en-US" sz="1300">
                          <a:effectLst/>
                        </a:rPr>
                        <a:t>Convolutional neural net (elastic distortions)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dirty="0">
                          <a:effectLst/>
                        </a:rPr>
                        <a:t>0.4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5"/>
                        </a:rPr>
                        <a:t>Simard, Steinkraus, and Platt (2003)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661760809"/>
                  </a:ext>
                </a:extLst>
              </a:tr>
              <a:tr h="0">
                <a:tc>
                  <a:txBody>
                    <a:bodyPr/>
                    <a:lstStyle/>
                    <a:p>
                      <a:pPr marL="0" marR="0" indent="-228600">
                        <a:lnSpc>
                          <a:spcPct val="107000"/>
                        </a:lnSpc>
                        <a:spcBef>
                          <a:spcPts val="1800"/>
                        </a:spcBef>
                        <a:spcAft>
                          <a:spcPts val="1800"/>
                        </a:spcAft>
                      </a:pPr>
                      <a:r>
                        <a:rPr lang="en-US" sz="1300" dirty="0">
                          <a:effectLst/>
                        </a:rPr>
                        <a:t>6-Layer feedforward neural net (on GPU) (elastic distortions)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dirty="0">
                          <a:effectLst/>
                        </a:rPr>
                        <a:t>0.35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6"/>
                        </a:rPr>
                        <a:t>Ciresan, Meier, Gambardella, and Schmidhuber (2010)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2294164834"/>
                  </a:ext>
                </a:extLst>
              </a:tr>
              <a:tr h="0">
                <a:tc>
                  <a:txBody>
                    <a:bodyPr/>
                    <a:lstStyle/>
                    <a:p>
                      <a:pPr marL="0" marR="0" indent="-228600">
                        <a:lnSpc>
                          <a:spcPct val="107000"/>
                        </a:lnSpc>
                        <a:spcBef>
                          <a:spcPts val="1800"/>
                        </a:spcBef>
                        <a:spcAft>
                          <a:spcPts val="1800"/>
                        </a:spcAft>
                      </a:pPr>
                      <a:r>
                        <a:rPr lang="en-US" sz="1300">
                          <a:effectLst/>
                        </a:rPr>
                        <a:t>Large/deep convolutional neural net (elastic distortions)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0.35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a:effectLst/>
                          <a:hlinkClick r:id="rId7"/>
                        </a:rPr>
                        <a:t>Ciresan, Meier, Masci, Maria Gambardella, and Schmidhuber (2011)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2289264324"/>
                  </a:ext>
                </a:extLst>
              </a:tr>
              <a:tr h="0">
                <a:tc>
                  <a:txBody>
                    <a:bodyPr/>
                    <a:lstStyle/>
                    <a:p>
                      <a:pPr marL="0" marR="0" indent="-228600">
                        <a:lnSpc>
                          <a:spcPct val="107000"/>
                        </a:lnSpc>
                        <a:spcBef>
                          <a:spcPts val="1800"/>
                        </a:spcBef>
                        <a:spcAft>
                          <a:spcPts val="1800"/>
                        </a:spcAft>
                      </a:pPr>
                      <a:r>
                        <a:rPr lang="en-US" sz="1300">
                          <a:effectLst/>
                        </a:rPr>
                        <a:t>Committee of 35 convolutional networks (elastic distortions)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a:effectLst/>
                        </a:rPr>
                        <a:t>0.23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tc>
                  <a:txBody>
                    <a:bodyPr/>
                    <a:lstStyle/>
                    <a:p>
                      <a:pPr marL="0" marR="0" indent="-228600">
                        <a:lnSpc>
                          <a:spcPct val="107000"/>
                        </a:lnSpc>
                        <a:spcBef>
                          <a:spcPts val="1800"/>
                        </a:spcBef>
                        <a:spcAft>
                          <a:spcPts val="1800"/>
                        </a:spcAft>
                      </a:pPr>
                      <a:r>
                        <a:rPr lang="en-US" sz="1300" u="sng" dirty="0" err="1">
                          <a:effectLst/>
                          <a:hlinkClick r:id="rId8"/>
                        </a:rPr>
                        <a:t>Ciresan</a:t>
                      </a:r>
                      <a:r>
                        <a:rPr lang="en-US" sz="1300" u="sng" dirty="0">
                          <a:effectLst/>
                          <a:hlinkClick r:id="rId8"/>
                        </a:rPr>
                        <a:t>, Meier, and </a:t>
                      </a:r>
                      <a:r>
                        <a:rPr lang="en-US" sz="1300" u="sng" dirty="0" err="1">
                          <a:effectLst/>
                          <a:hlinkClick r:id="rId8"/>
                        </a:rPr>
                        <a:t>Schmidhuber</a:t>
                      </a:r>
                      <a:r>
                        <a:rPr lang="en-US" sz="1300" u="sng" dirty="0">
                          <a:effectLst/>
                          <a:hlinkClick r:id="rId8"/>
                        </a:rPr>
                        <a:t> (2012)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0" marR="45720"/>
                </a:tc>
                <a:extLst>
                  <a:ext uri="{0D108BD9-81ED-4DB2-BD59-A6C34878D82A}">
                    <a16:rowId xmlns:a16="http://schemas.microsoft.com/office/drawing/2014/main" val="920026011"/>
                  </a:ext>
                </a:extLst>
              </a:tr>
            </a:tbl>
          </a:graphicData>
        </a:graphic>
      </p:graphicFrame>
      <p:sp>
        <p:nvSpPr>
          <p:cNvPr id="8" name="TextBox 7">
            <a:extLst>
              <a:ext uri="{FF2B5EF4-FFF2-40B4-BE49-F238E27FC236}">
                <a16:creationId xmlns:a16="http://schemas.microsoft.com/office/drawing/2014/main" id="{89B76E50-A4D3-4B47-B718-1B6AD538429B}"/>
              </a:ext>
            </a:extLst>
          </p:cNvPr>
          <p:cNvSpPr txBox="1"/>
          <p:nvPr/>
        </p:nvSpPr>
        <p:spPr>
          <a:xfrm>
            <a:off x="7927075" y="82968"/>
            <a:ext cx="3481118" cy="646331"/>
          </a:xfrm>
          <a:prstGeom prst="rect">
            <a:avLst/>
          </a:prstGeom>
          <a:noFill/>
        </p:spPr>
        <p:txBody>
          <a:bodyPr wrap="square" rtlCol="0">
            <a:spAutoFit/>
          </a:bodyPr>
          <a:lstStyle/>
          <a:p>
            <a:r>
              <a:rPr lang="en-US" b="1" dirty="0"/>
              <a:t>Methods not using distortions of original dataset</a:t>
            </a:r>
          </a:p>
        </p:txBody>
      </p:sp>
      <p:sp>
        <p:nvSpPr>
          <p:cNvPr id="9" name="TextBox 8">
            <a:extLst>
              <a:ext uri="{FF2B5EF4-FFF2-40B4-BE49-F238E27FC236}">
                <a16:creationId xmlns:a16="http://schemas.microsoft.com/office/drawing/2014/main" id="{3B54C669-BABC-4F3E-9785-28CF650EF095}"/>
              </a:ext>
            </a:extLst>
          </p:cNvPr>
          <p:cNvSpPr txBox="1"/>
          <p:nvPr/>
        </p:nvSpPr>
        <p:spPr>
          <a:xfrm>
            <a:off x="7927075" y="3513599"/>
            <a:ext cx="4124512" cy="3416320"/>
          </a:xfrm>
          <a:prstGeom prst="rect">
            <a:avLst/>
          </a:prstGeom>
          <a:noFill/>
        </p:spPr>
        <p:txBody>
          <a:bodyPr wrap="square" rtlCol="0">
            <a:spAutoFit/>
          </a:bodyPr>
          <a:lstStyle/>
          <a:p>
            <a:r>
              <a:rPr lang="en-US" b="1" dirty="0"/>
              <a:t>Methods using distortions of original dataset</a:t>
            </a:r>
          </a:p>
          <a:p>
            <a:pPr marL="285750" indent="-285750">
              <a:buFont typeface="Arial" panose="020B0604020202020204" pitchFamily="34" charset="0"/>
              <a:buChar char="•"/>
            </a:pPr>
            <a:r>
              <a:rPr lang="en-US" dirty="0"/>
              <a:t>Use of transformations to extend size of dataset an important technique in deep learning</a:t>
            </a:r>
          </a:p>
          <a:p>
            <a:pPr marL="285750" indent="-285750">
              <a:buFont typeface="Arial" panose="020B0604020202020204" pitchFamily="34" charset="0"/>
              <a:buChar char="•"/>
            </a:pPr>
            <a:r>
              <a:rPr lang="en-US" dirty="0"/>
              <a:t>Plausible synthetic distortion of data multiplies the amount of data available, prevents overfitting, and helps network to generalize</a:t>
            </a:r>
          </a:p>
          <a:p>
            <a:pPr marL="285750" indent="-285750">
              <a:buFont typeface="Arial" panose="020B0604020202020204" pitchFamily="34" charset="0"/>
              <a:buChar char="•"/>
            </a:pPr>
            <a:r>
              <a:rPr lang="en-US" dirty="0"/>
              <a:t>Ensembles are used to achieve top performance in many settings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673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Losses and regularization</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Different activation functions can be used for multilayer </a:t>
            </a:r>
            <a:r>
              <a:rPr lang="en-US" dirty="0" err="1"/>
              <a:t>perceptrons</a:t>
            </a:r>
            <a:r>
              <a:rPr lang="en-US" dirty="0"/>
              <a:t> </a:t>
            </a:r>
          </a:p>
          <a:p>
            <a:pPr lvl="1"/>
            <a:r>
              <a:rPr lang="en-US" dirty="0"/>
              <a:t>Sigmoid, linear, step function, etc.</a:t>
            </a:r>
          </a:p>
          <a:p>
            <a:r>
              <a:rPr lang="en-US" dirty="0"/>
              <a:t>In the past, was common practice to use sigmoid as output activation function and base final-layer loss function on squared error</a:t>
            </a:r>
          </a:p>
          <a:p>
            <a:r>
              <a:rPr lang="en-US" dirty="0"/>
              <a:t>Later designs embraced the natural probabilistic encoding for a given data type by defining output activation functions as the negative log of distribution functions used to make probabilistic predictions</a:t>
            </a:r>
          </a:p>
          <a:p>
            <a:r>
              <a:rPr lang="en-US" dirty="0"/>
              <a:t>Predictions can then correspond precisely to underlying probability models defined by Bernoulli or Gaussian distributions, as in linear/logistic regression</a:t>
            </a:r>
          </a:p>
          <a:p>
            <a:r>
              <a:rPr lang="en-US" dirty="0"/>
              <a:t>Viewed in this way, logistic regression is a neural network with no hidden units</a:t>
            </a:r>
          </a:p>
          <a:p>
            <a:endParaRPr lang="en-US" dirty="0"/>
          </a:p>
          <a:p>
            <a:endParaRPr lang="en-US" dirty="0"/>
          </a:p>
        </p:txBody>
      </p:sp>
      <p:sp>
        <p:nvSpPr>
          <p:cNvPr id="4" name="TextBox 3">
            <a:extLst>
              <a:ext uri="{FF2B5EF4-FFF2-40B4-BE49-F238E27FC236}">
                <a16:creationId xmlns:a16="http://schemas.microsoft.com/office/drawing/2014/main" id="{E63CEB99-4F95-4512-BEFB-2A8B8D60BA97}"/>
              </a:ext>
            </a:extLst>
          </p:cNvPr>
          <p:cNvSpPr txBox="1"/>
          <p:nvPr/>
        </p:nvSpPr>
        <p:spPr>
          <a:xfrm>
            <a:off x="0" y="6210257"/>
            <a:ext cx="11733088" cy="646331"/>
          </a:xfrm>
          <a:prstGeom prst="rect">
            <a:avLst/>
          </a:prstGeom>
          <a:noFill/>
        </p:spPr>
        <p:txBody>
          <a:bodyPr wrap="square" rtlCol="0">
            <a:spAutoFit/>
          </a:bodyPr>
          <a:lstStyle/>
          <a:p>
            <a:r>
              <a:rPr lang="en-US" dirty="0"/>
              <a:t>Intuitive explanation of binary cross entropy loss and sigmoid (with </a:t>
            </a:r>
            <a:r>
              <a:rPr lang="en-US" dirty="0" err="1"/>
              <a:t>numpy</a:t>
            </a:r>
            <a:r>
              <a:rPr lang="en-US" dirty="0"/>
              <a:t> code):</a:t>
            </a:r>
            <a:br>
              <a:rPr lang="en-US" dirty="0"/>
            </a:br>
            <a:r>
              <a:rPr lang="en-US" dirty="0">
                <a:hlinkClick r:id="rId2"/>
              </a:rPr>
              <a:t>https://towardsdatascience.com/understanding-binary-cross-entropy-log-loss-a-visual-explanation-a3ac6025181a</a:t>
            </a:r>
            <a:endParaRPr lang="en-US" dirty="0"/>
          </a:p>
        </p:txBody>
      </p:sp>
    </p:spTree>
    <p:extLst>
      <p:ext uri="{BB962C8B-B14F-4D97-AF65-F5344CB8AC3E}">
        <p14:creationId xmlns:p14="http://schemas.microsoft.com/office/powerpoint/2010/main" val="27777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Losses and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Logistic regression as a neural network with no hidden units:</a:t>
                </a:r>
              </a:p>
              <a:p>
                <a:r>
                  <a:rPr lang="en-US" dirty="0"/>
                  <a:t>Underling optimization criterion for predicting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labels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from features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oMath>
                </a14:m>
                <a:r>
                  <a:rPr lang="en-US" dirty="0"/>
                  <a:t> with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consisting of a matrix of weights </a:t>
                </a:r>
                <a14:m>
                  <m:oMath xmlns:m="http://schemas.openxmlformats.org/officeDocument/2006/math">
                    <m:r>
                      <a:rPr lang="en-US" b="1" i="1" smtClean="0">
                        <a:latin typeface="Cambria Math" panose="02040503050406030204" pitchFamily="18" charset="0"/>
                      </a:rPr>
                      <m:t>𝑾</m:t>
                    </m:r>
                  </m:oMath>
                </a14:m>
                <a:r>
                  <a:rPr lang="en-US" dirty="0"/>
                  <a:t> and bias vector </a:t>
                </a:r>
                <a14:m>
                  <m:oMath xmlns:m="http://schemas.openxmlformats.org/officeDocument/2006/math">
                    <m:r>
                      <a:rPr lang="en-US" b="1" i="1" smtClean="0">
                        <a:latin typeface="Cambria Math" panose="02040503050406030204" pitchFamily="18" charset="0"/>
                      </a:rPr>
                      <m:t>𝒃</m:t>
                    </m:r>
                  </m:oMath>
                </a14:m>
                <a:r>
                  <a:rPr lang="en-US" dirty="0"/>
                  <a:t> :</a:t>
                </a:r>
                <a:endParaRPr lang="en-US" sz="3500" dirty="0"/>
              </a:p>
              <a:p>
                <a:pPr marL="0" indent="0">
                  <a:buNone/>
                </a:pPr>
                <a14:m>
                  <m:oMathPara xmlns:m="http://schemas.openxmlformats.org/officeDocument/2006/math">
                    <m:oMathParaPr>
                      <m:jc m:val="centerGroup"/>
                    </m:oMathParaPr>
                    <m:oMath xmlns:m="http://schemas.openxmlformats.org/officeDocument/2006/math">
                      <m:nary>
                        <m:naryPr>
                          <m:chr m:val="∑"/>
                          <m:limLoc m:val="subSup"/>
                          <m:ctrlPr>
                            <a:rPr lang="en-US" sz="3500" i="1" smtClean="0">
                              <a:latin typeface="Cambria Math" panose="02040503050406030204" pitchFamily="18" charset="0"/>
                            </a:rPr>
                          </m:ctrlPr>
                        </m:naryPr>
                        <m:sub>
                          <m:r>
                            <m:rPr>
                              <m:brk m:alnAt="25"/>
                            </m:rPr>
                            <a:rPr lang="en-US" sz="3500" b="0" i="1" smtClean="0">
                              <a:latin typeface="Cambria Math" panose="02040503050406030204" pitchFamily="18" charset="0"/>
                            </a:rPr>
                            <m:t>𝑖</m:t>
                          </m:r>
                          <m:r>
                            <a:rPr lang="en-US" sz="3500" b="0" i="1" smtClean="0">
                              <a:latin typeface="Cambria Math" panose="02040503050406030204" pitchFamily="18" charset="0"/>
                            </a:rPr>
                            <m:t>=1</m:t>
                          </m:r>
                        </m:sub>
                        <m:sup>
                          <m:r>
                            <a:rPr lang="en-US" sz="3500" b="0" i="1" smtClean="0">
                              <a:latin typeface="Cambria Math" panose="02040503050406030204" pitchFamily="18" charset="0"/>
                            </a:rPr>
                            <m:t>𝑁</m:t>
                          </m:r>
                        </m:sup>
                        <m:e>
                          <m:r>
                            <a:rPr lang="en-US" sz="3500" b="0" i="1" smtClean="0">
                              <a:latin typeface="Cambria Math" panose="02040503050406030204" pitchFamily="18" charset="0"/>
                            </a:rPr>
                            <m:t>−</m:t>
                          </m:r>
                          <m:r>
                            <a:rPr lang="en-US" sz="3500" b="0" i="1" smtClean="0">
                              <a:latin typeface="Cambria Math" panose="02040503050406030204" pitchFamily="18" charset="0"/>
                            </a:rPr>
                            <m:t>𝑙𝑜𝑔𝑝</m:t>
                          </m:r>
                          <m:d>
                            <m:dPr>
                              <m:ctrlPr>
                                <a:rPr lang="en-US" sz="3500" b="0" i="1" smtClean="0">
                                  <a:latin typeface="Cambria Math" panose="02040503050406030204" pitchFamily="18" charset="0"/>
                                </a:rPr>
                              </m:ctrlPr>
                            </m:dPr>
                            <m:e>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latin typeface="Cambria Math" panose="02040503050406030204" pitchFamily="18" charset="0"/>
                                    </a:rPr>
                                    <m:t>𝑖</m:t>
                                  </m:r>
                                </m:sub>
                              </m:sSub>
                            </m:e>
                            <m:e>
                              <m:sSub>
                                <m:sSubPr>
                                  <m:ctrlPr>
                                    <a:rPr lang="en-US" sz="3500" b="0" i="1" smtClean="0">
                                      <a:latin typeface="Cambria Math" panose="02040503050406030204" pitchFamily="18" charset="0"/>
                                    </a:rPr>
                                  </m:ctrlPr>
                                </m:sSubPr>
                                <m:e>
                                  <m:r>
                                    <a:rPr lang="en-US" sz="3500" b="1" i="1" smtClean="0">
                                      <a:latin typeface="Cambria Math" panose="02040503050406030204" pitchFamily="18" charset="0"/>
                                    </a:rPr>
                                    <m:t>𝒙</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m:t>
                              </m:r>
                              <m:r>
                                <a:rPr lang="en-US" sz="3500" b="1" i="1" smtClean="0">
                                  <a:latin typeface="Cambria Math" panose="02040503050406030204" pitchFamily="18" charset="0"/>
                                </a:rPr>
                                <m:t>𝑾</m:t>
                              </m:r>
                              <m:r>
                                <a:rPr lang="en-US" sz="3500" b="0" i="1" smtClean="0">
                                  <a:latin typeface="Cambria Math" panose="02040503050406030204" pitchFamily="18" charset="0"/>
                                </a:rPr>
                                <m:t>,</m:t>
                              </m:r>
                              <m:r>
                                <a:rPr lang="en-US" sz="3500" b="1" i="1" smtClean="0">
                                  <a:latin typeface="Cambria Math" panose="02040503050406030204" pitchFamily="18" charset="0"/>
                                </a:rPr>
                                <m:t>𝒃</m:t>
                              </m:r>
                            </m:e>
                          </m:d>
                          <m:r>
                            <a:rPr lang="en-US" sz="3500" b="0" i="1" smtClean="0">
                              <a:latin typeface="Cambria Math" panose="02040503050406030204" pitchFamily="18" charset="0"/>
                            </a:rPr>
                            <m:t>+</m:t>
                          </m:r>
                          <m:r>
                            <a:rPr lang="en-US" sz="3500" b="0" i="1" smtClean="0">
                              <a:latin typeface="Cambria Math" panose="02040503050406030204" pitchFamily="18" charset="0"/>
                            </a:rPr>
                            <m:t>𝜆</m:t>
                          </m:r>
                          <m:nary>
                            <m:naryPr>
                              <m:chr m:val="∑"/>
                              <m:limLoc m:val="subSup"/>
                              <m:ctrlPr>
                                <a:rPr lang="en-US" sz="3500" b="0" i="1" smtClean="0">
                                  <a:latin typeface="Cambria Math" panose="02040503050406030204" pitchFamily="18" charset="0"/>
                                </a:rPr>
                              </m:ctrlPr>
                            </m:naryPr>
                            <m:sub>
                              <m:r>
                                <m:rPr>
                                  <m:brk m:alnAt="25"/>
                                </m:rPr>
                                <a:rPr lang="en-US" sz="3500" b="0" i="1" smtClean="0">
                                  <a:latin typeface="Cambria Math" panose="02040503050406030204" pitchFamily="18" charset="0"/>
                                </a:rPr>
                                <m:t>𝑗</m:t>
                              </m:r>
                              <m:r>
                                <a:rPr lang="en-US" sz="3500" b="0" i="1" smtClean="0">
                                  <a:latin typeface="Cambria Math" panose="02040503050406030204" pitchFamily="18" charset="0"/>
                                </a:rPr>
                                <m:t>=1</m:t>
                              </m:r>
                            </m:sub>
                            <m:sup>
                              <m:r>
                                <a:rPr lang="en-US" sz="3500" b="0" i="1" smtClean="0">
                                  <a:latin typeface="Cambria Math" panose="02040503050406030204" pitchFamily="18" charset="0"/>
                                </a:rPr>
                                <m:t>𝑀</m:t>
                              </m:r>
                            </m:sup>
                            <m:e>
                              <m:sSubSup>
                                <m:sSubSupPr>
                                  <m:ctrlPr>
                                    <a:rPr lang="en-US" sz="3500" b="0" i="1" smtClean="0">
                                      <a:latin typeface="Cambria Math" panose="02040503050406030204" pitchFamily="18" charset="0"/>
                                    </a:rPr>
                                  </m:ctrlPr>
                                </m:sSubSupPr>
                                <m:e>
                                  <m:r>
                                    <a:rPr lang="en-US" sz="3500" b="0" i="1" smtClean="0">
                                      <a:latin typeface="Cambria Math" panose="02040503050406030204" pitchFamily="18" charset="0"/>
                                    </a:rPr>
                                    <m:t>𝑤</m:t>
                                  </m:r>
                                </m:e>
                                <m:sub>
                                  <m:r>
                                    <a:rPr lang="en-US" sz="3500" b="0" i="1" smtClean="0">
                                      <a:latin typeface="Cambria Math" panose="02040503050406030204" pitchFamily="18" charset="0"/>
                                    </a:rPr>
                                    <m:t>𝑗</m:t>
                                  </m:r>
                                </m:sub>
                                <m:sup>
                                  <m:r>
                                    <a:rPr lang="en-US" sz="3500" b="0" i="1" smtClean="0">
                                      <a:latin typeface="Cambria Math" panose="02040503050406030204" pitchFamily="18" charset="0"/>
                                    </a:rPr>
                                    <m:t>2</m:t>
                                  </m:r>
                                </m:sup>
                              </m:sSubSup>
                            </m:e>
                          </m:nary>
                        </m:e>
                      </m:nary>
                    </m:oMath>
                  </m:oMathPara>
                </a14:m>
                <a:br>
                  <a:rPr lang="en-US" sz="3500" dirty="0"/>
                </a:br>
                <a:endParaRPr lang="en-US" sz="3500" dirty="0"/>
              </a:p>
              <a:p>
                <a:pPr marL="0" indent="0">
                  <a:buNone/>
                </a:pPr>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m:t>
                      </m:r>
                      <m:nary>
                        <m:naryPr>
                          <m:chr m:val="∑"/>
                          <m:limLoc m:val="subSup"/>
                          <m:ctrlPr>
                            <a:rPr lang="en-US" sz="3500" i="1">
                              <a:latin typeface="Cambria Math" panose="02040503050406030204" pitchFamily="18" charset="0"/>
                            </a:rPr>
                          </m:ctrlPr>
                        </m:naryPr>
                        <m:sub>
                          <m:r>
                            <m:rPr>
                              <m:brk m:alnAt="25"/>
                            </m:rPr>
                            <a:rPr lang="en-US" sz="3500" i="1">
                              <a:latin typeface="Cambria Math" panose="02040503050406030204" pitchFamily="18" charset="0"/>
                            </a:rPr>
                            <m:t>𝑖</m:t>
                          </m:r>
                          <m:r>
                            <a:rPr lang="en-US" sz="3500" i="1">
                              <a:latin typeface="Cambria Math" panose="02040503050406030204" pitchFamily="18" charset="0"/>
                            </a:rPr>
                            <m:t>=1</m:t>
                          </m:r>
                        </m:sub>
                        <m:sup>
                          <m:r>
                            <a:rPr lang="en-US" sz="3500" i="1">
                              <a:latin typeface="Cambria Math" panose="02040503050406030204" pitchFamily="18" charset="0"/>
                            </a:rPr>
                            <m:t>𝑁</m:t>
                          </m:r>
                        </m:sup>
                        <m:e>
                          <m:r>
                            <a:rPr lang="en-US" sz="3500" i="1">
                              <a:latin typeface="Cambria Math" panose="02040503050406030204" pitchFamily="18" charset="0"/>
                            </a:rPr>
                            <m:t>𝐿</m:t>
                          </m:r>
                          <m:d>
                            <m:dPr>
                              <m:ctrlPr>
                                <a:rPr lang="en-US" sz="3500" i="1">
                                  <a:latin typeface="Cambria Math" panose="02040503050406030204" pitchFamily="18" charset="0"/>
                                </a:rPr>
                              </m:ctrlPr>
                            </m:dPr>
                            <m:e>
                              <m:sSub>
                                <m:sSubPr>
                                  <m:ctrlPr>
                                    <a:rPr lang="en-US" sz="3500" i="1">
                                      <a:latin typeface="Cambria Math" panose="02040503050406030204" pitchFamily="18" charset="0"/>
                                    </a:rPr>
                                  </m:ctrlPr>
                                </m:sSubPr>
                                <m:e>
                                  <m:r>
                                    <a:rPr lang="en-US" sz="3500" i="1">
                                      <a:latin typeface="Cambria Math" panose="02040503050406030204" pitchFamily="18" charset="0"/>
                                    </a:rPr>
                                    <m:t>𝑓</m:t>
                                  </m:r>
                                </m:e>
                                <m:sub>
                                  <m:r>
                                    <a:rPr lang="en-US" sz="3500" i="1">
                                      <a:latin typeface="Cambria Math" panose="02040503050406030204" pitchFamily="18" charset="0"/>
                                    </a:rPr>
                                    <m:t>𝑖</m:t>
                                  </m:r>
                                </m:sub>
                              </m:sSub>
                              <m:d>
                                <m:dPr>
                                  <m:ctrlPr>
                                    <a:rPr lang="en-US" sz="3500" i="1">
                                      <a:latin typeface="Cambria Math" panose="02040503050406030204" pitchFamily="18" charset="0"/>
                                    </a:rPr>
                                  </m:ctrlPr>
                                </m:dPr>
                                <m:e>
                                  <m:sSub>
                                    <m:sSubPr>
                                      <m:ctrlPr>
                                        <a:rPr lang="en-US" sz="3500" i="1">
                                          <a:latin typeface="Cambria Math" panose="02040503050406030204" pitchFamily="18" charset="0"/>
                                        </a:rPr>
                                      </m:ctrlPr>
                                    </m:sSubPr>
                                    <m:e>
                                      <m:r>
                                        <a:rPr lang="en-US" sz="3500" b="1" i="1">
                                          <a:latin typeface="Cambria Math" panose="02040503050406030204" pitchFamily="18" charset="0"/>
                                        </a:rPr>
                                        <m:t>𝒙</m:t>
                                      </m:r>
                                    </m:e>
                                    <m:sub>
                                      <m:r>
                                        <a:rPr lang="en-US" sz="3500" i="1">
                                          <a:latin typeface="Cambria Math" panose="02040503050406030204" pitchFamily="18" charset="0"/>
                                        </a:rPr>
                                        <m:t>𝑖</m:t>
                                      </m:r>
                                    </m:sub>
                                  </m:sSub>
                                  <m:r>
                                    <a:rPr lang="en-US" sz="3500" i="1">
                                      <a:latin typeface="Cambria Math" panose="02040503050406030204" pitchFamily="18" charset="0"/>
                                    </a:rPr>
                                    <m:t>;</m:t>
                                  </m:r>
                                  <m:r>
                                    <a:rPr lang="en-US" sz="3500" i="1">
                                      <a:latin typeface="Cambria Math" panose="02040503050406030204" pitchFamily="18" charset="0"/>
                                      <a:ea typeface="Cambria Math" panose="02040503050406030204" pitchFamily="18" charset="0"/>
                                    </a:rPr>
                                    <m:t>𝜃</m:t>
                                  </m:r>
                                </m:e>
                              </m:d>
                              <m:r>
                                <a:rPr lang="en-US" sz="3500" i="1">
                                  <a:latin typeface="Cambria Math" panose="02040503050406030204" pitchFamily="18" charset="0"/>
                                  <a:ea typeface="Cambria Math" panose="02040503050406030204" pitchFamily="18" charset="0"/>
                                </a:rPr>
                                <m:t>,</m:t>
                              </m:r>
                              <m:sSub>
                                <m:sSubPr>
                                  <m:ctrlPr>
                                    <a:rPr lang="en-US" sz="3500" i="1">
                                      <a:latin typeface="Cambria Math" panose="02040503050406030204" pitchFamily="18" charset="0"/>
                                      <a:ea typeface="Cambria Math" panose="02040503050406030204" pitchFamily="18" charset="0"/>
                                    </a:rPr>
                                  </m:ctrlPr>
                                </m:sSubPr>
                                <m:e>
                                  <m:r>
                                    <a:rPr lang="en-US" sz="3500" i="1">
                                      <a:latin typeface="Cambria Math" panose="02040503050406030204" pitchFamily="18" charset="0"/>
                                      <a:ea typeface="Cambria Math" panose="02040503050406030204" pitchFamily="18" charset="0"/>
                                    </a:rPr>
                                    <m:t>𝑦</m:t>
                                  </m:r>
                                </m:e>
                                <m:sub>
                                  <m:r>
                                    <a:rPr lang="en-US" sz="3500" i="1">
                                      <a:latin typeface="Cambria Math" panose="02040503050406030204" pitchFamily="18" charset="0"/>
                                      <a:ea typeface="Cambria Math" panose="02040503050406030204" pitchFamily="18" charset="0"/>
                                    </a:rPr>
                                    <m:t>𝑖</m:t>
                                  </m:r>
                                </m:sub>
                              </m:sSub>
                            </m:e>
                          </m:d>
                        </m:e>
                      </m:nary>
                      <m:r>
                        <a:rPr lang="en-US" sz="3500" b="0" i="1" smtClean="0">
                          <a:latin typeface="Cambria Math" panose="02040503050406030204" pitchFamily="18" charset="0"/>
                          <a:ea typeface="Cambria Math" panose="02040503050406030204" pitchFamily="18" charset="0"/>
                        </a:rPr>
                        <m:t>+</m:t>
                      </m:r>
                      <m:r>
                        <a:rPr lang="en-US" sz="3500" b="0" i="1" smtClean="0">
                          <a:latin typeface="Cambria Math" panose="02040503050406030204" pitchFamily="18" charset="0"/>
                          <a:ea typeface="Cambria Math" panose="02040503050406030204" pitchFamily="18" charset="0"/>
                        </a:rPr>
                        <m:t>𝜆</m:t>
                      </m:r>
                      <m:r>
                        <a:rPr lang="en-US" sz="3500" b="0" i="1" smtClean="0">
                          <a:latin typeface="Cambria Math" panose="02040503050406030204" pitchFamily="18" charset="0"/>
                          <a:ea typeface="Cambria Math" panose="02040503050406030204" pitchFamily="18" charset="0"/>
                        </a:rPr>
                        <m:t>𝑅</m:t>
                      </m:r>
                      <m:r>
                        <a:rPr lang="en-US" sz="3500" b="0" i="1" smtClean="0">
                          <a:latin typeface="Cambria Math" panose="02040503050406030204" pitchFamily="18" charset="0"/>
                          <a:ea typeface="Cambria Math" panose="02040503050406030204" pitchFamily="18" charset="0"/>
                        </a:rPr>
                        <m:t>(</m:t>
                      </m:r>
                      <m:r>
                        <a:rPr lang="en-US" sz="3500" b="0" i="1" smtClean="0">
                          <a:latin typeface="Cambria Math" panose="02040503050406030204" pitchFamily="18" charset="0"/>
                          <a:ea typeface="Cambria Math" panose="02040503050406030204" pitchFamily="18" charset="0"/>
                        </a:rPr>
                        <m:t>𝜃</m:t>
                      </m:r>
                      <m:r>
                        <a:rPr lang="en-US" sz="3500" b="0" i="1" smtClean="0">
                          <a:latin typeface="Cambria Math" panose="02040503050406030204" pitchFamily="18" charset="0"/>
                          <a:ea typeface="Cambria Math" panose="02040503050406030204" pitchFamily="18" charset="0"/>
                        </a:rPr>
                        <m:t>)</m:t>
                      </m:r>
                    </m:oMath>
                  </m:oMathPara>
                </a14:m>
                <a:endParaRPr lang="en-US" sz="3500" dirty="0"/>
              </a:p>
              <a:p>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oMath>
                </a14:m>
                <a:r>
                  <a:rPr lang="en-US" dirty="0"/>
                  <a:t> is the negative conditional log-likelihood (loss), and </a:t>
                </a:r>
                <a14:m>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oMath>
                </a14:m>
                <a:r>
                  <a:rPr lang="en-US" dirty="0"/>
                  <a:t> is a weighted </a:t>
                </a:r>
                <a:r>
                  <a:rPr lang="en-US" dirty="0" err="1"/>
                  <a:t>regularizer</a:t>
                </a:r>
                <a:r>
                  <a:rPr lang="en-US" dirty="0"/>
                  <a:t> used to prevent overfitting</a:t>
                </a:r>
              </a:p>
              <a:p>
                <a:r>
                  <a:rPr lang="en-US" dirty="0"/>
                  <a:t>This formulation as loss-based and </a:t>
                </a:r>
                <a:r>
                  <a:rPr lang="en-US" dirty="0" err="1"/>
                  <a:t>regularizer</a:t>
                </a:r>
                <a:r>
                  <a:rPr lang="en-US" dirty="0"/>
                  <a:t>-based objective function gives us the freedom to choose either probabilistic losses or other loss functions dictated by needs of the application</a:t>
                </a:r>
              </a:p>
            </p:txBody>
          </p:sp>
        </mc:Choice>
        <mc:Fallback xmlns="">
          <p:sp>
            <p:nvSpPr>
              <p:cNvPr id="3" name="Content Placeholder 2">
                <a:extLst>
                  <a:ext uri="{FF2B5EF4-FFF2-40B4-BE49-F238E27FC236}">
                    <a16:creationId xmlns:a16="http://schemas.microsoft.com/office/drawing/2014/main" id="{5413A682-2755-4D43-A4ED-2B53BC623FA2}"/>
                  </a:ext>
                </a:extLst>
              </p:cNvPr>
              <p:cNvSpPr>
                <a:spLocks noGrp="1" noRot="1" noChangeAspect="1" noMove="1" noResize="1" noEditPoints="1" noAdjustHandles="1" noChangeArrowheads="1" noChangeShapeType="1" noTextEdit="1"/>
              </p:cNvSpPr>
              <p:nvPr>
                <p:ph idx="1"/>
              </p:nvPr>
            </p:nvSpPr>
            <p:spPr>
              <a:xfrm>
                <a:off x="0" y="823502"/>
                <a:ext cx="12192000" cy="6034498"/>
              </a:xfrm>
              <a:blipFill>
                <a:blip r:embed="rId2"/>
                <a:stretch>
                  <a:fillRect l="-900" t="-1616" r="-350"/>
                </a:stretch>
              </a:blipFill>
            </p:spPr>
            <p:txBody>
              <a:bodyPr/>
              <a:lstStyle/>
              <a:p>
                <a:r>
                  <a:rPr lang="en-US">
                    <a:noFill/>
                  </a:rPr>
                  <a:t> </a:t>
                </a:r>
              </a:p>
            </p:txBody>
          </p:sp>
        </mc:Fallback>
      </mc:AlternateContent>
    </p:spTree>
    <p:extLst>
      <p:ext uri="{BB962C8B-B14F-4D97-AF65-F5344CB8AC3E}">
        <p14:creationId xmlns:p14="http://schemas.microsoft.com/office/powerpoint/2010/main" val="6277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Losses and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Using the average loss over training data (also called ‘empirical risk’) leads to the following formulation of optimization problem posed by training a deep model: </a:t>
                </a:r>
                <a:r>
                  <a:rPr lang="en-US" i="1" dirty="0"/>
                  <a:t>Minimize the empirical risk plus a regularization term:</a:t>
                </a:r>
              </a:p>
              <a:p>
                <a:pPr marL="0" indent="0">
                  <a:buNone/>
                </a:pPr>
                <a14:m>
                  <m:oMathPara xmlns:m="http://schemas.openxmlformats.org/officeDocument/2006/math">
                    <m:oMathParaPr>
                      <m:jc m:val="centerGroup"/>
                    </m:oMathParaPr>
                    <m:oMath xmlns:m="http://schemas.openxmlformats.org/officeDocument/2006/math">
                      <m:sSub>
                        <m:sSubPr>
                          <m:ctrlPr>
                            <a:rPr lang="en-US" sz="3300" i="1" smtClean="0">
                              <a:latin typeface="Cambria Math" panose="02040503050406030204" pitchFamily="18" charset="0"/>
                            </a:rPr>
                          </m:ctrlPr>
                        </m:sSubPr>
                        <m:e>
                          <m:r>
                            <a:rPr lang="en-US" sz="3300" b="0" i="1" smtClean="0">
                              <a:latin typeface="Cambria Math" panose="02040503050406030204" pitchFamily="18" charset="0"/>
                            </a:rPr>
                            <m:t>𝑎𝑟𝑔𝑚𝑖𝑛</m:t>
                          </m:r>
                        </m:e>
                        <m:sub>
                          <m:r>
                            <a:rPr lang="en-US" sz="3300" i="1" smtClean="0">
                              <a:latin typeface="Cambria Math" panose="02040503050406030204" pitchFamily="18" charset="0"/>
                              <a:ea typeface="Cambria Math" panose="02040503050406030204" pitchFamily="18" charset="0"/>
                            </a:rPr>
                            <m:t>𝜃</m:t>
                          </m:r>
                        </m:sub>
                      </m:sSub>
                      <m:r>
                        <a:rPr lang="en-US" sz="3300" b="0" i="1" smtClean="0">
                          <a:latin typeface="Cambria Math" panose="02040503050406030204" pitchFamily="18" charset="0"/>
                        </a:rPr>
                        <m:t>[</m:t>
                      </m:r>
                      <m:f>
                        <m:fPr>
                          <m:ctrlPr>
                            <a:rPr lang="en-US" sz="3300" b="0" i="1" smtClean="0">
                              <a:latin typeface="Cambria Math" panose="02040503050406030204" pitchFamily="18" charset="0"/>
                            </a:rPr>
                          </m:ctrlPr>
                        </m:fPr>
                        <m:num>
                          <m:r>
                            <a:rPr lang="en-US" sz="3300" b="0" i="1" smtClean="0">
                              <a:latin typeface="Cambria Math" panose="02040503050406030204" pitchFamily="18" charset="0"/>
                            </a:rPr>
                            <m:t>1</m:t>
                          </m:r>
                        </m:num>
                        <m:den>
                          <m:r>
                            <a:rPr lang="en-US" sz="3300" b="0" i="1" smtClean="0">
                              <a:latin typeface="Cambria Math" panose="02040503050406030204" pitchFamily="18" charset="0"/>
                            </a:rPr>
                            <m:t>𝑁</m:t>
                          </m:r>
                        </m:den>
                      </m:f>
                      <m:nary>
                        <m:naryPr>
                          <m:chr m:val="∑"/>
                          <m:ctrlPr>
                            <a:rPr lang="en-US" sz="3300" b="0" i="1" smtClean="0">
                              <a:latin typeface="Cambria Math" panose="02040503050406030204" pitchFamily="18" charset="0"/>
                            </a:rPr>
                          </m:ctrlPr>
                        </m:naryPr>
                        <m:sub>
                          <m:r>
                            <m:rPr>
                              <m:brk m:alnAt="23"/>
                            </m:rPr>
                            <a:rPr lang="en-US" sz="3300" b="0" i="1" smtClean="0">
                              <a:latin typeface="Cambria Math" panose="02040503050406030204" pitchFamily="18" charset="0"/>
                            </a:rPr>
                            <m:t>𝑖</m:t>
                          </m:r>
                          <m:r>
                            <a:rPr lang="en-US" sz="3300" b="0" i="1" smtClean="0">
                              <a:latin typeface="Cambria Math" panose="02040503050406030204" pitchFamily="18" charset="0"/>
                            </a:rPr>
                            <m:t>=1</m:t>
                          </m:r>
                        </m:sub>
                        <m:sup>
                          <m:r>
                            <a:rPr lang="en-US" sz="3300" b="0" i="1" smtClean="0">
                              <a:latin typeface="Cambria Math" panose="02040503050406030204" pitchFamily="18" charset="0"/>
                            </a:rPr>
                            <m:t>𝑁</m:t>
                          </m:r>
                        </m:sup>
                        <m:e>
                          <m:r>
                            <a:rPr lang="en-US" sz="3300" b="0" i="1" smtClean="0">
                              <a:latin typeface="Cambria Math" panose="02040503050406030204" pitchFamily="18" charset="0"/>
                            </a:rPr>
                            <m:t>𝐿</m:t>
                          </m:r>
                          <m:d>
                            <m:dPr>
                              <m:ctrlPr>
                                <a:rPr lang="en-US" sz="3300" b="0" i="1" smtClean="0">
                                  <a:latin typeface="Cambria Math" panose="02040503050406030204" pitchFamily="18" charset="0"/>
                                </a:rPr>
                              </m:ctrlPr>
                            </m:dPr>
                            <m:e>
                              <m:sSub>
                                <m:sSubPr>
                                  <m:ctrlPr>
                                    <a:rPr lang="en-US" sz="3300" b="0" i="1" smtClean="0">
                                      <a:latin typeface="Cambria Math" panose="02040503050406030204" pitchFamily="18" charset="0"/>
                                    </a:rPr>
                                  </m:ctrlPr>
                                </m:sSubPr>
                                <m:e>
                                  <m:r>
                                    <a:rPr lang="en-US" sz="3300" b="0" i="1" smtClean="0">
                                      <a:latin typeface="Cambria Math" panose="02040503050406030204" pitchFamily="18" charset="0"/>
                                    </a:rPr>
                                    <m:t>𝑓</m:t>
                                  </m:r>
                                </m:e>
                                <m:sub>
                                  <m:r>
                                    <a:rPr lang="en-US" sz="3300" b="0" i="1" smtClean="0">
                                      <a:latin typeface="Cambria Math" panose="02040503050406030204" pitchFamily="18" charset="0"/>
                                    </a:rPr>
                                    <m:t>𝑖</m:t>
                                  </m:r>
                                </m:sub>
                              </m:sSub>
                              <m:d>
                                <m:dPr>
                                  <m:ctrlPr>
                                    <a:rPr lang="en-US" sz="3300" b="0" i="1" smtClean="0">
                                      <a:latin typeface="Cambria Math" panose="02040503050406030204" pitchFamily="18" charset="0"/>
                                    </a:rPr>
                                  </m:ctrlPr>
                                </m:dPr>
                                <m:e>
                                  <m:sSub>
                                    <m:sSubPr>
                                      <m:ctrlPr>
                                        <a:rPr lang="en-US" sz="3300" b="0" i="1" smtClean="0">
                                          <a:latin typeface="Cambria Math" panose="02040503050406030204" pitchFamily="18" charset="0"/>
                                        </a:rPr>
                                      </m:ctrlPr>
                                    </m:sSubPr>
                                    <m:e>
                                      <m:r>
                                        <a:rPr lang="en-US" sz="3300" b="1" i="1" smtClean="0">
                                          <a:latin typeface="Cambria Math" panose="02040503050406030204" pitchFamily="18" charset="0"/>
                                        </a:rPr>
                                        <m:t>𝒙</m:t>
                                      </m:r>
                                    </m:e>
                                    <m:sub>
                                      <m:r>
                                        <a:rPr lang="en-US" sz="3300" b="0" i="1" smtClean="0">
                                          <a:latin typeface="Cambria Math" panose="02040503050406030204" pitchFamily="18" charset="0"/>
                                        </a:rPr>
                                        <m:t>𝑖</m:t>
                                      </m:r>
                                    </m:sub>
                                  </m:sSub>
                                  <m:r>
                                    <a:rPr lang="en-US" sz="3300" b="0" i="1" smtClean="0">
                                      <a:latin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𝜃</m:t>
                                  </m:r>
                                </m:e>
                              </m:d>
                              <m:r>
                                <a:rPr lang="en-US" sz="3300" b="0" i="1" smtClean="0">
                                  <a:latin typeface="Cambria Math" panose="02040503050406030204" pitchFamily="18" charset="0"/>
                                </a:rPr>
                                <m:t>,</m:t>
                              </m:r>
                              <m:sSub>
                                <m:sSubPr>
                                  <m:ctrlPr>
                                    <a:rPr lang="en-US" sz="3300" b="0" i="1" smtClean="0">
                                      <a:latin typeface="Cambria Math" panose="02040503050406030204" pitchFamily="18" charset="0"/>
                                    </a:rPr>
                                  </m:ctrlPr>
                                </m:sSubPr>
                                <m:e>
                                  <m:r>
                                    <a:rPr lang="en-US" sz="3300" b="1" i="1" smtClean="0">
                                      <a:latin typeface="Cambria Math" panose="02040503050406030204" pitchFamily="18" charset="0"/>
                                    </a:rPr>
                                    <m:t>𝒚</m:t>
                                  </m:r>
                                </m:e>
                                <m:sub>
                                  <m:r>
                                    <a:rPr lang="en-US" sz="3300" b="0" i="1" smtClean="0">
                                      <a:latin typeface="Cambria Math" panose="02040503050406030204" pitchFamily="18" charset="0"/>
                                    </a:rPr>
                                    <m:t>𝑖</m:t>
                                  </m:r>
                                </m:sub>
                              </m:sSub>
                            </m:e>
                          </m:d>
                          <m:r>
                            <a:rPr lang="en-US" sz="3300" b="0" i="1" smtClean="0">
                              <a:latin typeface="Cambria Math" panose="02040503050406030204" pitchFamily="18" charset="0"/>
                            </a:rPr>
                            <m:t>+</m:t>
                          </m:r>
                          <m:r>
                            <a:rPr lang="en-US" sz="3300" b="0" i="1" smtClean="0">
                              <a:latin typeface="Cambria Math" panose="02040503050406030204" pitchFamily="18" charset="0"/>
                            </a:rPr>
                            <m:t>𝜆</m:t>
                          </m:r>
                          <m:r>
                            <a:rPr lang="en-US" sz="3300" b="0" i="1" smtClean="0">
                              <a:latin typeface="Cambria Math" panose="02040503050406030204" pitchFamily="18" charset="0"/>
                            </a:rPr>
                            <m:t>𝑅</m:t>
                          </m:r>
                          <m:r>
                            <a:rPr lang="en-US" sz="3300" b="0" i="1" smtClean="0">
                              <a:latin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rPr>
                            <m:t>)</m:t>
                          </m:r>
                        </m:e>
                      </m:nary>
                      <m:r>
                        <a:rPr lang="en-US" sz="3300" b="0" i="1" smtClean="0">
                          <a:latin typeface="Cambria Math" panose="02040503050406030204" pitchFamily="18" charset="0"/>
                        </a:rPr>
                        <m:t>]</m:t>
                      </m:r>
                    </m:oMath>
                  </m:oMathPara>
                </a14:m>
                <a:endParaRPr lang="en-US" sz="3300" dirty="0"/>
              </a:p>
              <a:p>
                <a:r>
                  <a:rPr lang="en-US" dirty="0"/>
                  <a:t>Use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en-US" dirty="0"/>
                  <a:t> to compare average loss across training and validation sets</a:t>
                </a:r>
              </a:p>
              <a:p>
                <a:r>
                  <a:rPr lang="en-US" dirty="0"/>
                  <a:t>To see how deep networks learn, consider composing the final output function of a network in which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e>
                    </m:d>
                  </m:oMath>
                </a14:m>
                <a:endParaRPr lang="en-US" dirty="0"/>
              </a:p>
              <a:p>
                <a:r>
                  <a:rPr lang="en-US" dirty="0"/>
                  <a:t>This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oMath>
                </a14:m>
                <a:r>
                  <a:rPr lang="en-US" dirty="0"/>
                  <a:t> is applied to input activation</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i="1">
                            <a:latin typeface="Cambria Math" panose="02040503050406030204" pitchFamily="18" charset="0"/>
                          </a:rPr>
                          <m:t>𝒙</m:t>
                        </m:r>
                      </m:e>
                    </m:d>
                  </m:oMath>
                </a14:m>
                <a:endParaRPr lang="en-US" dirty="0"/>
              </a:p>
              <a:p>
                <a:r>
                  <a:rPr lang="en-US" dirty="0"/>
                  <a:t>The input frequently comprises a computation of form </a:t>
                </a:r>
                <a14:m>
                  <m:oMath xmlns:m="http://schemas.openxmlformats.org/officeDocument/2006/math">
                    <m:r>
                      <a:rPr lang="en-US" b="1" i="1" smtClean="0">
                        <a:latin typeface="Cambria Math" panose="02040503050406030204" pitchFamily="18" charset="0"/>
                      </a:rPr>
                      <m:t>𝒂</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h</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𝒃</m:t>
                    </m:r>
                    <m:r>
                      <a:rPr lang="en-US" b="1" i="0" smtClean="0">
                        <a:latin typeface="Cambria Math" panose="02040503050406030204" pitchFamily="18" charset="0"/>
                      </a:rPr>
                      <m:t>,</m:t>
                    </m:r>
                  </m:oMath>
                </a14:m>
                <a:r>
                  <a:rPr lang="en-US" b="1" dirty="0"/>
                  <a:t> </a:t>
                </a:r>
                <a:r>
                  <a:rPr lang="en-US" dirty="0"/>
                  <a:t>where </a:t>
                </a:r>
                <a14:m>
                  <m:oMath xmlns:m="http://schemas.openxmlformats.org/officeDocument/2006/math">
                    <m:r>
                      <a:rPr lang="en-US" b="1" i="1">
                        <a:latin typeface="Cambria Math" panose="02040503050406030204" pitchFamily="18" charset="0"/>
                      </a:rPr>
                      <m:t>𝒂</m:t>
                    </m:r>
                    <m:d>
                      <m:dPr>
                        <m:ctrlPr>
                          <a:rPr lang="en-US" b="1" i="1">
                            <a:latin typeface="Cambria Math" panose="02040503050406030204" pitchFamily="18" charset="0"/>
                          </a:rPr>
                        </m:ctrlPr>
                      </m:dPr>
                      <m:e>
                        <m:r>
                          <a:rPr lang="en-US" b="1" i="1">
                            <a:latin typeface="Cambria Math" panose="02040503050406030204" pitchFamily="18" charset="0"/>
                          </a:rPr>
                          <m:t>𝒙</m:t>
                        </m:r>
                      </m:e>
                    </m:d>
                  </m:oMath>
                </a14:m>
                <a:r>
                  <a:rPr lang="en-US" b="1" dirty="0"/>
                  <a:t> </a:t>
                </a:r>
                <a:r>
                  <a:rPr lang="en-US" dirty="0"/>
                  <a:t>takes a vector argument and returns vector as result, so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b="1" dirty="0"/>
                  <a:t> </a:t>
                </a:r>
                <a:r>
                  <a:rPr lang="en-US" dirty="0"/>
                  <a:t>is just one of the elements of </a:t>
                </a:r>
                <a14:m>
                  <m:oMath xmlns:m="http://schemas.openxmlformats.org/officeDocument/2006/math">
                    <m:r>
                      <a:rPr lang="en-US" b="1" i="1">
                        <a:latin typeface="Cambria Math" panose="02040503050406030204" pitchFamily="18" charset="0"/>
                      </a:rPr>
                      <m:t>𝒂</m:t>
                    </m:r>
                    <m:d>
                      <m:dPr>
                        <m:ctrlPr>
                          <a:rPr lang="en-US" b="1" i="1">
                            <a:latin typeface="Cambria Math" panose="02040503050406030204" pitchFamily="18" charset="0"/>
                          </a:rPr>
                        </m:ctrlPr>
                      </m:dPr>
                      <m:e>
                        <m:r>
                          <a:rPr lang="en-US" b="1" i="1">
                            <a:latin typeface="Cambria Math" panose="02040503050406030204" pitchFamily="18" charset="0"/>
                          </a:rPr>
                          <m:t>𝒙</m:t>
                        </m:r>
                      </m:e>
                    </m:d>
                  </m:oMath>
                </a14:m>
                <a:r>
                  <a:rPr lang="en-US" b="1" dirty="0"/>
                  <a:t> </a:t>
                </a:r>
              </a:p>
            </p:txBody>
          </p:sp>
        </mc:Choice>
        <mc:Fallback xmlns="">
          <p:sp>
            <p:nvSpPr>
              <p:cNvPr id="3" name="Content Placeholder 2">
                <a:extLst>
                  <a:ext uri="{FF2B5EF4-FFF2-40B4-BE49-F238E27FC236}">
                    <a16:creationId xmlns:a16="http://schemas.microsoft.com/office/drawing/2014/main" id="{5413A682-2755-4D43-A4ED-2B53BC623FA2}"/>
                  </a:ext>
                </a:extLst>
              </p:cNvPr>
              <p:cNvSpPr>
                <a:spLocks noGrp="1" noRot="1" noChangeAspect="1" noMove="1" noResize="1" noEditPoints="1" noAdjustHandles="1" noChangeArrowheads="1" noChangeShapeType="1" noTextEdit="1"/>
              </p:cNvSpPr>
              <p:nvPr>
                <p:ph idx="1"/>
              </p:nvPr>
            </p:nvSpPr>
            <p:spPr>
              <a:xfrm>
                <a:off x="0" y="823502"/>
                <a:ext cx="12192000" cy="6034498"/>
              </a:xfrm>
              <a:blipFill>
                <a:blip r:embed="rId2"/>
                <a:stretch>
                  <a:fillRect l="-900" t="-1616" r="-1150" b="-1010"/>
                </a:stretch>
              </a:blipFill>
            </p:spPr>
            <p:txBody>
              <a:bodyPr/>
              <a:lstStyle/>
              <a:p>
                <a:r>
                  <a:rPr lang="en-US">
                    <a:noFill/>
                  </a:rPr>
                  <a:t> </a:t>
                </a:r>
              </a:p>
            </p:txBody>
          </p:sp>
        </mc:Fallback>
      </mc:AlternateContent>
    </p:spTree>
    <p:extLst>
      <p:ext uri="{BB962C8B-B14F-4D97-AF65-F5344CB8AC3E}">
        <p14:creationId xmlns:p14="http://schemas.microsoft.com/office/powerpoint/2010/main" val="6401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2078984" cy="1058238"/>
          </a:xfrm>
        </p:spPr>
        <p:txBody>
          <a:bodyPr>
            <a:normAutofit/>
          </a:bodyPr>
          <a:lstStyle/>
          <a:p>
            <a:r>
              <a:rPr lang="en-US" sz="3500" dirty="0"/>
              <a:t>Commonly used loss functions, output activation functions, and underlying distributions from which they derive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8037666A-5A69-4B4B-A854-210CCAA17836}"/>
                  </a:ext>
                </a:extLst>
              </p:cNvPr>
              <p:cNvGraphicFramePr>
                <a:graphicFrameLocks noGrp="1"/>
              </p:cNvGraphicFramePr>
              <p:nvPr/>
            </p:nvGraphicFramePr>
            <p:xfrm>
              <a:off x="0" y="1058238"/>
              <a:ext cx="12192000" cy="5799764"/>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664860351"/>
                        </a:ext>
                      </a:extLst>
                    </a:gridCol>
                    <a:gridCol w="4064000">
                      <a:extLst>
                        <a:ext uri="{9D8B030D-6E8A-4147-A177-3AD203B41FA5}">
                          <a16:colId xmlns:a16="http://schemas.microsoft.com/office/drawing/2014/main" val="3250142026"/>
                        </a:ext>
                      </a:extLst>
                    </a:gridCol>
                    <a:gridCol w="4064000">
                      <a:extLst>
                        <a:ext uri="{9D8B030D-6E8A-4147-A177-3AD203B41FA5}">
                          <a16:colId xmlns:a16="http://schemas.microsoft.com/office/drawing/2014/main" val="1747185782"/>
                        </a:ext>
                      </a:extLst>
                    </a:gridCol>
                  </a:tblGrid>
                  <a:tr h="1449941">
                    <a:tc>
                      <a:txBody>
                        <a:bodyPr/>
                        <a:lstStyle/>
                        <a:p>
                          <a:pPr/>
                          <a:r>
                            <a:rPr lang="en-US" b="0" dirty="0"/>
                            <a:t>Loss name:</a:t>
                          </a:r>
                          <a:br>
                            <a:rPr lang="en-US" b="0" dirty="0"/>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𝒚</m:t>
                                        </m:r>
                                      </m:e>
                                      <m:sub>
                                        <m:r>
                                          <a:rPr lang="en-US" sz="2800" b="0" i="1" smtClean="0">
                                            <a:latin typeface="Cambria Math" panose="02040503050406030204" pitchFamily="18" charset="0"/>
                                            <a:ea typeface="Cambria Math" panose="02040503050406030204" pitchFamily="18" charset="0"/>
                                          </a:rPr>
                                          <m:t>𝑖</m:t>
                                        </m:r>
                                      </m:sub>
                                    </m:sSub>
                                  </m:e>
                                </m:d>
                                <m:r>
                                  <a:rPr lang="en-US" sz="2800" b="0" i="1" smtClean="0">
                                    <a:latin typeface="Cambria Math" panose="02040503050406030204" pitchFamily="18" charset="0"/>
                                    <a:ea typeface="Cambria Math" panose="02040503050406030204" pitchFamily="18" charset="0"/>
                                  </a:rPr>
                                  <m:t>=</m:t>
                                </m:r>
                              </m:oMath>
                            </m:oMathPara>
                          </a14:m>
                          <a:endParaRPr lang="en-US" sz="2800" b="0" dirty="0"/>
                        </a:p>
                      </a:txBody>
                      <a:tcPr/>
                    </a:tc>
                    <a:tc>
                      <a:txBody>
                        <a:bodyPr/>
                        <a:lstStyle/>
                        <a:p>
                          <a:r>
                            <a:rPr lang="en-US" b="0" dirty="0"/>
                            <a:t>Distribution name:</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𝒚</m:t>
                                        </m:r>
                                      </m:e>
                                      <m:sub>
                                        <m:r>
                                          <a:rPr lang="en-US" sz="2800" b="0" i="1" smtClean="0">
                                            <a:latin typeface="Cambria Math" panose="02040503050406030204" pitchFamily="18" charset="0"/>
                                            <a:ea typeface="Cambria Math" panose="02040503050406030204" pitchFamily="18" charset="0"/>
                                          </a:rPr>
                                          <m:t>𝑖</m:t>
                                        </m:r>
                                      </m:sub>
                                    </m:sSub>
                                  </m:e>
                                </m:d>
                                <m:r>
                                  <a:rPr lang="en-US" sz="2800" b="0" i="1" smtClean="0">
                                    <a:latin typeface="Cambria Math" panose="02040503050406030204" pitchFamily="18" charset="0"/>
                                    <a:ea typeface="Cambria Math" panose="02040503050406030204" pitchFamily="18" charset="0"/>
                                  </a:rPr>
                                  <m:t>=</m:t>
                                </m:r>
                              </m:oMath>
                            </m:oMathPara>
                          </a14:m>
                          <a:endParaRPr lang="en-US" sz="2800" b="0" dirty="0"/>
                        </a:p>
                      </a:txBody>
                      <a:tcPr/>
                    </a:tc>
                    <a:tc>
                      <a:txBody>
                        <a:bodyPr/>
                        <a:lstStyle/>
                        <a:p>
                          <a:r>
                            <a:rPr lang="en-US" b="0" dirty="0"/>
                            <a:t>Output activation function:</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e>
                                </m:d>
                                <m:r>
                                  <a:rPr lang="en-US" sz="2800" b="0" i="1" smtClean="0">
                                    <a:latin typeface="Cambria Math" panose="02040503050406030204" pitchFamily="18" charset="0"/>
                                  </a:rPr>
                                  <m:t>=</m:t>
                                </m:r>
                              </m:oMath>
                            </m:oMathPara>
                          </a14:m>
                          <a:endParaRPr lang="en-US" sz="2800" b="0" dirty="0"/>
                        </a:p>
                        <a:p>
                          <a:endParaRPr lang="en-US" b="0" dirty="0"/>
                        </a:p>
                      </a:txBody>
                      <a:tcPr/>
                    </a:tc>
                    <a:extLst>
                      <a:ext uri="{0D108BD9-81ED-4DB2-BD59-A6C34878D82A}">
                        <a16:rowId xmlns:a16="http://schemas.microsoft.com/office/drawing/2014/main" val="2788700637"/>
                      </a:ext>
                    </a:extLst>
                  </a:tr>
                  <a:tr h="1449941">
                    <a:tc>
                      <a:txBody>
                        <a:bodyPr/>
                        <a:lstStyle/>
                        <a:p>
                          <a:r>
                            <a:rPr lang="en-US" dirty="0"/>
                            <a:t>Squared error,</a:t>
                          </a:r>
                        </a:p>
                        <a:p>
                          <a:pPr/>
                          <a14:m>
                            <m:oMathPara xmlns:m="http://schemas.openxmlformats.org/officeDocument/2006/math">
                              <m:oMathParaPr>
                                <m:jc m:val="centerGroup"/>
                              </m:oMathParaPr>
                              <m:oMath xmlns:m="http://schemas.openxmlformats.org/officeDocument/2006/math">
                                <m:nary>
                                  <m:naryPr>
                                    <m:chr m:val="∑"/>
                                    <m:limLoc m:val="subSup"/>
                                    <m:ctrlPr>
                                      <a:rPr lang="en-US" sz="2800" i="1" smtClean="0">
                                        <a:latin typeface="Cambria Math" panose="02040503050406030204" pitchFamily="18" charset="0"/>
                                      </a:rPr>
                                    </m:ctrlPr>
                                  </m:naryPr>
                                  <m:sub>
                                    <m:r>
                                      <m:rPr>
                                        <m:brk m:alnAt="25"/>
                                      </m:rP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p>
                                      <m:sSupPr>
                                        <m:ctrlPr>
                                          <a:rPr lang="en-US" sz="2800" i="1" smtClean="0">
                                            <a:latin typeface="Cambria Math" panose="02040503050406030204" pitchFamily="18" charset="0"/>
                                          </a:rPr>
                                        </m:ctrlPr>
                                      </m:sSup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𝑓</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e>
                                </m:nary>
                              </m:oMath>
                            </m:oMathPara>
                          </a14:m>
                          <a:endParaRPr lang="en-US" sz="2800" dirty="0"/>
                        </a:p>
                      </a:txBody>
                      <a:tcPr/>
                    </a:tc>
                    <a:tc>
                      <a:txBody>
                        <a:bodyPr/>
                        <a:lstStyle/>
                        <a:p>
                          <a:r>
                            <a:rPr lang="en-US" dirty="0"/>
                            <a:t>Gaussian,</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𝒇</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r>
                                      <a:rPr lang="en-US" sz="2800" b="1"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𝑰</m:t>
                                </m:r>
                                <m:r>
                                  <a:rPr lang="en-US" sz="2800" b="1" i="1" smtClean="0">
                                    <a:latin typeface="Cambria Math" panose="02040503050406030204" pitchFamily="18" charset="0"/>
                                    <a:ea typeface="Cambria Math" panose="02040503050406030204" pitchFamily="18" charset="0"/>
                                  </a:rPr>
                                  <m:t>)</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e>
                                        </m:d>
                                      </m:e>
                                    </m:func>
                                    <m:r>
                                      <a:rPr lang="en-US" sz="2800" b="1" i="1" smtClean="0">
                                        <a:latin typeface="Cambria Math" panose="02040503050406030204" pitchFamily="18" charset="0"/>
                                      </a:rPr>
                                      <m:t>)</m:t>
                                    </m:r>
                                  </m:den>
                                </m:f>
                              </m:oMath>
                            </m:oMathPara>
                          </a14:m>
                          <a:endParaRPr lang="en-US" sz="2800" dirty="0"/>
                        </a:p>
                      </a:txBody>
                      <a:tcPr/>
                    </a:tc>
                    <a:extLst>
                      <a:ext uri="{0D108BD9-81ED-4DB2-BD59-A6C34878D82A}">
                        <a16:rowId xmlns:a16="http://schemas.microsoft.com/office/drawing/2014/main" val="3218447204"/>
                      </a:ext>
                    </a:extLst>
                  </a:tr>
                  <a:tr h="1449941">
                    <a:tc>
                      <a:txBody>
                        <a:bodyPr/>
                        <a:lstStyle/>
                        <a:p>
                          <a:r>
                            <a:rPr lang="en-US" dirty="0"/>
                            <a:t>Cross entropy,</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limLoc m:val="subSup"/>
                                    <m:ctrlPr>
                                      <a:rPr lang="en-US" sz="1400" b="0" i="1" smtClean="0">
                                        <a:latin typeface="Cambria Math" panose="02040503050406030204" pitchFamily="18" charset="0"/>
                                      </a:rPr>
                                    </m:ctrlPr>
                                  </m:naryPr>
                                  <m:sub>
                                    <m:r>
                                      <m:rPr>
                                        <m:brk m:alnAt="25"/>
                                      </m:rPr>
                                      <a:rPr lang="en-US" sz="1400" b="0" i="1" smtClean="0">
                                        <a:latin typeface="Cambria Math" panose="02040503050406030204" pitchFamily="18" charset="0"/>
                                      </a:rPr>
                                      <m:t>𝑘</m:t>
                                    </m:r>
                                    <m:r>
                                      <a:rPr lang="en-US" sz="1400" b="0" i="1" smtClean="0">
                                        <a:latin typeface="Cambria Math" panose="02040503050406030204" pitchFamily="18" charset="0"/>
                                      </a:rPr>
                                      <m:t>=1</m:t>
                                    </m:r>
                                  </m:sub>
                                  <m:sup>
                                    <m:r>
                                      <a:rPr lang="en-US" sz="1400" b="0" i="1" smtClean="0">
                                        <a:latin typeface="Cambria Math" panose="02040503050406030204" pitchFamily="18" charset="0"/>
                                      </a:rPr>
                                      <m:t>𝐾</m:t>
                                    </m:r>
                                  </m:sup>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𝑙𝑜𝑔</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𝑘</m:t>
                                        </m:r>
                                      </m:sub>
                                    </m:sSub>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𝑘</m:t>
                                            </m:r>
                                          </m:sub>
                                        </m:sSub>
                                      </m:e>
                                    </m:d>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𝑘</m:t>
                                                </m:r>
                                              </m:sub>
                                            </m:sSub>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e>
                                            </m:d>
                                          </m:e>
                                        </m:d>
                                      </m:e>
                                    </m:func>
                                    <m:r>
                                      <a:rPr lang="en-US" sz="1400" b="1" i="1" smtClean="0">
                                        <a:latin typeface="Cambria Math" panose="02040503050406030204" pitchFamily="18" charset="0"/>
                                      </a:rPr>
                                      <m:t>)</m:t>
                                    </m:r>
                                  </m:e>
                                </m:nary>
                              </m:oMath>
                            </m:oMathPara>
                          </a14:m>
                          <a:endParaRPr lang="en-US" sz="1400" dirty="0"/>
                        </a:p>
                      </a:txBody>
                      <a:tcPr/>
                    </a:tc>
                    <a:tc>
                      <a:txBody>
                        <a:bodyPr/>
                        <a:lstStyle/>
                        <a:p>
                          <a:r>
                            <a:rPr lang="en-US" dirty="0"/>
                            <a:t>Bernoulli,</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𝐵𝑒𝑟𝑛</m:t>
                                </m:r>
                                <m:r>
                                  <a:rPr lang="en-US" sz="2800" b="0" i="1" smtClean="0">
                                    <a:latin typeface="Cambria Math" panose="02040503050406030204" pitchFamily="18" charset="0"/>
                                  </a:rPr>
                                  <m:t>(</m:t>
                                </m:r>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𝒇</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r>
                                      <a:rPr lang="en-US" sz="2800" b="1"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e>
                                        </m:d>
                                      </m:e>
                                    </m:func>
                                    <m:r>
                                      <a:rPr lang="en-US" sz="2800" b="1" i="1" smtClean="0">
                                        <a:latin typeface="Cambria Math" panose="02040503050406030204" pitchFamily="18" charset="0"/>
                                      </a:rPr>
                                      <m:t>)</m:t>
                                    </m:r>
                                  </m:den>
                                </m:f>
                              </m:oMath>
                            </m:oMathPara>
                          </a14:m>
                          <a:endParaRPr lang="en-US" sz="2800" dirty="0"/>
                        </a:p>
                      </a:txBody>
                      <a:tcPr/>
                    </a:tc>
                    <a:extLst>
                      <a:ext uri="{0D108BD9-81ED-4DB2-BD59-A6C34878D82A}">
                        <a16:rowId xmlns:a16="http://schemas.microsoft.com/office/drawing/2014/main" val="930956679"/>
                      </a:ext>
                    </a:extLst>
                  </a:tr>
                  <a:tr h="1449941">
                    <a:tc>
                      <a:txBody>
                        <a:bodyPr/>
                        <a:lstStyle/>
                        <a:p>
                          <a:r>
                            <a:rPr lang="en-US" dirty="0"/>
                            <a:t>Softmax,</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chr m:val="∑"/>
                                    <m:limLoc m:val="subSup"/>
                                    <m:ctrlPr>
                                      <a:rPr lang="en-US" sz="2800" b="0" i="1" smtClean="0">
                                        <a:latin typeface="Cambria Math" panose="02040503050406030204" pitchFamily="18" charset="0"/>
                                      </a:rPr>
                                    </m:ctrlPr>
                                  </m:naryPr>
                                  <m:sub>
                                    <m:r>
                                      <m:rPr>
                                        <m:brk m:alnAt="25"/>
                                      </m:rP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b="0" i="1" smtClean="0">
                                        <a:latin typeface="Cambria Math" panose="02040503050406030204" pitchFamily="18" charset="0"/>
                                      </a:rPr>
                                      <m:t>𝐾</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𝑙𝑜𝑔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e>
                                </m:nary>
                              </m:oMath>
                            </m:oMathPara>
                          </a14:m>
                          <a:endParaRPr lang="en-US" sz="2800" dirty="0"/>
                        </a:p>
                      </a:txBody>
                      <a:tcPr/>
                    </a:tc>
                    <a:tc>
                      <a:txBody>
                        <a:bodyPr/>
                        <a:lstStyle/>
                        <a:p>
                          <a:r>
                            <a:rPr lang="en-US" dirty="0"/>
                            <a:t>Discrete or categorical,</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𝐶𝑎𝑡</m:t>
                                </m:r>
                                <m:r>
                                  <a:rPr lang="en-US" sz="2800" b="0" i="1" smtClean="0">
                                    <a:latin typeface="Cambria Math" panose="02040503050406030204" pitchFamily="18" charset="0"/>
                                  </a:rPr>
                                  <m:t>(</m:t>
                                </m:r>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𝒇</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r>
                                      <a:rPr lang="en-US" sz="2800" b="1"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oMath>
                            </m:oMathPara>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m:t>
                                    </m:r>
                                  </m:num>
                                  <m:den>
                                    <m:nary>
                                      <m:naryPr>
                                        <m:chr m:val="∑"/>
                                        <m:limLoc m:val="subSup"/>
                                        <m:ctrlPr>
                                          <a:rPr lang="en-US" sz="2800" i="1" smtClean="0">
                                            <a:latin typeface="Cambria Math" panose="02040503050406030204" pitchFamily="18" charset="0"/>
                                          </a:rPr>
                                        </m:ctrlPr>
                                      </m:naryPr>
                                      <m:sub>
                                        <m:r>
                                          <m:rPr>
                                            <m:brk m:alnAt="25"/>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𝐾</m:t>
                                        </m:r>
                                      </m:sup>
                                      <m:e>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𝑗</m:t>
                                            </m:r>
                                          </m:sub>
                                        </m:sSub>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m:t>
                                        </m:r>
                                      </m:e>
                                    </m:nary>
                                  </m:den>
                                </m:f>
                              </m:oMath>
                            </m:oMathPara>
                          </a14:m>
                          <a:endParaRPr lang="en-US" sz="2800" dirty="0"/>
                        </a:p>
                      </a:txBody>
                      <a:tcPr/>
                    </a:tc>
                    <a:extLst>
                      <a:ext uri="{0D108BD9-81ED-4DB2-BD59-A6C34878D82A}">
                        <a16:rowId xmlns:a16="http://schemas.microsoft.com/office/drawing/2014/main" val="3424954723"/>
                      </a:ext>
                    </a:extLst>
                  </a:tr>
                </a:tbl>
              </a:graphicData>
            </a:graphic>
          </p:graphicFrame>
        </mc:Choice>
        <mc:Fallback xmlns="">
          <p:graphicFrame>
            <p:nvGraphicFramePr>
              <p:cNvPr id="4" name="Table 4">
                <a:extLst>
                  <a:ext uri="{FF2B5EF4-FFF2-40B4-BE49-F238E27FC236}">
                    <a16:creationId xmlns:a16="http://schemas.microsoft.com/office/drawing/2014/main" id="{8037666A-5A69-4B4B-A854-210CCAA17836}"/>
                  </a:ext>
                </a:extLst>
              </p:cNvPr>
              <p:cNvGraphicFramePr>
                <a:graphicFrameLocks noGrp="1"/>
              </p:cNvGraphicFramePr>
              <p:nvPr>
                <p:extLst>
                  <p:ext uri="{D42A27DB-BD31-4B8C-83A1-F6EECF244321}">
                    <p14:modId xmlns:p14="http://schemas.microsoft.com/office/powerpoint/2010/main" val="1830799271"/>
                  </p:ext>
                </p:extLst>
              </p:nvPr>
            </p:nvGraphicFramePr>
            <p:xfrm>
              <a:off x="0" y="1058238"/>
              <a:ext cx="12192000" cy="5799764"/>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664860351"/>
                        </a:ext>
                      </a:extLst>
                    </a:gridCol>
                    <a:gridCol w="4064000">
                      <a:extLst>
                        <a:ext uri="{9D8B030D-6E8A-4147-A177-3AD203B41FA5}">
                          <a16:colId xmlns:a16="http://schemas.microsoft.com/office/drawing/2014/main" val="3250142026"/>
                        </a:ext>
                      </a:extLst>
                    </a:gridCol>
                    <a:gridCol w="4064000">
                      <a:extLst>
                        <a:ext uri="{9D8B030D-6E8A-4147-A177-3AD203B41FA5}">
                          <a16:colId xmlns:a16="http://schemas.microsoft.com/office/drawing/2014/main" val="1747185782"/>
                        </a:ext>
                      </a:extLst>
                    </a:gridCol>
                  </a:tblGrid>
                  <a:tr h="1449941">
                    <a:tc>
                      <a:txBody>
                        <a:bodyPr/>
                        <a:lstStyle/>
                        <a:p>
                          <a:endParaRPr lang="en-US"/>
                        </a:p>
                      </a:txBody>
                      <a:tcPr>
                        <a:blipFill>
                          <a:blip r:embed="rId2"/>
                          <a:stretch>
                            <a:fillRect l="-300" t="-2101" r="-200600" b="-301261"/>
                          </a:stretch>
                        </a:blipFill>
                      </a:tcPr>
                    </a:tc>
                    <a:tc>
                      <a:txBody>
                        <a:bodyPr/>
                        <a:lstStyle/>
                        <a:p>
                          <a:endParaRPr lang="en-US"/>
                        </a:p>
                      </a:txBody>
                      <a:tcPr>
                        <a:blipFill>
                          <a:blip r:embed="rId2"/>
                          <a:stretch>
                            <a:fillRect l="-100450" t="-2101" r="-100901" b="-301261"/>
                          </a:stretch>
                        </a:blipFill>
                      </a:tcPr>
                    </a:tc>
                    <a:tc>
                      <a:txBody>
                        <a:bodyPr/>
                        <a:lstStyle/>
                        <a:p>
                          <a:endParaRPr lang="en-US"/>
                        </a:p>
                      </a:txBody>
                      <a:tcPr>
                        <a:blipFill>
                          <a:blip r:embed="rId2"/>
                          <a:stretch>
                            <a:fillRect l="-200150" t="-2101" r="-750" b="-301261"/>
                          </a:stretch>
                        </a:blipFill>
                      </a:tcPr>
                    </a:tc>
                    <a:extLst>
                      <a:ext uri="{0D108BD9-81ED-4DB2-BD59-A6C34878D82A}">
                        <a16:rowId xmlns:a16="http://schemas.microsoft.com/office/drawing/2014/main" val="2788700637"/>
                      </a:ext>
                    </a:extLst>
                  </a:tr>
                  <a:tr h="1449941">
                    <a:tc>
                      <a:txBody>
                        <a:bodyPr/>
                        <a:lstStyle/>
                        <a:p>
                          <a:endParaRPr lang="en-US"/>
                        </a:p>
                      </a:txBody>
                      <a:tcPr>
                        <a:blipFill>
                          <a:blip r:embed="rId2"/>
                          <a:stretch>
                            <a:fillRect l="-300" t="-101674" r="-200600" b="-200000"/>
                          </a:stretch>
                        </a:blipFill>
                      </a:tcPr>
                    </a:tc>
                    <a:tc>
                      <a:txBody>
                        <a:bodyPr/>
                        <a:lstStyle/>
                        <a:p>
                          <a:endParaRPr lang="en-US"/>
                        </a:p>
                      </a:txBody>
                      <a:tcPr>
                        <a:blipFill>
                          <a:blip r:embed="rId2"/>
                          <a:stretch>
                            <a:fillRect l="-100450" t="-101674" r="-100901" b="-200000"/>
                          </a:stretch>
                        </a:blipFill>
                      </a:tcPr>
                    </a:tc>
                    <a:tc>
                      <a:txBody>
                        <a:bodyPr/>
                        <a:lstStyle/>
                        <a:p>
                          <a:endParaRPr lang="en-US"/>
                        </a:p>
                      </a:txBody>
                      <a:tcPr>
                        <a:blipFill>
                          <a:blip r:embed="rId2"/>
                          <a:stretch>
                            <a:fillRect l="-200150" t="-101674" r="-750" b="-200000"/>
                          </a:stretch>
                        </a:blipFill>
                      </a:tcPr>
                    </a:tc>
                    <a:extLst>
                      <a:ext uri="{0D108BD9-81ED-4DB2-BD59-A6C34878D82A}">
                        <a16:rowId xmlns:a16="http://schemas.microsoft.com/office/drawing/2014/main" val="3218447204"/>
                      </a:ext>
                    </a:extLst>
                  </a:tr>
                  <a:tr h="1449941">
                    <a:tc>
                      <a:txBody>
                        <a:bodyPr/>
                        <a:lstStyle/>
                        <a:p>
                          <a:endParaRPr lang="en-US"/>
                        </a:p>
                      </a:txBody>
                      <a:tcPr>
                        <a:blipFill>
                          <a:blip r:embed="rId2"/>
                          <a:stretch>
                            <a:fillRect l="-300" t="-202521" r="-200600" b="-100840"/>
                          </a:stretch>
                        </a:blipFill>
                      </a:tcPr>
                    </a:tc>
                    <a:tc>
                      <a:txBody>
                        <a:bodyPr/>
                        <a:lstStyle/>
                        <a:p>
                          <a:endParaRPr lang="en-US"/>
                        </a:p>
                      </a:txBody>
                      <a:tcPr>
                        <a:blipFill>
                          <a:blip r:embed="rId2"/>
                          <a:stretch>
                            <a:fillRect l="-100450" t="-202521" r="-100901" b="-100840"/>
                          </a:stretch>
                        </a:blipFill>
                      </a:tcPr>
                    </a:tc>
                    <a:tc>
                      <a:txBody>
                        <a:bodyPr/>
                        <a:lstStyle/>
                        <a:p>
                          <a:endParaRPr lang="en-US"/>
                        </a:p>
                      </a:txBody>
                      <a:tcPr>
                        <a:blipFill>
                          <a:blip r:embed="rId2"/>
                          <a:stretch>
                            <a:fillRect l="-200150" t="-202521" r="-750" b="-100840"/>
                          </a:stretch>
                        </a:blipFill>
                      </a:tcPr>
                    </a:tc>
                    <a:extLst>
                      <a:ext uri="{0D108BD9-81ED-4DB2-BD59-A6C34878D82A}">
                        <a16:rowId xmlns:a16="http://schemas.microsoft.com/office/drawing/2014/main" val="930956679"/>
                      </a:ext>
                    </a:extLst>
                  </a:tr>
                  <a:tr h="1449941">
                    <a:tc>
                      <a:txBody>
                        <a:bodyPr/>
                        <a:lstStyle/>
                        <a:p>
                          <a:endParaRPr lang="en-US"/>
                        </a:p>
                      </a:txBody>
                      <a:tcPr>
                        <a:blipFill>
                          <a:blip r:embed="rId2"/>
                          <a:stretch>
                            <a:fillRect l="-300" t="-302521" r="-200600" b="-840"/>
                          </a:stretch>
                        </a:blipFill>
                      </a:tcPr>
                    </a:tc>
                    <a:tc>
                      <a:txBody>
                        <a:bodyPr/>
                        <a:lstStyle/>
                        <a:p>
                          <a:endParaRPr lang="en-US"/>
                        </a:p>
                      </a:txBody>
                      <a:tcPr>
                        <a:blipFill>
                          <a:blip r:embed="rId2"/>
                          <a:stretch>
                            <a:fillRect l="-100450" t="-302521" r="-100901" b="-840"/>
                          </a:stretch>
                        </a:blipFill>
                      </a:tcPr>
                    </a:tc>
                    <a:tc>
                      <a:txBody>
                        <a:bodyPr/>
                        <a:lstStyle/>
                        <a:p>
                          <a:endParaRPr lang="en-US"/>
                        </a:p>
                      </a:txBody>
                      <a:tcPr>
                        <a:blipFill>
                          <a:blip r:embed="rId2"/>
                          <a:stretch>
                            <a:fillRect l="-200150" t="-302521" r="-750" b="-840"/>
                          </a:stretch>
                        </a:blipFill>
                      </a:tcPr>
                    </a:tc>
                    <a:extLst>
                      <a:ext uri="{0D108BD9-81ED-4DB2-BD59-A6C34878D82A}">
                        <a16:rowId xmlns:a16="http://schemas.microsoft.com/office/drawing/2014/main" val="3424954723"/>
                      </a:ext>
                    </a:extLst>
                  </a:tr>
                </a:tbl>
              </a:graphicData>
            </a:graphic>
          </p:graphicFrame>
        </mc:Fallback>
      </mc:AlternateContent>
      <p:sp>
        <p:nvSpPr>
          <p:cNvPr id="3" name="TextBox 2">
            <a:extLst>
              <a:ext uri="{FF2B5EF4-FFF2-40B4-BE49-F238E27FC236}">
                <a16:creationId xmlns:a16="http://schemas.microsoft.com/office/drawing/2014/main" id="{843BE49D-A9CB-4FD4-80F3-468768675B0E}"/>
              </a:ext>
            </a:extLst>
          </p:cNvPr>
          <p:cNvSpPr txBox="1"/>
          <p:nvPr/>
        </p:nvSpPr>
        <p:spPr>
          <a:xfrm>
            <a:off x="154112" y="4767211"/>
            <a:ext cx="3801439" cy="646331"/>
          </a:xfrm>
          <a:prstGeom prst="rect">
            <a:avLst/>
          </a:prstGeom>
          <a:noFill/>
        </p:spPr>
        <p:txBody>
          <a:bodyPr wrap="square" rtlCol="0">
            <a:spAutoFit/>
          </a:bodyPr>
          <a:lstStyle/>
          <a:p>
            <a:r>
              <a:rPr lang="en-US" dirty="0">
                <a:solidFill>
                  <a:srgbClr val="FF0000"/>
                </a:solidFill>
              </a:rPr>
              <a:t>Commonly used in deep learning classification problems</a:t>
            </a:r>
          </a:p>
        </p:txBody>
      </p:sp>
    </p:spTree>
    <p:extLst>
      <p:ext uri="{BB962C8B-B14F-4D97-AF65-F5344CB8AC3E}">
        <p14:creationId xmlns:p14="http://schemas.microsoft.com/office/powerpoint/2010/main" val="3506466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b="1" dirty="0"/>
              <a:t>Deep layered network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Deep neural networks compose computations performed by many layers</a:t>
                </a:r>
              </a:p>
              <a:p>
                <a:r>
                  <a:rPr lang="en-US" dirty="0"/>
                  <a:t>Denoting output of hidden layer by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𝑙</m:t>
                        </m:r>
                      </m:sup>
                    </m:sSup>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the computation for a network with L hidden layers is:</a:t>
                </a:r>
                <a:br>
                  <a:rPr lang="en-US" dirty="0"/>
                </a:br>
                <a:r>
                  <a:rPr lang="en-US" dirty="0"/>
                  <a:t>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1" i="1" smtClean="0">
                                <a:latin typeface="Cambria Math" panose="02040503050406030204" pitchFamily="18" charset="0"/>
                              </a:rPr>
                            </m:ctrlPr>
                          </m:dPr>
                          <m:e>
                            <m:r>
                              <a:rPr lang="en-US" b="0" i="1" smtClean="0">
                                <a:latin typeface="Cambria Math" panose="02040503050406030204" pitchFamily="18" charset="0"/>
                              </a:rPr>
                              <m:t>𝐿</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1" i="1" smtClean="0">
                                <a:latin typeface="Cambria Math" panose="02040503050406030204" pitchFamily="18" charset="0"/>
                              </a:rPr>
                            </m:ctrlPr>
                          </m:dPr>
                          <m:e>
                            <m:r>
                              <a:rPr lang="en-US" b="0" i="1" smtClean="0">
                                <a:latin typeface="Cambria Math" panose="02040503050406030204" pitchFamily="18" charset="0"/>
                              </a:rPr>
                              <m:t>2</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a:t>
                </a:r>
              </a:p>
              <a:p>
                <a:r>
                  <a:rPr lang="en-US" dirty="0"/>
                  <a:t>Each </a:t>
                </a:r>
                <a:r>
                  <a:rPr lang="en-US" dirty="0" err="1"/>
                  <a:t>preactivation</a:t>
                </a:r>
                <a:r>
                  <a:rPr lang="en-US" dirty="0"/>
                  <a:t> function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is typically a linear operator with matrix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𝑾</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oMath>
                </a14:m>
                <a:r>
                  <a:rPr lang="en-US" b="1" dirty="0"/>
                  <a:t> </a:t>
                </a:r>
                <a:r>
                  <a:rPr lang="en-US" dirty="0"/>
                  <a:t>and bias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which can be combined into a parameter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1" dirty="0"/>
                  <a:t> </a:t>
                </a:r>
                <a:r>
                  <a:rPr lang="en-US" dirty="0"/>
                  <a:t>:</a:t>
                </a:r>
                <a:br>
                  <a:rPr lang="en-US" dirty="0"/>
                </a:br>
                <a:r>
                  <a:rPr lang="en-US" dirty="0"/>
                  <a:t>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1" i="1" smtClean="0">
                        <a:latin typeface="Cambria Math" panose="02040503050406030204" pitchFamily="18" charset="0"/>
                      </a:rPr>
                      <m:t>𝒙</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b="1" dirty="0"/>
                  <a:t> </a:t>
                </a:r>
                <a:r>
                  <a:rPr lang="en-US" dirty="0"/>
                  <a:t>,</a:t>
                </a:r>
                <a:br>
                  <a:rPr lang="en-US" dirty="0"/>
                </a:br>
                <a:r>
                  <a:rPr lang="en-US" dirty="0"/>
                  <a:t>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𝜽</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b="1" i="1">
                            <a:latin typeface="Cambria Math" panose="02040503050406030204" pitchFamily="18" charset="0"/>
                          </a:rPr>
                          <m:t>𝒙</m:t>
                        </m:r>
                      </m:e>
                    </m:acc>
                  </m:oMath>
                </a14:m>
                <a:r>
                  <a:rPr lang="en-US" b="1" dirty="0"/>
                  <a:t> </a:t>
                </a:r>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m:t>
                    </m:r>
                  </m:oMath>
                </a14:m>
                <a:br>
                  <a:rPr lang="en-US" b="1" dirty="0"/>
                </a:br>
                <a:r>
                  <a:rPr lang="en-US" b="1" dirty="0"/>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m:t>
                            </m:r>
                            <m:r>
                              <a:rPr lang="en-US" b="1" i="1" smtClean="0">
                                <a:latin typeface="Cambria Math" panose="02040503050406030204" pitchFamily="18" charset="0"/>
                              </a:rPr>
                              <m:t>𝒉</m:t>
                            </m:r>
                          </m:e>
                        </m:acc>
                      </m:e>
                      <m:sup>
                        <m:r>
                          <a:rPr lang="en-US" b="1"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𝜽</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𝒉</m:t>
                            </m:r>
                          </m:e>
                        </m:acc>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1"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&gt;1</m:t>
                    </m:r>
                  </m:oMath>
                </a14:m>
                <a:endParaRPr lang="en-US" b="1" dirty="0"/>
              </a:p>
              <a:p>
                <a:r>
                  <a:rPr lang="en-US" dirty="0"/>
                  <a:t>The hat notation </a:t>
                </a:r>
                <a14:m>
                  <m:oMath xmlns:m="http://schemas.openxmlformats.org/officeDocument/2006/math">
                    <m:acc>
                      <m:accPr>
                        <m:chr m:val="̂"/>
                        <m:ctrlPr>
                          <a:rPr lang="en-US" i="1">
                            <a:latin typeface="Cambria Math" panose="02040503050406030204" pitchFamily="18" charset="0"/>
                          </a:rPr>
                        </m:ctrlPr>
                      </m:accPr>
                      <m:e>
                        <m:r>
                          <a:rPr lang="en-US" b="1" i="1">
                            <a:latin typeface="Cambria Math" panose="02040503050406030204" pitchFamily="18" charset="0"/>
                          </a:rPr>
                          <m:t>𝒙</m:t>
                        </m:r>
                      </m:e>
                    </m:acc>
                  </m:oMath>
                </a14:m>
                <a:r>
                  <a:rPr lang="en-US" dirty="0"/>
                  <a:t> indicates that 1 has been appended to vector </a:t>
                </a:r>
                <a14:m>
                  <m:oMath xmlns:m="http://schemas.openxmlformats.org/officeDocument/2006/math">
                    <m:r>
                      <a:rPr lang="en-US" b="1" i="1" smtClean="0">
                        <a:latin typeface="Cambria Math" panose="02040503050406030204" pitchFamily="18" charset="0"/>
                      </a:rPr>
                      <m:t>𝒙</m:t>
                    </m:r>
                  </m:oMath>
                </a14:m>
                <a:endParaRPr lang="en-US" b="1" dirty="0"/>
              </a:p>
              <a:p>
                <a:r>
                  <a:rPr lang="en-US" dirty="0"/>
                  <a:t>Hidden layer activation functions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often have the same form at each level</a:t>
                </a:r>
              </a:p>
              <a:p>
                <a:pPr lvl="1"/>
                <a:r>
                  <a:rPr lang="en-US" dirty="0"/>
                  <a:t>Can use different activation functions if you want (sigmoid, </a:t>
                </a:r>
                <a:r>
                  <a:rPr lang="en-US" dirty="0" err="1"/>
                  <a:t>ReLu</a:t>
                </a:r>
                <a:r>
                  <a:rPr lang="en-US" dirty="0"/>
                  <a:t>, etc.)</a:t>
                </a:r>
              </a:p>
            </p:txBody>
          </p:sp>
        </mc:Choice>
        <mc:Fallback xmlns="">
          <p:sp>
            <p:nvSpPr>
              <p:cNvPr id="3" name="Content Placeholder 2">
                <a:extLst>
                  <a:ext uri="{FF2B5EF4-FFF2-40B4-BE49-F238E27FC236}">
                    <a16:creationId xmlns:a16="http://schemas.microsoft.com/office/drawing/2014/main" id="{5413A682-2755-4D43-A4ED-2B53BC623FA2}"/>
                  </a:ext>
                </a:extLst>
              </p:cNvPr>
              <p:cNvSpPr>
                <a:spLocks noGrp="1" noRot="1" noChangeAspect="1" noMove="1" noResize="1" noEditPoints="1" noAdjustHandles="1" noChangeArrowheads="1" noChangeShapeType="1" noTextEdit="1"/>
              </p:cNvSpPr>
              <p:nvPr>
                <p:ph idx="1"/>
              </p:nvPr>
            </p:nvSpPr>
            <p:spPr>
              <a:xfrm>
                <a:off x="0" y="823502"/>
                <a:ext cx="12192000" cy="6034498"/>
              </a:xfrm>
              <a:blipFill>
                <a:blip r:embed="rId2"/>
                <a:stretch>
                  <a:fillRect l="-900" t="-1616"/>
                </a:stretch>
              </a:blipFill>
            </p:spPr>
            <p:txBody>
              <a:bodyPr/>
              <a:lstStyle/>
              <a:p>
                <a:r>
                  <a:rPr lang="en-US">
                    <a:noFill/>
                  </a:rPr>
                  <a:t> </a:t>
                </a:r>
              </a:p>
            </p:txBody>
          </p:sp>
        </mc:Fallback>
      </mc:AlternateContent>
    </p:spTree>
    <p:extLst>
      <p:ext uri="{BB962C8B-B14F-4D97-AF65-F5344CB8AC3E}">
        <p14:creationId xmlns:p14="http://schemas.microsoft.com/office/powerpoint/2010/main" val="374669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Example network</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4171307" cy="6034498"/>
          </a:xfrm>
        </p:spPr>
        <p:txBody>
          <a:bodyPr/>
          <a:lstStyle/>
          <a:p>
            <a:r>
              <a:rPr lang="en-US" dirty="0"/>
              <a:t>Example network</a:t>
            </a:r>
          </a:p>
          <a:p>
            <a:r>
              <a:rPr lang="en-US" dirty="0"/>
              <a:t>In contrast to graphical models such as Bayesian networks, hidden units here are intermediate deterministic computations, which is why they are not represented as circles</a:t>
            </a:r>
          </a:p>
          <a:p>
            <a:r>
              <a:rPr lang="en-US" dirty="0"/>
              <a:t>However, output variables are drawn as circles because they can be formulated probabilistically</a:t>
            </a:r>
          </a:p>
        </p:txBody>
      </p:sp>
      <p:pic>
        <p:nvPicPr>
          <p:cNvPr id="4" name="Picture 3">
            <a:extLst>
              <a:ext uri="{FF2B5EF4-FFF2-40B4-BE49-F238E27FC236}">
                <a16:creationId xmlns:a16="http://schemas.microsoft.com/office/drawing/2014/main" id="{74CE28A2-FEA5-4559-81A2-762094A54E27}"/>
              </a:ext>
            </a:extLst>
          </p:cNvPr>
          <p:cNvPicPr>
            <a:picLocks noChangeAspect="1"/>
          </p:cNvPicPr>
          <p:nvPr/>
        </p:nvPicPr>
        <p:blipFill>
          <a:blip r:embed="rId2"/>
          <a:stretch>
            <a:fillRect/>
          </a:stretch>
        </p:blipFill>
        <p:spPr>
          <a:xfrm>
            <a:off x="4366516" y="0"/>
            <a:ext cx="7730891" cy="5995223"/>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8A60D2F-FE4C-4C8D-AF36-7DD72771364F}"/>
                  </a:ext>
                </a:extLst>
              </p:cNvPr>
              <p:cNvSpPr/>
              <p:nvPr/>
            </p:nvSpPr>
            <p:spPr>
              <a:xfrm>
                <a:off x="4079071" y="6224817"/>
                <a:ext cx="7883248" cy="486672"/>
              </a:xfrm>
              <a:prstGeom prst="rect">
                <a:avLst/>
              </a:prstGeom>
            </p:spPr>
            <p:txBody>
              <a:bodyPr wrap="none">
                <a:spAutoFit/>
              </a:bodyPr>
              <a:lstStyle/>
              <a:p>
                <a14:m>
                  <m:oMath xmlns:m="http://schemas.openxmlformats.org/officeDocument/2006/math">
                    <m:r>
                      <a:rPr lang="en-US" sz="2400" b="1" i="1">
                        <a:latin typeface="Cambria Math" panose="02040503050406030204" pitchFamily="18" charset="0"/>
                      </a:rPr>
                      <m:t>𝒇</m:t>
                    </m:r>
                    <m:d>
                      <m:dPr>
                        <m:ctrlPr>
                          <a:rPr lang="en-US" sz="2400" b="1" i="1">
                            <a:latin typeface="Cambria Math" panose="02040503050406030204" pitchFamily="18" charset="0"/>
                          </a:rPr>
                        </m:ctrlPr>
                      </m:dPr>
                      <m:e>
                        <m:r>
                          <a:rPr lang="en-US" sz="2400" b="1" i="1">
                            <a:latin typeface="Cambria Math" panose="02040503050406030204" pitchFamily="18" charset="0"/>
                          </a:rPr>
                          <m:t>𝒙</m:t>
                        </m:r>
                      </m:e>
                    </m:d>
                    <m:r>
                      <a:rPr lang="en-US" sz="2400" b="1" i="1">
                        <a:latin typeface="Cambria Math" panose="02040503050406030204" pitchFamily="18" charset="0"/>
                      </a:rPr>
                      <m:t>=</m:t>
                    </m:r>
                    <m:r>
                      <a:rPr lang="en-US" sz="2400" b="1" i="1">
                        <a:latin typeface="Cambria Math" panose="02040503050406030204" pitchFamily="18" charset="0"/>
                      </a:rPr>
                      <m:t>𝒇</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𝒂</m:t>
                        </m:r>
                      </m:e>
                      <m:sup>
                        <m:d>
                          <m:dPr>
                            <m:ctrlPr>
                              <a:rPr lang="en-US" sz="2400" i="1">
                                <a:latin typeface="Cambria Math" panose="02040503050406030204" pitchFamily="18" charset="0"/>
                              </a:rPr>
                            </m:ctrlPr>
                          </m:dPr>
                          <m:e>
                            <m:r>
                              <a:rPr lang="en-US" sz="2400" i="1">
                                <a:latin typeface="Cambria Math" panose="02040503050406030204" pitchFamily="18" charset="0"/>
                              </a:rPr>
                              <m:t>𝐿</m:t>
                            </m:r>
                            <m:r>
                              <a:rPr lang="en-US" sz="2400" i="1">
                                <a:latin typeface="Cambria Math" panose="02040503050406030204" pitchFamily="18" charset="0"/>
                              </a:rPr>
                              <m:t>+1</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𝒉</m:t>
                        </m:r>
                      </m:e>
                      <m:sup>
                        <m:d>
                          <m:dPr>
                            <m:ctrlPr>
                              <a:rPr lang="en-US" sz="2400" b="1" i="1">
                                <a:latin typeface="Cambria Math" panose="02040503050406030204" pitchFamily="18" charset="0"/>
                              </a:rPr>
                            </m:ctrlPr>
                          </m:dPr>
                          <m:e>
                            <m:r>
                              <a:rPr lang="en-US" sz="2400" i="1">
                                <a:latin typeface="Cambria Math" panose="02040503050406030204" pitchFamily="18" charset="0"/>
                              </a:rPr>
                              <m:t>𝐿</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𝒂</m:t>
                        </m:r>
                      </m:e>
                      <m:sup>
                        <m:d>
                          <m:dPr>
                            <m:ctrlPr>
                              <a:rPr lang="en-US" sz="2400" i="1">
                                <a:latin typeface="Cambria Math" panose="02040503050406030204" pitchFamily="18" charset="0"/>
                              </a:rPr>
                            </m:ctrlPr>
                          </m:dPr>
                          <m:e>
                            <m:r>
                              <a:rPr lang="en-US" sz="2400" i="1">
                                <a:latin typeface="Cambria Math" panose="02040503050406030204" pitchFamily="18" charset="0"/>
                              </a:rPr>
                              <m:t>𝐿</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𝒉</m:t>
                        </m:r>
                      </m:e>
                      <m:sup>
                        <m:d>
                          <m:dPr>
                            <m:ctrlPr>
                              <a:rPr lang="en-US" sz="2400" b="1" i="1">
                                <a:latin typeface="Cambria Math" panose="02040503050406030204" pitchFamily="18" charset="0"/>
                              </a:rPr>
                            </m:ctrlPr>
                          </m:dPr>
                          <m:e>
                            <m:r>
                              <a:rPr lang="en-US" sz="2400" i="1">
                                <a:latin typeface="Cambria Math" panose="02040503050406030204" pitchFamily="18" charset="0"/>
                              </a:rPr>
                              <m:t>2</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𝒂</m:t>
                        </m:r>
                      </m:e>
                      <m:sup>
                        <m:d>
                          <m:dPr>
                            <m:ctrlPr>
                              <a:rPr lang="en-US" sz="2400" i="1">
                                <a:latin typeface="Cambria Math" panose="02040503050406030204" pitchFamily="18" charset="0"/>
                              </a:rPr>
                            </m:ctrlPr>
                          </m:dPr>
                          <m:e>
                            <m:r>
                              <a:rPr lang="en-US" sz="2400" i="1">
                                <a:latin typeface="Cambria Math" panose="02040503050406030204" pitchFamily="18" charset="0"/>
                              </a:rPr>
                              <m:t>2</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𝒉</m:t>
                        </m:r>
                      </m:e>
                      <m:sup>
                        <m:d>
                          <m:dPr>
                            <m:ctrlPr>
                              <a:rPr lang="en-US" sz="2400" i="1">
                                <a:latin typeface="Cambria Math" panose="02040503050406030204" pitchFamily="18" charset="0"/>
                              </a:rPr>
                            </m:ctrlPr>
                          </m:dPr>
                          <m:e>
                            <m:r>
                              <a:rPr lang="en-US" sz="2400" i="1">
                                <a:latin typeface="Cambria Math" panose="02040503050406030204" pitchFamily="18" charset="0"/>
                              </a:rPr>
                              <m:t>1</m:t>
                            </m:r>
                          </m:e>
                        </m:d>
                      </m:sup>
                    </m:sSup>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𝒂</m:t>
                        </m:r>
                      </m:e>
                      <m:sup>
                        <m:d>
                          <m:dPr>
                            <m:ctrlPr>
                              <a:rPr lang="en-US" sz="2400" i="1">
                                <a:latin typeface="Cambria Math" panose="02040503050406030204" pitchFamily="18" charset="0"/>
                              </a:rPr>
                            </m:ctrlPr>
                          </m:dPr>
                          <m:e>
                            <m:r>
                              <a:rPr lang="en-US" sz="2400" i="1">
                                <a:latin typeface="Cambria Math" panose="02040503050406030204" pitchFamily="18" charset="0"/>
                              </a:rPr>
                              <m:t>1</m:t>
                            </m:r>
                          </m:e>
                        </m:d>
                      </m:sup>
                    </m:sSup>
                    <m:d>
                      <m:dPr>
                        <m:ctrlPr>
                          <a:rPr lang="en-US" sz="2400" b="1" i="1">
                            <a:latin typeface="Cambria Math" panose="02040503050406030204" pitchFamily="18" charset="0"/>
                          </a:rPr>
                        </m:ctrlPr>
                      </m:dPr>
                      <m:e>
                        <m:r>
                          <a:rPr lang="en-US" sz="2400" b="1" i="1">
                            <a:latin typeface="Cambria Math" panose="02040503050406030204" pitchFamily="18" charset="0"/>
                          </a:rPr>
                          <m:t>𝒙</m:t>
                        </m:r>
                      </m:e>
                    </m:d>
                  </m:oMath>
                </a14:m>
                <a:r>
                  <a:rPr lang="en-US" sz="2400" dirty="0"/>
                  <a:t>)))))))))</a:t>
                </a:r>
              </a:p>
            </p:txBody>
          </p:sp>
        </mc:Choice>
        <mc:Fallback xmlns="">
          <p:sp>
            <p:nvSpPr>
              <p:cNvPr id="5" name="Rectangle 4">
                <a:extLst>
                  <a:ext uri="{FF2B5EF4-FFF2-40B4-BE49-F238E27FC236}">
                    <a16:creationId xmlns:a16="http://schemas.microsoft.com/office/drawing/2014/main" id="{F8A60D2F-FE4C-4C8D-AF36-7DD72771364F}"/>
                  </a:ext>
                </a:extLst>
              </p:cNvPr>
              <p:cNvSpPr>
                <a:spLocks noRot="1" noChangeAspect="1" noMove="1" noResize="1" noEditPoints="1" noAdjustHandles="1" noChangeArrowheads="1" noChangeShapeType="1" noTextEdit="1"/>
              </p:cNvSpPr>
              <p:nvPr/>
            </p:nvSpPr>
            <p:spPr>
              <a:xfrm>
                <a:off x="4079071" y="6224817"/>
                <a:ext cx="7883248" cy="486672"/>
              </a:xfrm>
              <a:prstGeom prst="rect">
                <a:avLst/>
              </a:prstGeom>
              <a:blipFill>
                <a:blip r:embed="rId3"/>
                <a:stretch>
                  <a:fillRect t="-5000" r="-232" b="-27500"/>
                </a:stretch>
              </a:blipFill>
            </p:spPr>
            <p:txBody>
              <a:bodyPr/>
              <a:lstStyle/>
              <a:p>
                <a:r>
                  <a:rPr lang="en-US">
                    <a:noFill/>
                  </a:rPr>
                  <a:t> </a:t>
                </a:r>
              </a:p>
            </p:txBody>
          </p:sp>
        </mc:Fallback>
      </mc:AlternateContent>
    </p:spTree>
    <p:extLst>
      <p:ext uri="{BB962C8B-B14F-4D97-AF65-F5344CB8AC3E}">
        <p14:creationId xmlns:p14="http://schemas.microsoft.com/office/powerpoint/2010/main" val="1819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a:t>Activation functions</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710488"/>
            <a:ext cx="12192000" cy="2000620"/>
          </a:xfrm>
        </p:spPr>
        <p:txBody>
          <a:bodyPr>
            <a:normAutofit fontScale="77500" lnSpcReduction="20000"/>
          </a:bodyPr>
          <a:lstStyle/>
          <a:p>
            <a:r>
              <a:rPr lang="en-US" dirty="0"/>
              <a:t>Activation functions operate on </a:t>
            </a:r>
            <a:r>
              <a:rPr lang="en-US" dirty="0" err="1"/>
              <a:t>preactivation</a:t>
            </a:r>
            <a:r>
              <a:rPr lang="en-US" dirty="0"/>
              <a:t> vectors in elementwise fashion</a:t>
            </a:r>
          </a:p>
          <a:p>
            <a:r>
              <a:rPr lang="en-US" dirty="0"/>
              <a:t>Sigmoid functions have been popular, but tanh is sometimes preferred because it has a steady state at 0</a:t>
            </a:r>
          </a:p>
          <a:p>
            <a:r>
              <a:rPr lang="en-US" dirty="0"/>
              <a:t>More recently, rectified linear functions (</a:t>
            </a:r>
            <a:r>
              <a:rPr lang="en-US" b="1" dirty="0" err="1"/>
              <a:t>ReLUs</a:t>
            </a:r>
            <a:r>
              <a:rPr lang="en-US" dirty="0"/>
              <a:t>) have been found to yield superior results in many different settings</a:t>
            </a:r>
          </a:p>
          <a:p>
            <a:pPr lvl="1"/>
            <a:r>
              <a:rPr lang="en-US" dirty="0" err="1"/>
              <a:t>ReLU</a:t>
            </a:r>
            <a:r>
              <a:rPr lang="en-US" dirty="0"/>
              <a:t> is 0 for negative values, so some units will output 0, giving a ‘sparseness’ property that is useful</a:t>
            </a:r>
          </a:p>
          <a:p>
            <a:pPr lvl="1"/>
            <a:r>
              <a:rPr lang="en-US" dirty="0" err="1"/>
              <a:t>ReLU</a:t>
            </a:r>
            <a:r>
              <a:rPr lang="en-US" dirty="0"/>
              <a:t> has simple gradient (0 or 1), helps address the vanishing/exploding gradient problem (more on that later)</a:t>
            </a:r>
          </a:p>
          <a:p>
            <a:endParaRPr lang="en-US" dirty="0"/>
          </a:p>
        </p:txBody>
      </p:sp>
      <p:pic>
        <p:nvPicPr>
          <p:cNvPr id="4" name="Picture 3">
            <a:extLst>
              <a:ext uri="{FF2B5EF4-FFF2-40B4-BE49-F238E27FC236}">
                <a16:creationId xmlns:a16="http://schemas.microsoft.com/office/drawing/2014/main" id="{A124C973-94EB-4D09-8E48-92C593E1959F}"/>
              </a:ext>
            </a:extLst>
          </p:cNvPr>
          <p:cNvPicPr>
            <a:picLocks noChangeAspect="1"/>
          </p:cNvPicPr>
          <p:nvPr/>
        </p:nvPicPr>
        <p:blipFill>
          <a:blip r:embed="rId2"/>
          <a:stretch>
            <a:fillRect/>
          </a:stretch>
        </p:blipFill>
        <p:spPr>
          <a:xfrm>
            <a:off x="236283" y="2942259"/>
            <a:ext cx="3326582" cy="2172986"/>
          </a:xfrm>
          <a:prstGeom prst="rect">
            <a:avLst/>
          </a:prstGeom>
        </p:spPr>
      </p:pic>
      <p:pic>
        <p:nvPicPr>
          <p:cNvPr id="5" name="Picture 4">
            <a:extLst>
              <a:ext uri="{FF2B5EF4-FFF2-40B4-BE49-F238E27FC236}">
                <a16:creationId xmlns:a16="http://schemas.microsoft.com/office/drawing/2014/main" id="{2F4E852C-702C-4004-9E90-133B921041A8}"/>
              </a:ext>
            </a:extLst>
          </p:cNvPr>
          <p:cNvPicPr>
            <a:picLocks noChangeAspect="1"/>
          </p:cNvPicPr>
          <p:nvPr/>
        </p:nvPicPr>
        <p:blipFill>
          <a:blip r:embed="rId3"/>
          <a:stretch>
            <a:fillRect/>
          </a:stretch>
        </p:blipFill>
        <p:spPr>
          <a:xfrm>
            <a:off x="4032162" y="2881721"/>
            <a:ext cx="3616063" cy="2294061"/>
          </a:xfrm>
          <a:prstGeom prst="rect">
            <a:avLst/>
          </a:prstGeom>
        </p:spPr>
      </p:pic>
      <p:pic>
        <p:nvPicPr>
          <p:cNvPr id="6" name="Picture 5">
            <a:extLst>
              <a:ext uri="{FF2B5EF4-FFF2-40B4-BE49-F238E27FC236}">
                <a16:creationId xmlns:a16="http://schemas.microsoft.com/office/drawing/2014/main" id="{7A68D610-8AEE-4AD0-8479-ED364D91F4D8}"/>
              </a:ext>
            </a:extLst>
          </p:cNvPr>
          <p:cNvPicPr>
            <a:picLocks noChangeAspect="1"/>
          </p:cNvPicPr>
          <p:nvPr/>
        </p:nvPicPr>
        <p:blipFill>
          <a:blip r:embed="rId4"/>
          <a:stretch>
            <a:fillRect/>
          </a:stretch>
        </p:blipFill>
        <p:spPr>
          <a:xfrm>
            <a:off x="8229601" y="2723293"/>
            <a:ext cx="3510360" cy="25233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AB17A7-931E-49AF-AC73-16F303F96404}"/>
                  </a:ext>
                </a:extLst>
              </p:cNvPr>
              <p:cNvSpPr txBox="1"/>
              <p:nvPr/>
            </p:nvSpPr>
            <p:spPr>
              <a:xfrm>
                <a:off x="236283" y="5233381"/>
                <a:ext cx="3326582" cy="1492909"/>
              </a:xfrm>
              <a:prstGeom prst="rect">
                <a:avLst/>
              </a:prstGeom>
              <a:noFill/>
            </p:spPr>
            <p:txBody>
              <a:bodyPr wrap="square" rtlCol="0">
                <a:spAutoFit/>
              </a:bodyPr>
              <a:lstStyle/>
              <a:p>
                <a:r>
                  <a:rPr lang="en-US" dirty="0"/>
                  <a:t>Function: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r>
                  <a:rPr lang="en-US" dirty="0"/>
                  <a:t>Derivative:</a:t>
                </a: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2DAB17A7-931E-49AF-AC73-16F303F96404}"/>
                  </a:ext>
                </a:extLst>
              </p:cNvPr>
              <p:cNvSpPr txBox="1">
                <a:spLocks noRot="1" noChangeAspect="1" noMove="1" noResize="1" noEditPoints="1" noAdjustHandles="1" noChangeArrowheads="1" noChangeShapeType="1" noTextEdit="1"/>
              </p:cNvSpPr>
              <p:nvPr/>
            </p:nvSpPr>
            <p:spPr>
              <a:xfrm>
                <a:off x="236283" y="5233381"/>
                <a:ext cx="3326582" cy="1492909"/>
              </a:xfrm>
              <a:prstGeom prst="rect">
                <a:avLst/>
              </a:prstGeom>
              <a:blipFill>
                <a:blip r:embed="rId5"/>
                <a:stretch>
                  <a:fillRect l="-1651" t="-2041"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75091A-1FEA-4783-BAB1-54692F1193E6}"/>
                  </a:ext>
                </a:extLst>
              </p:cNvPr>
              <p:cNvSpPr txBox="1"/>
              <p:nvPr/>
            </p:nvSpPr>
            <p:spPr>
              <a:xfrm>
                <a:off x="3955551" y="5233381"/>
                <a:ext cx="3692674" cy="1510029"/>
              </a:xfrm>
              <a:prstGeom prst="rect">
                <a:avLst/>
              </a:prstGeom>
              <a:noFill/>
            </p:spPr>
            <p:txBody>
              <a:bodyPr wrap="square" rtlCol="0">
                <a:spAutoFit/>
              </a:bodyPr>
              <a:lstStyle/>
              <a:p>
                <a:r>
                  <a:rPr lang="en-US" dirty="0"/>
                  <a:t>Function: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r>
                  <a:rPr lang="en-US" dirty="0"/>
                  <a:t>Derivative:</a:t>
                </a: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p:txBody>
          </p:sp>
        </mc:Choice>
        <mc:Fallback xmlns="">
          <p:sp>
            <p:nvSpPr>
              <p:cNvPr id="8" name="TextBox 7">
                <a:extLst>
                  <a:ext uri="{FF2B5EF4-FFF2-40B4-BE49-F238E27FC236}">
                    <a16:creationId xmlns:a16="http://schemas.microsoft.com/office/drawing/2014/main" id="{D475091A-1FEA-4783-BAB1-54692F1193E6}"/>
                  </a:ext>
                </a:extLst>
              </p:cNvPr>
              <p:cNvSpPr txBox="1">
                <a:spLocks noRot="1" noChangeAspect="1" noMove="1" noResize="1" noEditPoints="1" noAdjustHandles="1" noChangeArrowheads="1" noChangeShapeType="1" noTextEdit="1"/>
              </p:cNvSpPr>
              <p:nvPr/>
            </p:nvSpPr>
            <p:spPr>
              <a:xfrm>
                <a:off x="3955551" y="5233381"/>
                <a:ext cx="3692674" cy="1510029"/>
              </a:xfrm>
              <a:prstGeom prst="rect">
                <a:avLst/>
              </a:prstGeom>
              <a:blipFill>
                <a:blip r:embed="rId6"/>
                <a:stretch>
                  <a:fillRect l="-1485" t="-2016" b="-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A57EC2-445D-4B72-9555-36E6D7AD6752}"/>
                  </a:ext>
                </a:extLst>
              </p:cNvPr>
              <p:cNvSpPr txBox="1"/>
              <p:nvPr/>
            </p:nvSpPr>
            <p:spPr>
              <a:xfrm>
                <a:off x="7900827" y="5219270"/>
                <a:ext cx="4054890" cy="1541191"/>
              </a:xfrm>
              <a:prstGeom prst="rect">
                <a:avLst/>
              </a:prstGeom>
              <a:noFill/>
            </p:spPr>
            <p:txBody>
              <a:bodyPr wrap="square" rtlCol="0">
                <a:spAutoFit/>
              </a:bodyPr>
              <a:lstStyle/>
              <a:p>
                <a:r>
                  <a:rPr lang="en-US" dirty="0"/>
                  <a:t>Function: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Derivative:</a:t>
                </a: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&lt;0</m:t>
                              </m:r>
                            </m:e>
                          </m:eqArr>
                        </m:e>
                      </m:d>
                    </m:oMath>
                  </m:oMathPara>
                </a14:m>
                <a:endParaRPr lang="en-US" dirty="0"/>
              </a:p>
            </p:txBody>
          </p:sp>
        </mc:Choice>
        <mc:Fallback xmlns="">
          <p:sp>
            <p:nvSpPr>
              <p:cNvPr id="9" name="TextBox 8">
                <a:extLst>
                  <a:ext uri="{FF2B5EF4-FFF2-40B4-BE49-F238E27FC236}">
                    <a16:creationId xmlns:a16="http://schemas.microsoft.com/office/drawing/2014/main" id="{B1A57EC2-445D-4B72-9555-36E6D7AD6752}"/>
                  </a:ext>
                </a:extLst>
              </p:cNvPr>
              <p:cNvSpPr txBox="1">
                <a:spLocks noRot="1" noChangeAspect="1" noMove="1" noResize="1" noEditPoints="1" noAdjustHandles="1" noChangeArrowheads="1" noChangeShapeType="1" noTextEdit="1"/>
              </p:cNvSpPr>
              <p:nvPr/>
            </p:nvSpPr>
            <p:spPr>
              <a:xfrm>
                <a:off x="7900827" y="5219270"/>
                <a:ext cx="4054890" cy="1541191"/>
              </a:xfrm>
              <a:prstGeom prst="rect">
                <a:avLst/>
              </a:prstGeom>
              <a:blipFill>
                <a:blip r:embed="rId7"/>
                <a:stretch>
                  <a:fillRect l="-1203" t="-1976"/>
                </a:stretch>
              </a:blipFill>
            </p:spPr>
            <p:txBody>
              <a:bodyPr/>
              <a:lstStyle/>
              <a:p>
                <a:r>
                  <a:rPr lang="en-US">
                    <a:noFill/>
                  </a:rPr>
                  <a:t> </a:t>
                </a:r>
              </a:p>
            </p:txBody>
          </p:sp>
        </mc:Fallback>
      </mc:AlternateContent>
    </p:spTree>
    <p:extLst>
      <p:ext uri="{BB962C8B-B14F-4D97-AF65-F5344CB8AC3E}">
        <p14:creationId xmlns:p14="http://schemas.microsoft.com/office/powerpoint/2010/main" val="327752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1" y="0"/>
            <a:ext cx="12191999" cy="806129"/>
          </a:xfrm>
        </p:spPr>
        <p:txBody>
          <a:bodyPr/>
          <a:lstStyle/>
          <a:p>
            <a:r>
              <a:rPr lang="en-US" dirty="0"/>
              <a:t>Computation graph showing forward propagation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1840673"/>
              </a:xfrm>
            </p:spPr>
            <p:txBody>
              <a:bodyPr>
                <a:normAutofit fontScale="77500" lnSpcReduction="20000"/>
              </a:bodyPr>
              <a:lstStyle/>
              <a:p>
                <a:r>
                  <a:rPr lang="en-US" dirty="0"/>
                  <a:t>Computation graph showing general form of a canonical deep network architecture with several hidden layers</a:t>
                </a:r>
              </a:p>
              <a:p>
                <a:r>
                  <a:rPr lang="en-US" dirty="0"/>
                  <a:t>Illustrates how predictions are computed, how loss L is obtained, and how the forward pass of backpropagation algorithm is computed</a:t>
                </a:r>
              </a:p>
              <a:p>
                <a:r>
                  <a:rPr lang="en-US" dirty="0"/>
                  <a:t>Hidden layer activation functions are given by </a:t>
                </a:r>
                <a14:m>
                  <m:oMath xmlns:m="http://schemas.openxmlformats.org/officeDocument/2006/math">
                    <m:r>
                      <a:rPr lang="en-US" b="0" i="1" smtClean="0">
                        <a:latin typeface="Cambria Math" panose="02040503050406030204" pitchFamily="18" charset="0"/>
                      </a:rPr>
                      <m:t>𝑎𝑐𝑡</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sup>
                        </m:sSup>
                      </m:e>
                    </m:d>
                    <m:r>
                      <a:rPr lang="en-US" b="0" i="1" smtClean="0">
                        <a:latin typeface="Cambria Math" panose="02040503050406030204" pitchFamily="18" charset="0"/>
                      </a:rPr>
                      <m:t>, </m:t>
                    </m:r>
                  </m:oMath>
                </a14:m>
                <a:r>
                  <a:rPr lang="en-US" dirty="0"/>
                  <a:t>final layer activation function is given by </a:t>
                </a:r>
                <a14:m>
                  <m:oMath xmlns:m="http://schemas.openxmlformats.org/officeDocument/2006/math">
                    <m:r>
                      <a:rPr lang="en-US" b="0" i="1" smtClean="0">
                        <a:latin typeface="Cambria Math" panose="02040503050406030204" pitchFamily="18" charset="0"/>
                      </a:rPr>
                      <m:t>𝑜𝑢𝑡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5413A682-2755-4D43-A4ED-2B53BC623FA2}"/>
                  </a:ext>
                </a:extLst>
              </p:cNvPr>
              <p:cNvSpPr>
                <a:spLocks noGrp="1" noRot="1" noChangeAspect="1" noMove="1" noResize="1" noEditPoints="1" noAdjustHandles="1" noChangeArrowheads="1" noChangeShapeType="1" noTextEdit="1"/>
              </p:cNvSpPr>
              <p:nvPr>
                <p:ph idx="1"/>
              </p:nvPr>
            </p:nvSpPr>
            <p:spPr>
              <a:xfrm>
                <a:off x="0" y="823502"/>
                <a:ext cx="12192000" cy="1840673"/>
              </a:xfrm>
              <a:blipFill>
                <a:blip r:embed="rId2"/>
                <a:stretch>
                  <a:fillRect l="-550" t="-6954" r="-550" b="-26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64C44D7-20F7-4263-8AA4-B569BD3D77F6}"/>
              </a:ext>
            </a:extLst>
          </p:cNvPr>
          <p:cNvPicPr>
            <a:picLocks noChangeAspect="1"/>
          </p:cNvPicPr>
          <p:nvPr/>
        </p:nvPicPr>
        <p:blipFill>
          <a:blip r:embed="rId3"/>
          <a:stretch>
            <a:fillRect/>
          </a:stretch>
        </p:blipFill>
        <p:spPr>
          <a:xfrm>
            <a:off x="0" y="2664175"/>
            <a:ext cx="12192000" cy="4193825"/>
          </a:xfrm>
          <a:prstGeom prst="rect">
            <a:avLst/>
          </a:prstGeom>
        </p:spPr>
      </p:pic>
    </p:spTree>
    <p:extLst>
      <p:ext uri="{BB962C8B-B14F-4D97-AF65-F5344CB8AC3E}">
        <p14:creationId xmlns:p14="http://schemas.microsoft.com/office/powerpoint/2010/main" val="33420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Goal of the course</a:t>
            </a:r>
          </a:p>
        </p:txBody>
      </p:sp>
      <p:sp>
        <p:nvSpPr>
          <p:cNvPr id="3" name="Content Placeholder 2"/>
          <p:cNvSpPr>
            <a:spLocks noGrp="1"/>
          </p:cNvSpPr>
          <p:nvPr>
            <p:ph idx="1"/>
          </p:nvPr>
        </p:nvSpPr>
        <p:spPr>
          <a:xfrm>
            <a:off x="838199" y="1825625"/>
            <a:ext cx="10515601" cy="4351338"/>
          </a:xfrm>
        </p:spPr>
        <p:txBody>
          <a:bodyPr/>
          <a:lstStyle/>
          <a:p>
            <a:r>
              <a:rPr lang="en-CA" dirty="0"/>
              <a:t>Learn how to use machine learning algorithms to extract useful information from data and make predictions</a:t>
            </a:r>
          </a:p>
          <a:p>
            <a:r>
              <a:rPr lang="en-CA" dirty="0"/>
              <a:t>Basic theoretical foundation (algorithms + math) </a:t>
            </a:r>
          </a:p>
          <a:p>
            <a:r>
              <a:rPr lang="en-CA" dirty="0"/>
              <a:t>Basic practical implementation (numpy + scikit-learn)</a:t>
            </a:r>
          </a:p>
          <a:p>
            <a:r>
              <a:rPr lang="en-CA" dirty="0"/>
              <a:t>Develop intuition for data</a:t>
            </a:r>
          </a:p>
          <a:p>
            <a:pPr lvl="1"/>
            <a:r>
              <a:rPr lang="en-CA" dirty="0"/>
              <a:t>Pitfalls, artifacts, and spurious results</a:t>
            </a:r>
          </a:p>
          <a:p>
            <a:r>
              <a:rPr lang="en-CA" dirty="0"/>
              <a:t>Qualify for data scientist jobs, pass interviews</a:t>
            </a:r>
          </a:p>
          <a:p>
            <a:endParaRPr lang="en-CA" dirty="0"/>
          </a:p>
          <a:p>
            <a:endParaRPr lang="en-CA" dirty="0"/>
          </a:p>
        </p:txBody>
      </p:sp>
      <p:pic>
        <p:nvPicPr>
          <p:cNvPr id="2050" name="Picture 2" descr="Image result for data mi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6514" y="5084618"/>
            <a:ext cx="3035486" cy="177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5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Input recap</a:t>
            </a:r>
          </a:p>
        </p:txBody>
      </p:sp>
      <p:sp>
        <p:nvSpPr>
          <p:cNvPr id="3" name="Content Placeholder 2"/>
          <p:cNvSpPr>
            <a:spLocks noGrp="1"/>
          </p:cNvSpPr>
          <p:nvPr>
            <p:ph idx="1"/>
          </p:nvPr>
        </p:nvSpPr>
        <p:spPr/>
        <p:txBody>
          <a:bodyPr/>
          <a:lstStyle/>
          <a:p>
            <a:r>
              <a:rPr lang="en-CA" dirty="0"/>
              <a:t>Datasets are composed of instances, each with a number of attributes</a:t>
            </a:r>
          </a:p>
          <a:p>
            <a:r>
              <a:rPr lang="en-CA" dirty="0"/>
              <a:t>The number of attributes can be very large </a:t>
            </a:r>
          </a:p>
          <a:p>
            <a:r>
              <a:rPr lang="en-CA" dirty="0"/>
              <a:t>The attributes can be strings (nominal) or float/double/</a:t>
            </a:r>
            <a:r>
              <a:rPr lang="en-CA" dirty="0" err="1"/>
              <a:t>int</a:t>
            </a:r>
            <a:r>
              <a:rPr lang="en-CA" dirty="0"/>
              <a:t> (ratio)</a:t>
            </a:r>
          </a:p>
          <a:p>
            <a:r>
              <a:rPr lang="en-CA" dirty="0"/>
              <a:t>Input is often sparse, missing, unbalanced, or inaccurate </a:t>
            </a:r>
          </a:p>
          <a:p>
            <a:r>
              <a:rPr lang="en-CA" dirty="0"/>
              <a:t>Garbage in = garbage out</a:t>
            </a:r>
          </a:p>
          <a:p>
            <a:endParaRPr lang="en-CA" dirty="0"/>
          </a:p>
        </p:txBody>
      </p:sp>
      <p:pic>
        <p:nvPicPr>
          <p:cNvPr id="4" name="Picture 3"/>
          <p:cNvPicPr>
            <a:picLocks noChangeAspect="1"/>
          </p:cNvPicPr>
          <p:nvPr/>
        </p:nvPicPr>
        <p:blipFill>
          <a:blip r:embed="rId2"/>
          <a:stretch>
            <a:fillRect/>
          </a:stretch>
        </p:blipFill>
        <p:spPr>
          <a:xfrm>
            <a:off x="5943600" y="4001294"/>
            <a:ext cx="4843030" cy="2606289"/>
          </a:xfrm>
          <a:prstGeom prst="rect">
            <a:avLst/>
          </a:prstGeom>
        </p:spPr>
      </p:pic>
    </p:spTree>
    <p:extLst>
      <p:ext uri="{BB962C8B-B14F-4D97-AF65-F5344CB8AC3E}">
        <p14:creationId xmlns:p14="http://schemas.microsoft.com/office/powerpoint/2010/main" val="56530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EE84-DABE-4EA7-9A01-7F66A6C53755}"/>
              </a:ext>
            </a:extLst>
          </p:cNvPr>
          <p:cNvSpPr>
            <a:spLocks noGrp="1"/>
          </p:cNvSpPr>
          <p:nvPr>
            <p:ph type="title"/>
          </p:nvPr>
        </p:nvSpPr>
        <p:spPr>
          <a:xfrm>
            <a:off x="0" y="0"/>
            <a:ext cx="10515600" cy="806129"/>
          </a:xfrm>
        </p:spPr>
        <p:txBody>
          <a:bodyPr/>
          <a:lstStyle/>
          <a:p>
            <a:r>
              <a:rPr lang="en-US" dirty="0" err="1"/>
              <a:t>Keras</a:t>
            </a:r>
            <a:r>
              <a:rPr lang="en-US" dirty="0"/>
              <a:t> demo in python</a:t>
            </a:r>
          </a:p>
        </p:txBody>
      </p:sp>
      <p:sp>
        <p:nvSpPr>
          <p:cNvPr id="3" name="Content Placeholder 2">
            <a:extLst>
              <a:ext uri="{FF2B5EF4-FFF2-40B4-BE49-F238E27FC236}">
                <a16:creationId xmlns:a16="http://schemas.microsoft.com/office/drawing/2014/main" id="{5413A682-2755-4D43-A4ED-2B53BC623FA2}"/>
              </a:ext>
            </a:extLst>
          </p:cNvPr>
          <p:cNvSpPr>
            <a:spLocks noGrp="1"/>
          </p:cNvSpPr>
          <p:nvPr>
            <p:ph idx="1"/>
          </p:nvPr>
        </p:nvSpPr>
        <p:spPr>
          <a:xfrm>
            <a:off x="0" y="823502"/>
            <a:ext cx="12192000" cy="6034498"/>
          </a:xfrm>
        </p:spPr>
        <p:txBody>
          <a:bodyPr/>
          <a:lstStyle/>
          <a:p>
            <a:r>
              <a:rPr lang="en-US" dirty="0"/>
              <a:t>Simple feedforward network on MNIST</a:t>
            </a:r>
          </a:p>
          <a:p>
            <a:endParaRPr lang="en-US" dirty="0"/>
          </a:p>
        </p:txBody>
      </p:sp>
    </p:spTree>
    <p:extLst>
      <p:ext uri="{BB962C8B-B14F-4D97-AF65-F5344CB8AC3E}">
        <p14:creationId xmlns:p14="http://schemas.microsoft.com/office/powerpoint/2010/main" val="30785882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3367-8C83-4F25-BC88-76C9A5FA475E}"/>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885D387E-14F2-4CE8-860E-31565B64491E}"/>
              </a:ext>
            </a:extLst>
          </p:cNvPr>
          <p:cNvSpPr>
            <a:spLocks noGrp="1"/>
          </p:cNvSpPr>
          <p:nvPr>
            <p:ph type="subTitle" idx="1"/>
          </p:nvPr>
        </p:nvSpPr>
        <p:spPr/>
        <p:txBody>
          <a:bodyPr/>
          <a:lstStyle/>
          <a:p>
            <a:r>
              <a:rPr lang="en-US" dirty="0"/>
              <a:t>Lecture 21</a:t>
            </a:r>
          </a:p>
        </p:txBody>
      </p:sp>
    </p:spTree>
    <p:extLst>
      <p:ext uri="{BB962C8B-B14F-4D97-AF65-F5344CB8AC3E}">
        <p14:creationId xmlns:p14="http://schemas.microsoft.com/office/powerpoint/2010/main" val="33720994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396B-5412-4EE7-83B6-9C48B5BFBC63}"/>
              </a:ext>
            </a:extLst>
          </p:cNvPr>
          <p:cNvSpPr>
            <a:spLocks noGrp="1"/>
          </p:cNvSpPr>
          <p:nvPr>
            <p:ph type="title"/>
          </p:nvPr>
        </p:nvSpPr>
        <p:spPr>
          <a:xfrm>
            <a:off x="0" y="1"/>
            <a:ext cx="12192000" cy="863028"/>
          </a:xfrm>
        </p:spPr>
        <p:txBody>
          <a:bodyPr/>
          <a:lstStyle/>
          <a:p>
            <a:r>
              <a:rPr lang="en-US" dirty="0"/>
              <a:t>Derivation of backpropagation in matrix-vector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B20F2C-D09D-4B8D-A63B-05B133481CAC}"/>
                  </a:ext>
                </a:extLst>
              </p:cNvPr>
              <p:cNvSpPr>
                <a:spLocks noGrp="1"/>
              </p:cNvSpPr>
              <p:nvPr>
                <p:ph idx="1"/>
              </p:nvPr>
            </p:nvSpPr>
            <p:spPr>
              <a:xfrm>
                <a:off x="0" y="863029"/>
                <a:ext cx="12192000" cy="5994970"/>
              </a:xfrm>
            </p:spPr>
            <p:txBody>
              <a:bodyPr>
                <a:normAutofit/>
              </a:bodyPr>
              <a:lstStyle/>
              <a:p>
                <a:r>
                  <a:rPr lang="en-US" dirty="0"/>
                  <a:t>GPU advantages over CPU for deep learning (~100x speed increase):</a:t>
                </a:r>
              </a:p>
              <a:p>
                <a:pPr lvl="1"/>
                <a:r>
                  <a:rPr lang="en-US" dirty="0"/>
                  <a:t>GPU architecture is focused on parallelism, CPU is not</a:t>
                </a:r>
              </a:p>
              <a:p>
                <a:pPr lvl="2"/>
                <a:r>
                  <a:rPr lang="en-US" dirty="0"/>
                  <a:t>GPU can do many simple operations at the same time</a:t>
                </a:r>
              </a:p>
              <a:p>
                <a:pPr lvl="1"/>
                <a:r>
                  <a:rPr lang="en-US" dirty="0"/>
                  <a:t>Example: GPU can update color of each pixel in computer screen (1920*1080) 60 times per second, a GPU has thousands of Arithmetic and Logic Units per core</a:t>
                </a:r>
              </a:p>
              <a:p>
                <a:pPr lvl="1"/>
                <a:r>
                  <a:rPr lang="en-US" dirty="0"/>
                  <a:t>CPU can execute a few complex operations very quickly, GPU can execute thousands of very simple operations quickly</a:t>
                </a:r>
              </a:p>
              <a:p>
                <a:pPr lvl="1"/>
                <a:r>
                  <a:rPr lang="en-US" dirty="0"/>
                  <a:t>GPU also has higher speed RAM (500Gb/sec vs 80-100Gb/s for CPU)</a:t>
                </a:r>
              </a:p>
              <a:p>
                <a:r>
                  <a:rPr lang="en-US" dirty="0"/>
                  <a:t>De-facto algorithm for training deep neural nets is backpropagation</a:t>
                </a:r>
              </a:p>
              <a:p>
                <a:r>
                  <a:rPr lang="en-US" dirty="0"/>
                  <a:t>Involves computing gradient of error function with respect to each weight in the neural network: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𝑑𝐸</m:t>
                        </m:r>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en>
                    </m:f>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oMath>
                </a14:m>
                <a:endParaRPr lang="en-US" dirty="0"/>
              </a:p>
              <a:p>
                <a:r>
                  <a:rPr lang="en-US" b="1" dirty="0"/>
                  <a:t>Gradient computations decompose into a simple chain of matrix products </a:t>
                </a:r>
              </a:p>
              <a:p>
                <a:r>
                  <a:rPr lang="en-US" dirty="0"/>
                  <a:t>Computationally simple matrix-multiplications parallelizable on GPU’s many cores</a:t>
                </a:r>
              </a:p>
            </p:txBody>
          </p:sp>
        </mc:Choice>
        <mc:Fallback xmlns="">
          <p:sp>
            <p:nvSpPr>
              <p:cNvPr id="3" name="Content Placeholder 2">
                <a:extLst>
                  <a:ext uri="{FF2B5EF4-FFF2-40B4-BE49-F238E27FC236}">
                    <a16:creationId xmlns:a16="http://schemas.microsoft.com/office/drawing/2014/main" id="{12B20F2C-D09D-4B8D-A63B-05B133481CAC}"/>
                  </a:ext>
                </a:extLst>
              </p:cNvPr>
              <p:cNvSpPr>
                <a:spLocks noGrp="1" noRot="1" noChangeAspect="1" noMove="1" noResize="1" noEditPoints="1" noAdjustHandles="1" noChangeArrowheads="1" noChangeShapeType="1" noTextEdit="1"/>
              </p:cNvSpPr>
              <p:nvPr>
                <p:ph idx="1"/>
              </p:nvPr>
            </p:nvSpPr>
            <p:spPr>
              <a:xfrm>
                <a:off x="0" y="863029"/>
                <a:ext cx="12192000" cy="5994970"/>
              </a:xfrm>
              <a:blipFill>
                <a:blip r:embed="rId2"/>
                <a:stretch>
                  <a:fillRect l="-900" t="-1729" r="-1150"/>
                </a:stretch>
              </a:blipFill>
            </p:spPr>
            <p:txBody>
              <a:bodyPr/>
              <a:lstStyle/>
              <a:p>
                <a:r>
                  <a:rPr lang="en-US">
                    <a:noFill/>
                  </a:rPr>
                  <a:t> </a:t>
                </a:r>
              </a:p>
            </p:txBody>
          </p:sp>
        </mc:Fallback>
      </mc:AlternateContent>
    </p:spTree>
    <p:extLst>
      <p:ext uri="{BB962C8B-B14F-4D97-AF65-F5344CB8AC3E}">
        <p14:creationId xmlns:p14="http://schemas.microsoft.com/office/powerpoint/2010/main" val="18631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normAutofit/>
              </a:bodyPr>
              <a:lstStyle/>
              <a:p>
                <a:r>
                  <a:rPr lang="en-US" dirty="0"/>
                  <a:t>Backpropagation is based on the chain rule of calculus</a:t>
                </a:r>
              </a:p>
              <a:p>
                <a:r>
                  <a:rPr lang="en-US" dirty="0"/>
                  <a:t>Consider loss function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e>
                    </m:d>
                  </m:oMath>
                </a14:m>
                <a:r>
                  <a:rPr lang="en-US" dirty="0"/>
                  <a:t> for a single layer network with a </a:t>
                </a:r>
                <a:r>
                  <a:rPr lang="en-US" dirty="0" err="1"/>
                  <a:t>softmax</a:t>
                </a:r>
                <a:r>
                  <a:rPr lang="en-US" dirty="0"/>
                  <a:t> output corresponding to model for multinomial linear regression</a:t>
                </a:r>
              </a:p>
              <a:p>
                <a:r>
                  <a:rPr lang="en-US" dirty="0"/>
                  <a:t>Use multinomial vectors </a:t>
                </a:r>
                <a14:m>
                  <m:oMath xmlns:m="http://schemas.openxmlformats.org/officeDocument/2006/math">
                    <m:r>
                      <a:rPr lang="en-US" b="1" i="1" smtClean="0">
                        <a:latin typeface="Cambria Math" panose="02040503050406030204" pitchFamily="18" charset="0"/>
                      </a:rPr>
                      <m:t>𝒚</m:t>
                    </m:r>
                  </m:oMath>
                </a14:m>
                <a:r>
                  <a:rPr lang="en-US" b="1" dirty="0"/>
                  <a:t> </a:t>
                </a:r>
                <a:r>
                  <a:rPr lang="en-US" dirty="0"/>
                  <a:t>with a single dimension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=1</m:t>
                    </m:r>
                  </m:oMath>
                </a14:m>
                <a:r>
                  <a:rPr lang="en-US" b="1" dirty="0"/>
                  <a:t> </a:t>
                </a:r>
                <a:r>
                  <a:rPr lang="en-US" dirty="0"/>
                  <a:t>for corresponding class</a:t>
                </a:r>
                <a:r>
                  <a:rPr lang="en-US" b="1" dirty="0"/>
                  <a:t> </a:t>
                </a:r>
                <a:r>
                  <a:rPr lang="en-US" dirty="0"/>
                  <a:t>label and whose other dimensions are 0 (one-hot encoding),</a:t>
                </a:r>
              </a:p>
              <a:p>
                <a:r>
                  <a:rPr lang="en-US" dirty="0"/>
                  <a:t>Define </a:t>
                </a:r>
                <a14:m>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𝐾</m:t>
                        </m:r>
                      </m:sub>
                    </m:sSub>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m:t>
                        </m:r>
                      </m:e>
                    </m:d>
                  </m:oMath>
                </a14:m>
                <a:r>
                  <a:rPr lang="en-US" b="1" dirty="0"/>
                  <a:t> </a:t>
                </a:r>
                <a:r>
                  <a:rPr lang="en-US" dirty="0"/>
                  <a:t>and </a:t>
                </a:r>
                <a14:m>
                  <m:oMath xmlns:m="http://schemas.openxmlformats.org/officeDocument/2006/math">
                    <m:r>
                      <a:rPr lang="en-US" b="1" i="1" smtClean="0">
                        <a:latin typeface="Cambria Math" panose="02040503050406030204" pitchFamily="18" charset="0"/>
                      </a:rPr>
                      <m:t>𝒂</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𝐾</m:t>
                        </m:r>
                      </m:sub>
                    </m:sSub>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𝐾</m:t>
                            </m:r>
                          </m:sub>
                        </m:sSub>
                      </m:e>
                    </m:d>
                    <m:r>
                      <a:rPr lang="en-US" b="0" i="1" smtClean="0">
                        <a:latin typeface="Cambria Math" panose="02040503050406030204" pitchFamily="18" charset="0"/>
                        <a:ea typeface="Cambria Math" panose="02040503050406030204" pitchFamily="18" charset="0"/>
                      </a:rPr>
                      <m:t>]</m:t>
                    </m:r>
                  </m:oMath>
                </a14:m>
                <a:r>
                  <a:rPr lang="en-US" dirty="0"/>
                  <a:t> , </a:t>
                </a:r>
                <a:br>
                  <a:rPr lang="en-US" dirty="0"/>
                </a:br>
                <a:r>
                  <a:rPr lang="en-US" dirty="0"/>
                  <a:t>	where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e>
                    </m:d>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𝑇</m:t>
                        </m:r>
                      </m:sup>
                    </m:sSubSup>
                    <m:r>
                      <a:rPr lang="en-US" b="1" i="1" smtClean="0">
                        <a:latin typeface="Cambria Math" panose="02040503050406030204" pitchFamily="18" charset="0"/>
                        <a:ea typeface="Cambria Math" panose="02040503050406030204" pitchFamily="18" charset="0"/>
                      </a:rPr>
                      <m:t>𝒙</m:t>
                    </m:r>
                  </m:oMath>
                </a14:m>
                <a:r>
                  <a:rPr lang="en-US" dirty="0"/>
                  <a:t>, with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𝑘</m:t>
                        </m:r>
                      </m:sub>
                    </m:sSub>
                  </m:oMath>
                </a14:m>
                <a:r>
                  <a:rPr lang="en-US" dirty="0"/>
                  <a:t> a column vector containing k</a:t>
                </a:r>
                <a:r>
                  <a:rPr lang="en-US" baseline="30000" dirty="0"/>
                  <a:t>th</a:t>
                </a:r>
                <a:r>
                  <a:rPr lang="en-US" dirty="0"/>
                  <a:t> row of 	parameter matrix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endParaRPr lang="en-US" dirty="0"/>
              </a:p>
              <a:p>
                <a:r>
                  <a:rPr lang="en-US" dirty="0"/>
                  <a:t>A </a:t>
                </a:r>
                <a:r>
                  <a:rPr lang="en-US" dirty="0" err="1"/>
                  <a:t>softmax</a:t>
                </a:r>
                <a:r>
                  <a:rPr lang="en-US" dirty="0"/>
                  <a:t> function for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𝒂</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e>
                    </m:d>
                  </m:oMath>
                </a14:m>
                <a:r>
                  <a:rPr lang="en-US" b="1" dirty="0"/>
                  <a:t> </a:t>
                </a:r>
                <a:r>
                  <a:rPr lang="en-US" dirty="0"/>
                  <a:t>is given by:</a:t>
                </a:r>
                <a:br>
                  <a:rPr lang="en-US" dirty="0"/>
                </a:br>
                <a:br>
                  <a:rPr lang="en-US" dirty="0"/>
                </a:br>
                <a:r>
                  <a:rPr lang="en-US" dirty="0"/>
                  <a:t>	</a:t>
                </a:r>
                <a14:m>
                  <m:oMath xmlns:m="http://schemas.openxmlformats.org/officeDocument/2006/math">
                    <m:r>
                      <a:rPr lang="en-US" sz="3800" b="0" i="1" smtClean="0">
                        <a:latin typeface="Cambria Math" panose="02040503050406030204" pitchFamily="18" charset="0"/>
                      </a:rPr>
                      <m:t>𝐿</m:t>
                    </m:r>
                    <m:r>
                      <a:rPr lang="en-US" sz="3800" b="0" i="1" smtClean="0">
                        <a:latin typeface="Cambria Math" panose="02040503050406030204" pitchFamily="18" charset="0"/>
                      </a:rPr>
                      <m:t>=−</m:t>
                    </m:r>
                    <m:nary>
                      <m:naryPr>
                        <m:chr m:val="∑"/>
                        <m:limLoc m:val="subSup"/>
                        <m:ctrlPr>
                          <a:rPr lang="en-US" sz="3800" b="0" i="1" smtClean="0">
                            <a:latin typeface="Cambria Math" panose="02040503050406030204" pitchFamily="18" charset="0"/>
                          </a:rPr>
                        </m:ctrlPr>
                      </m:naryPr>
                      <m:sub>
                        <m:r>
                          <m:rPr>
                            <m:brk m:alnAt="25"/>
                          </m:rPr>
                          <a:rPr lang="en-US" sz="3800" b="0" i="1" smtClean="0">
                            <a:latin typeface="Cambria Math" panose="02040503050406030204" pitchFamily="18" charset="0"/>
                          </a:rPr>
                          <m:t>𝑘</m:t>
                        </m:r>
                        <m:r>
                          <a:rPr lang="en-US" sz="3800" b="0" i="1" smtClean="0">
                            <a:latin typeface="Cambria Math" panose="02040503050406030204" pitchFamily="18" charset="0"/>
                          </a:rPr>
                          <m:t>=1</m:t>
                        </m:r>
                      </m:sub>
                      <m:sup>
                        <m:r>
                          <a:rPr lang="en-US" sz="3800" b="0" i="1" smtClean="0">
                            <a:latin typeface="Cambria Math" panose="02040503050406030204" pitchFamily="18" charset="0"/>
                          </a:rPr>
                          <m:t>𝐾</m:t>
                        </m:r>
                      </m:sup>
                      <m:e>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𝑦</m:t>
                            </m:r>
                          </m:e>
                          <m:sub>
                            <m:r>
                              <a:rPr lang="en-US" sz="3800" b="0" i="1" smtClean="0">
                                <a:latin typeface="Cambria Math" panose="02040503050406030204" pitchFamily="18" charset="0"/>
                              </a:rPr>
                              <m:t>𝑘</m:t>
                            </m:r>
                          </m:sub>
                        </m:sSub>
                        <m:r>
                          <a:rPr lang="en-US" sz="3800" b="0" i="1" smtClean="0">
                            <a:latin typeface="Cambria Math" panose="02040503050406030204" pitchFamily="18" charset="0"/>
                          </a:rPr>
                          <m:t>𝑙𝑜𝑔</m:t>
                        </m:r>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𝑓</m:t>
                            </m:r>
                          </m:e>
                          <m:sub>
                            <m:r>
                              <a:rPr lang="en-US" sz="3800" b="0" i="1" smtClean="0">
                                <a:latin typeface="Cambria Math" panose="02040503050406030204" pitchFamily="18" charset="0"/>
                              </a:rPr>
                              <m:t>𝑘</m:t>
                            </m:r>
                          </m:sub>
                        </m:sSub>
                        <m:d>
                          <m:dPr>
                            <m:ctrlPr>
                              <a:rPr lang="en-US" sz="3800" b="0" i="1" smtClean="0">
                                <a:latin typeface="Cambria Math" panose="02040503050406030204" pitchFamily="18" charset="0"/>
                              </a:rPr>
                            </m:ctrlPr>
                          </m:dPr>
                          <m:e>
                            <m:r>
                              <a:rPr lang="en-US" sz="3800" b="1" i="1" smtClean="0">
                                <a:latin typeface="Cambria Math" panose="02040503050406030204" pitchFamily="18" charset="0"/>
                              </a:rPr>
                              <m:t>𝒙</m:t>
                            </m:r>
                          </m:e>
                        </m:d>
                        <m:r>
                          <a:rPr lang="en-US" sz="3800" b="0" i="1" smtClean="0">
                            <a:latin typeface="Cambria Math" panose="02040503050406030204" pitchFamily="18" charset="0"/>
                          </a:rPr>
                          <m:t>,</m:t>
                        </m:r>
                      </m:e>
                    </m:nary>
                  </m:oMath>
                </a14:m>
                <a:r>
                  <a:rPr lang="en-US" sz="3800" b="1" dirty="0"/>
                  <a:t> </a:t>
                </a: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num>
                      <m:den>
                        <m:nary>
                          <m:naryPr>
                            <m:chr m:val="∑"/>
                            <m:limLoc m:val="subSup"/>
                            <m:ctrlPr>
                              <a:rPr lang="en-US" b="1" i="1" smtClean="0">
                                <a:latin typeface="Cambria Math" panose="02040503050406030204" pitchFamily="18" charset="0"/>
                              </a:rPr>
                            </m:ctrlPr>
                          </m:naryPr>
                          <m:sub>
                            <m:r>
                              <m:rPr>
                                <m:brk m:alnAt="25"/>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m:t>
                                </m:r>
                              </m:sub>
                            </m:s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e>
                        </m:nary>
                      </m:den>
                    </m:f>
                  </m:oMath>
                </a14:m>
                <a:endParaRPr lang="en-US" b="1" dirty="0"/>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1736"/>
                </a:stretch>
              </a:blipFill>
            </p:spPr>
            <p:txBody>
              <a:bodyPr/>
              <a:lstStyle/>
              <a:p>
                <a:r>
                  <a:rPr lang="en-US">
                    <a:noFill/>
                  </a:rPr>
                  <a:t> </a:t>
                </a:r>
              </a:p>
            </p:txBody>
          </p:sp>
        </mc:Fallback>
      </mc:AlternateContent>
    </p:spTree>
    <p:extLst>
      <p:ext uri="{BB962C8B-B14F-4D97-AF65-F5344CB8AC3E}">
        <p14:creationId xmlns:p14="http://schemas.microsoft.com/office/powerpoint/2010/main" val="182254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normAutofit lnSpcReduction="10000"/>
              </a:bodyPr>
              <a:lstStyle/>
              <a:p>
                <a:pPr marL="0" indent="0">
                  <a:buNone/>
                </a:pPr>
                <a:r>
                  <a:rPr lang="en-US" dirty="0"/>
                  <a:t>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e>
                    </m:nary>
                  </m:oMath>
                </a14:m>
                <a:r>
                  <a:rPr lang="en-US" b="1" dirty="0"/>
                  <a:t> </a:t>
                </a: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m:t>
                    </m:r>
                    <m:f>
                      <m:fPr>
                        <m:ctrlPr>
                          <a:rPr lang="en-US" b="1" i="1">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m:t>
                        </m:r>
                      </m:num>
                      <m:den>
                        <m:nary>
                          <m:naryPr>
                            <m:chr m:val="∑"/>
                            <m:limLoc m:val="subSup"/>
                            <m:ctrlPr>
                              <a:rPr lang="en-US" b="1" i="1">
                                <a:latin typeface="Cambria Math" panose="02040503050406030204" pitchFamily="18" charset="0"/>
                              </a:rPr>
                            </m:ctrlPr>
                          </m:naryPr>
                          <m:sub>
                            <m:r>
                              <m:rPr>
                                <m:brk m:alnAt="25"/>
                              </m:rPr>
                              <a:rPr lang="en-US" i="1">
                                <a:latin typeface="Cambria Math" panose="02040503050406030204" pitchFamily="18" charset="0"/>
                              </a:rPr>
                              <m:t>𝑐</m:t>
                            </m:r>
                            <m:r>
                              <a:rPr lang="en-US" i="1">
                                <a:latin typeface="Cambria Math" panose="02040503050406030204" pitchFamily="18" charset="0"/>
                              </a:rPr>
                              <m:t>=1</m:t>
                            </m:r>
                          </m:sub>
                          <m:sup>
                            <m:r>
                              <a:rPr lang="en-US" i="1">
                                <a:latin typeface="Cambria Math" panose="02040503050406030204" pitchFamily="18" charset="0"/>
                              </a:rPr>
                              <m:t>𝐾</m:t>
                            </m:r>
                          </m:sup>
                          <m:e>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𝑐</m:t>
                                </m:r>
                              </m:sub>
                            </m:sSub>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e>
                        </m:nary>
                      </m:den>
                    </m:f>
                  </m:oMath>
                </a14:m>
                <a:endParaRPr lang="en-US" dirty="0"/>
              </a:p>
              <a:p>
                <a:r>
                  <a:rPr lang="en-US" dirty="0"/>
                  <a:t>To replicate a model of form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0" i="1" smtClean="0">
                                <a:latin typeface="Cambria Math" panose="02040503050406030204" pitchFamily="18" charset="0"/>
                              </a:rPr>
                              <m:t>𝑘</m:t>
                            </m:r>
                          </m:sub>
                        </m:sSub>
                        <m:r>
                          <a:rPr lang="en-US" b="1" i="1" smtClean="0">
                            <a:latin typeface="Cambria Math" panose="02040503050406030204" pitchFamily="18" charset="0"/>
                          </a:rPr>
                          <m:t>,</m:t>
                        </m:r>
                        <m:r>
                          <a:rPr lang="en-US" b="1" i="1" smtClean="0">
                            <a:latin typeface="Cambria Math" panose="02040503050406030204" pitchFamily="18" charset="0"/>
                          </a:rPr>
                          <m:t>𝒃</m:t>
                        </m:r>
                      </m:e>
                    </m:d>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𝒘</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US" dirty="0"/>
                  <a:t> , define </a:t>
                </a:r>
                <a14:m>
                  <m:oMath xmlns:m="http://schemas.openxmlformats.org/officeDocument/2006/math">
                    <m:r>
                      <a:rPr lang="en-US" b="1" i="1" smtClean="0">
                        <a:latin typeface="Cambria Math" panose="02040503050406030204" pitchFamily="18" charset="0"/>
                      </a:rPr>
                      <m:t>𝒙</m:t>
                    </m:r>
                  </m:oMath>
                </a14:m>
                <a:r>
                  <a:rPr lang="en-US" b="1" dirty="0"/>
                  <a:t> </a:t>
                </a:r>
                <a:r>
                  <a:rPr lang="en-US" dirty="0"/>
                  <a:t>to include a 1 at the end, so that bias parameter </a:t>
                </a:r>
                <a14:m>
                  <m:oMath xmlns:m="http://schemas.openxmlformats.org/officeDocument/2006/math">
                    <m:r>
                      <a:rPr lang="en-US" b="1" i="1" smtClean="0">
                        <a:latin typeface="Cambria Math" panose="02040503050406030204" pitchFamily="18" charset="0"/>
                      </a:rPr>
                      <m:t>𝒃</m:t>
                    </m:r>
                  </m:oMath>
                </a14:m>
                <a:r>
                  <a:rPr lang="en-US" b="1" dirty="0"/>
                  <a:t> </a:t>
                </a:r>
                <a:r>
                  <a:rPr lang="en-US" dirty="0"/>
                  <a:t>is last element of each parameter vector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𝑘</m:t>
                        </m:r>
                      </m:sub>
                    </m:sSub>
                  </m:oMath>
                </a14:m>
                <a:r>
                  <a:rPr lang="en-US" b="1" dirty="0"/>
                  <a:t>.</a:t>
                </a:r>
              </a:p>
              <a:p>
                <a:r>
                  <a:rPr lang="en-US" dirty="0"/>
                  <a:t>The chain rule in vector form gives partial derivative with respect to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𝑘</m:t>
                        </m:r>
                      </m:sub>
                    </m:sSub>
                  </m:oMath>
                </a14:m>
                <a:r>
                  <a:rPr lang="en-US" dirty="0"/>
                  <a:t> as:</a:t>
                </a:r>
              </a:p>
              <a:p>
                <a:pPr marL="0" indent="0">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den>
                    </m:f>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den>
                    </m:f>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den>
                    </m:f>
                  </m:oMath>
                </a14:m>
                <a:endParaRPr lang="en-US" dirty="0"/>
              </a:p>
              <a:p>
                <a:r>
                  <a:rPr lang="en-US" dirty="0"/>
                  <a:t>For each component of partial derivative of loss function w.r.t </a:t>
                </a:r>
                <a14:m>
                  <m:oMath xmlns:m="http://schemas.openxmlformats.org/officeDocument/2006/math">
                    <m:r>
                      <a:rPr lang="en-US" b="1" i="1" smtClean="0">
                        <a:latin typeface="Cambria Math" panose="02040503050406030204" pitchFamily="18" charset="0"/>
                      </a:rPr>
                      <m:t>𝒂</m:t>
                    </m:r>
                  </m:oMath>
                </a14:m>
                <a:r>
                  <a:rPr lang="en-US" b="1" dirty="0"/>
                  <a:t> </a:t>
                </a:r>
                <a:r>
                  <a:rPr lang="en-US" dirty="0"/>
                  <a:t>,</a:t>
                </a:r>
              </a:p>
              <a:p>
                <a:pPr marL="0" indent="0">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𝐾</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m:t>
                                                        </m:r>
                                                      </m:sub>
                                                    </m:sSub>
                                                  </m:e>
                                                </m:d>
                                              </m:e>
                                            </m:func>
                                          </m:e>
                                        </m:nary>
                                      </m:e>
                                    </m:d>
                                  </m:e>
                                </m:func>
                              </m:e>
                            </m:d>
                          </m:e>
                        </m:nary>
                      </m:e>
                    </m:d>
                  </m:oMath>
                </a14:m>
                <a:endParaRPr lang="en-US" b="0" i="1" dirty="0">
                  <a:latin typeface="Cambria Math" panose="02040503050406030204" pitchFamily="18" charset="0"/>
                </a:endParaRPr>
              </a:p>
              <a:p>
                <a:pPr marL="0" indent="0">
                  <a:buNone/>
                </a:pPr>
                <a:r>
                  <a:rPr lang="en-US" b="0" dirty="0"/>
                  <a: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𝐾</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m:t>
                                            </m:r>
                                          </m:sub>
                                        </m:sSub>
                                      </m:e>
                                    </m:d>
                                  </m:e>
                                </m:func>
                              </m:e>
                            </m:nary>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e>
                            <m:r>
                              <a:rPr lang="en-US" b="1" i="1" smtClean="0">
                                <a:latin typeface="Cambria Math" panose="02040503050406030204" pitchFamily="18" charset="0"/>
                              </a:rPr>
                              <m:t>𝒙</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dirty="0"/>
                  <a:t>Which implies vector form can be written: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den>
                    </m:f>
                    <m:r>
                      <a:rPr lang="en-US" b="0"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e>
                    </m:d>
                  </m:oMath>
                </a14:m>
                <a:br>
                  <a:rPr lang="en-US" dirty="0"/>
                </a:br>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t> is often referred to as the </a:t>
                </a:r>
                <a:r>
                  <a:rPr lang="en-US" u="sng" dirty="0"/>
                  <a:t>error</a:t>
                </a:r>
                <a:endParaRPr lang="en-US" b="1" u="sng" dirty="0"/>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817" r="-200"/>
                </a:stretch>
              </a:blipFill>
            </p:spPr>
            <p:txBody>
              <a:bodyPr/>
              <a:lstStyle/>
              <a:p>
                <a:r>
                  <a:rPr lang="en-US">
                    <a:noFill/>
                  </a:rPr>
                  <a:t> </a:t>
                </a:r>
              </a:p>
            </p:txBody>
          </p:sp>
        </mc:Fallback>
      </mc:AlternateContent>
    </p:spTree>
    <p:extLst>
      <p:ext uri="{BB962C8B-B14F-4D97-AF65-F5344CB8AC3E}">
        <p14:creationId xmlns:p14="http://schemas.microsoft.com/office/powerpoint/2010/main" val="36871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lstStyle/>
              <a:p>
                <a:r>
                  <a:rPr lang="en-US" dirty="0"/>
                  <a:t>Next, since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sSubSup>
                              <m:sSubSupPr>
                                <m:ctrlPr>
                                  <a:rPr lang="en-US" b="0" i="1" smtClean="0">
                                    <a:latin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e>
                          <m:e>
                            <m:r>
                              <a:rPr lang="en-US" b="0" i="1" smtClean="0">
                                <a:latin typeface="Cambria Math" panose="02040503050406030204" pitchFamily="18" charset="0"/>
                              </a:rPr>
                              <m:t>0,  </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e>
                        </m:eqArr>
                      </m:e>
                    </m:d>
                  </m:oMath>
                </a14:m>
                <a:r>
                  <a:rPr lang="en-US" dirty="0"/>
                  <a:t> implies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𝑘</m:t>
                        </m:r>
                      </m:sub>
                    </m:sSub>
                    <m:r>
                      <a:rPr lang="en-US" b="0" i="1" smtClean="0">
                        <a:latin typeface="Cambria Math" panose="02040503050406030204" pitchFamily="18" charset="0"/>
                      </a:rPr>
                      <m:t>=</m:t>
                    </m:r>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e>
                          <m:r>
                            <a:rPr lang="en-US" b="0" i="1" smtClean="0">
                              <a:latin typeface="Cambria Math" panose="02040503050406030204" pitchFamily="18" charset="0"/>
                            </a:rPr>
                            <m:t>0</m:t>
                          </m:r>
                        </m:e>
                      </m:mr>
                    </m:m>
                  </m:oMath>
                </a14:m>
                <a:r>
                  <a:rPr lang="en-US" dirty="0"/>
                  <a:t>  , </a:t>
                </a:r>
                <a:br>
                  <a:rPr lang="en-US" dirty="0"/>
                </a:br>
                <a:r>
                  <a:rPr lang="en-US" dirty="0"/>
                  <a:t>								       </a:t>
                </a:r>
                <a:r>
                  <a:rPr lang="en-US" sz="2000" dirty="0"/>
                  <a:t>where vector </a:t>
                </a:r>
                <a14:m>
                  <m:oMath xmlns:m="http://schemas.openxmlformats.org/officeDocument/2006/math">
                    <m:r>
                      <a:rPr lang="en-US" sz="2000" b="1" i="1" smtClean="0">
                        <a:latin typeface="Cambria Math" panose="02040503050406030204" pitchFamily="18" charset="0"/>
                      </a:rPr>
                      <m:t>𝒙</m:t>
                    </m:r>
                  </m:oMath>
                </a14:m>
                <a:r>
                  <a:rPr lang="en-US" sz="2000" b="1" dirty="0"/>
                  <a:t> </a:t>
                </a:r>
                <a:r>
                  <a:rPr lang="en-US" sz="2000" dirty="0"/>
                  <a:t>is stored in k</a:t>
                </a:r>
                <a:r>
                  <a:rPr lang="en-US" sz="2000" baseline="30000" dirty="0"/>
                  <a:t>th</a:t>
                </a:r>
                <a:r>
                  <a:rPr lang="en-US" sz="2000" dirty="0"/>
                  <a:t> column</a:t>
                </a:r>
              </a:p>
              <a:p>
                <a:r>
                  <a:rPr lang="en-US" dirty="0"/>
                  <a:t>Notice we avoid working with partial derivatives of vector </a:t>
                </a:r>
                <a14:m>
                  <m:oMath xmlns:m="http://schemas.openxmlformats.org/officeDocument/2006/math">
                    <m:r>
                      <a:rPr lang="en-US" b="1" i="1" smtClean="0">
                        <a:latin typeface="Cambria Math" panose="02040503050406030204" pitchFamily="18" charset="0"/>
                      </a:rPr>
                      <m:t>𝒂</m:t>
                    </m:r>
                  </m:oMath>
                </a14:m>
                <a:r>
                  <a:rPr lang="en-US" b="1" dirty="0"/>
                  <a:t> </a:t>
                </a:r>
                <a:r>
                  <a:rPr lang="en-US" dirty="0"/>
                  <a:t>with respect to matrix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because it cannot be represented as matrix (its a tensor)</a:t>
                </a:r>
              </a:p>
              <a:p>
                <a:r>
                  <a:rPr lang="en-US" dirty="0"/>
                  <a:t>Using quantities derived above, compute:</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den>
                    </m:f>
                    <m:r>
                      <a:rPr lang="en-US" b="0" i="1" smtClean="0">
                        <a:latin typeface="Cambria Math" panose="02040503050406030204" pitchFamily="18" charset="0"/>
                      </a:rPr>
                      <m:t>=−</m:t>
                    </m:r>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r>
                            <a:rPr lang="en-US" i="1">
                              <a:latin typeface="Cambria Math" panose="02040503050406030204" pitchFamily="18" charset="0"/>
                            </a:rPr>
                            <m:t>0</m:t>
                          </m:r>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e>
                          <m:r>
                            <a:rPr lang="en-US" i="1">
                              <a:latin typeface="Cambria Math" panose="02040503050406030204" pitchFamily="18" charset="0"/>
                            </a:rPr>
                            <m:t>0</m:t>
                          </m:r>
                        </m:e>
                      </m:mr>
                    </m:m>
                    <m:d>
                      <m:dPr>
                        <m:ctrlPr>
                          <a:rPr lang="en-US" b="1" i="1" smtClean="0">
                            <a:latin typeface="Cambria Math" panose="02040503050406030204" pitchFamily="18" charset="0"/>
                          </a:rPr>
                        </m:ctrlPr>
                      </m:dPr>
                      <m:e>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e>
                    </m:d>
                    <m:r>
                      <a:rPr lang="en-US" b="1" i="0" smtClean="0">
                        <a:latin typeface="Cambria Math" panose="02040503050406030204" pitchFamily="18" charset="0"/>
                      </a:rPr>
                      <m:t>=−</m:t>
                    </m:r>
                    <m:r>
                      <a:rPr lang="en-US" b="1" i="0" smtClean="0">
                        <a:latin typeface="Cambria Math" panose="02040503050406030204" pitchFamily="18" charset="0"/>
                      </a:rPr>
                      <m:t>𝐱</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oMath>
                </a14:m>
                <a:endParaRPr lang="en-US" dirty="0"/>
              </a:p>
              <a:p>
                <a:r>
                  <a:rPr lang="en-US" dirty="0"/>
                  <a:t>This gives gradient (as a column vector) for vector in k</a:t>
                </a:r>
                <a:r>
                  <a:rPr lang="en-US" baseline="30000" dirty="0"/>
                  <a:t>th </a:t>
                </a:r>
                <a:r>
                  <a:rPr lang="en-US" dirty="0"/>
                  <a:t>row of parameter matrix</a:t>
                </a:r>
                <a:endParaRPr lang="en-US" baseline="30000" dirty="0"/>
              </a:p>
              <a:p>
                <a:r>
                  <a:rPr lang="en-US" dirty="0"/>
                  <a:t>Rearranging, gradient for entire matrix of parameters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can be written compactly: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den>
                    </m:f>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𝑇</m:t>
                        </m:r>
                      </m:sup>
                    </m:sSup>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0" i="1" smtClean="0">
                            <a:latin typeface="Cambria Math" panose="02040503050406030204" pitchFamily="18" charset="0"/>
                            <a:ea typeface="Cambria Math" panose="02040503050406030204" pitchFamily="18" charset="0"/>
                          </a:rPr>
                          <m:t>𝑇</m:t>
                        </m:r>
                      </m:sup>
                    </m:sSup>
                  </m:oMath>
                </a14:m>
                <a:r>
                  <a:rPr lang="en-US" b="1" dirty="0"/>
                  <a:t> </a:t>
                </a:r>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D28A7D-FDF8-441D-B52B-3A1097764327}"/>
                  </a:ext>
                </a:extLst>
              </p:cNvPr>
              <p:cNvSpPr txBox="1"/>
              <p:nvPr/>
            </p:nvSpPr>
            <p:spPr>
              <a:xfrm>
                <a:off x="6441897" y="6051479"/>
                <a:ext cx="5750103" cy="646331"/>
              </a:xfrm>
              <a:prstGeom prst="rect">
                <a:avLst/>
              </a:prstGeom>
              <a:noFill/>
            </p:spPr>
            <p:txBody>
              <a:bodyPr wrap="square" rtlCol="0">
                <a:spAutoFit/>
              </a:bodyPr>
              <a:lstStyle/>
              <a:p>
                <a:r>
                  <a:rPr lang="en-US" dirty="0"/>
                  <a:t>This formulates the computation of the gradient matrix as the error times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oMath>
                </a14:m>
                <a:endParaRPr lang="en-US" dirty="0"/>
              </a:p>
            </p:txBody>
          </p:sp>
        </mc:Choice>
        <mc:Fallback xmlns="">
          <p:sp>
            <p:nvSpPr>
              <p:cNvPr id="5" name="TextBox 4">
                <a:extLst>
                  <a:ext uri="{FF2B5EF4-FFF2-40B4-BE49-F238E27FC236}">
                    <a16:creationId xmlns:a16="http://schemas.microsoft.com/office/drawing/2014/main" id="{51D28A7D-FDF8-441D-B52B-3A1097764327}"/>
                  </a:ext>
                </a:extLst>
              </p:cNvPr>
              <p:cNvSpPr txBox="1">
                <a:spLocks noRot="1" noChangeAspect="1" noMove="1" noResize="1" noEditPoints="1" noAdjustHandles="1" noChangeArrowheads="1" noChangeShapeType="1" noTextEdit="1"/>
              </p:cNvSpPr>
              <p:nvPr/>
            </p:nvSpPr>
            <p:spPr>
              <a:xfrm>
                <a:off x="6441897" y="6051479"/>
                <a:ext cx="5750103" cy="646331"/>
              </a:xfrm>
              <a:prstGeom prst="rect">
                <a:avLst/>
              </a:prstGeom>
              <a:blipFill>
                <a:blip r:embed="rId3"/>
                <a:stretch>
                  <a:fillRect l="-95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22985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normAutofit lnSpcReduction="10000"/>
              </a:bodyPr>
              <a:lstStyle/>
              <a:p>
                <a:r>
                  <a:rPr lang="en-US" dirty="0"/>
                  <a:t>Now consider a network using same activation function for all L hidden layers and a </a:t>
                </a:r>
                <a:r>
                  <a:rPr lang="en-US" dirty="0" err="1"/>
                  <a:t>softmax</a:t>
                </a:r>
                <a:r>
                  <a:rPr lang="en-US" dirty="0"/>
                  <a:t> output layer. </a:t>
                </a:r>
              </a:p>
              <a:p>
                <a:r>
                  <a:rPr lang="en-US" dirty="0"/>
                  <a:t>Gradient of k</a:t>
                </a:r>
                <a:r>
                  <a:rPr lang="en-US" baseline="30000" dirty="0"/>
                  <a:t>th </a:t>
                </a:r>
                <a:r>
                  <a:rPr lang="en-US" dirty="0"/>
                  <a:t>parameter vector of the (L+1)</a:t>
                </a:r>
                <a:r>
                  <a:rPr lang="en-US" baseline="30000" dirty="0" err="1"/>
                  <a:t>th</a:t>
                </a:r>
                <a:r>
                  <a:rPr lang="en-US" baseline="30000" dirty="0"/>
                  <a:t> </a:t>
                </a:r>
                <a:r>
                  <a:rPr lang="en-US" dirty="0"/>
                  <a:t>matrix of parameters is:</a:t>
                </a:r>
              </a:p>
              <a:p>
                <a:pPr marL="0" indent="0">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𝒂</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bSup>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𝒂</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𝒂</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sup>
                    </m:sSup>
                  </m:oMath>
                </a14:m>
                <a:endParaRPr lang="en-US" b="0" i="1" dirty="0">
                  <a:latin typeface="Cambria Math" panose="02040503050406030204" pitchFamily="18" charset="0"/>
                </a:endParaRPr>
              </a:p>
              <a:p>
                <a:pPr marL="0" indent="0">
                  <a:buNone/>
                </a:pPr>
                <a:r>
                  <a:rPr lang="en-US" b="0"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𝒂</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+1)</m:t>
                            </m:r>
                          </m:sup>
                        </m:sSubSup>
                      </m:den>
                    </m:f>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sup>
                    </m:sSup>
                  </m:oMath>
                </a14:m>
                <a:endParaRPr lang="en-US" i="1" dirty="0">
                  <a:latin typeface="Cambria Math" panose="02040503050406030204" pitchFamily="18" charset="0"/>
                </a:endParaRPr>
              </a:p>
              <a:p>
                <a:pPr marL="0" indent="0">
                  <a:buNone/>
                </a:pPr>
                <a:r>
                  <a:rPr lang="en-US" b="0" dirty="0"/>
                  <a:t>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r>
                          <a:rPr lang="en-US" b="0" i="1" smtClean="0">
                            <a:latin typeface="Cambria Math" panose="02040503050406030204" pitchFamily="18" charset="0"/>
                          </a:rPr>
                          <m:t>𝑘</m:t>
                        </m:r>
                      </m:sub>
                      <m:sup>
                        <m:r>
                          <a:rPr lang="en-US" b="0" i="1" smtClean="0">
                            <a:latin typeface="Cambria Math" panose="02040503050406030204" pitchFamily="18" charset="0"/>
                          </a:rPr>
                          <m:t>𝐿</m:t>
                        </m:r>
                      </m:sup>
                    </m:sSubSup>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sup>
                    </m:sSup>
                  </m:oMath>
                </a14:m>
                <a:endParaRPr lang="en-US" dirty="0"/>
              </a:p>
              <a:p>
                <a:r>
                  <a:rPr lang="en-US" dirty="0"/>
                  <a:t>Where </a:t>
                </a:r>
                <a14:m>
                  <m:oMath xmlns:m="http://schemas.openxmlformats.org/officeDocument/2006/math">
                    <m:sSubSup>
                      <m:sSubSupPr>
                        <m:ctrlPr>
                          <a:rPr lang="en-US" i="1">
                            <a:latin typeface="Cambria Math" panose="02040503050406030204" pitchFamily="18" charset="0"/>
                          </a:rPr>
                        </m:ctrlPr>
                      </m:sSubSupPr>
                      <m:e>
                        <m:r>
                          <a:rPr lang="en-US" b="1" i="1">
                            <a:latin typeface="Cambria Math" panose="02040503050406030204" pitchFamily="18" charset="0"/>
                          </a:rPr>
                          <m:t>𝑯</m:t>
                        </m:r>
                      </m:e>
                      <m:sub>
                        <m:r>
                          <a:rPr lang="en-US" i="1">
                            <a:latin typeface="Cambria Math" panose="02040503050406030204" pitchFamily="18" charset="0"/>
                          </a:rPr>
                          <m:t>𝑘</m:t>
                        </m:r>
                      </m:sub>
                      <m:sup>
                        <m:r>
                          <a:rPr lang="en-US" i="1">
                            <a:latin typeface="Cambria Math" panose="02040503050406030204" pitchFamily="18" charset="0"/>
                          </a:rPr>
                          <m:t>𝐿</m:t>
                        </m:r>
                      </m:sup>
                    </m:sSubSup>
                  </m:oMath>
                </a14:m>
                <a:r>
                  <a:rPr lang="en-US" dirty="0"/>
                  <a:t> is a matrix containing activations of corresponding hidden layer in column k,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sup>
                    </m:sSup>
                    <m:r>
                      <a:rPr lang="en-US" b="0"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oMath>
                </a14:m>
                <a:r>
                  <a:rPr lang="en-US" dirty="0"/>
                  <a:t> is the error term of the output layer</a:t>
                </a:r>
              </a:p>
              <a:p>
                <a:r>
                  <a:rPr lang="en-US" dirty="0"/>
                  <a:t>The entire matrix parameter update can be structured as:</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𝜽</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p>
                    </m:sSup>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𝒉</m:t>
                            </m:r>
                          </m:e>
                        </m:acc>
                      </m:e>
                      <m: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b>
                      <m:sup>
                        <m:r>
                          <a:rPr lang="en-US" b="0" i="1" smtClean="0">
                            <a:latin typeface="Cambria Math" panose="02040503050406030204" pitchFamily="18" charset="0"/>
                          </a:rPr>
                          <m:t>𝑇</m:t>
                        </m:r>
                      </m:sup>
                    </m:sSubSup>
                  </m:oMath>
                </a14:m>
                <a:endParaRPr lang="en-US" dirty="0"/>
              </a:p>
              <a:p>
                <a:r>
                  <a:rPr lang="en-US" dirty="0"/>
                  <a:t>This error term is backpropagated</a:t>
                </a:r>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2349" r="-1550"/>
                </a:stretch>
              </a:blipFill>
            </p:spPr>
            <p:txBody>
              <a:bodyPr/>
              <a:lstStyle/>
              <a:p>
                <a:r>
                  <a:rPr lang="en-US">
                    <a:noFill/>
                  </a:rPr>
                  <a:t> </a:t>
                </a:r>
              </a:p>
            </p:txBody>
          </p:sp>
        </mc:Fallback>
      </mc:AlternateContent>
    </p:spTree>
    <p:extLst>
      <p:ext uri="{BB962C8B-B14F-4D97-AF65-F5344CB8AC3E}">
        <p14:creationId xmlns:p14="http://schemas.microsoft.com/office/powerpoint/2010/main" val="86940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0" y="883578"/>
                <a:ext cx="12191999" cy="5966440"/>
              </a:xfrm>
            </p:spPr>
            <p:txBody>
              <a:bodyPr/>
              <a:lstStyle/>
              <a:p>
                <a:r>
                  <a:rPr lang="en-US" dirty="0"/>
                  <a:t>Consider the gradient of the k</a:t>
                </a:r>
                <a:r>
                  <a:rPr lang="en-US" baseline="30000" dirty="0"/>
                  <a:t>th </a:t>
                </a:r>
                <a:r>
                  <a:rPr lang="en-US" dirty="0"/>
                  <a:t>row of the L</a:t>
                </a:r>
                <a:r>
                  <a:rPr lang="en-US" baseline="30000" dirty="0"/>
                  <a:t>th </a:t>
                </a:r>
                <a:r>
                  <a:rPr lang="en-US" dirty="0"/>
                  <a:t>matrix of parameters. Since the bias terms are constant, it is unnecessary to backpropagate them, so</a:t>
                </a:r>
              </a:p>
              <a:p>
                <a:pPr marL="0" indent="0">
                  <a:buNone/>
                </a:pPr>
                <a:r>
                  <a:rPr lang="en-US" sz="3000" dirty="0"/>
                  <a:t>                       </a:t>
                </a:r>
                <a14:m>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num>
                      <m:den>
                        <m:r>
                          <a:rPr lang="en-US" sz="3000" i="1" smtClean="0">
                            <a:latin typeface="Cambria Math" panose="02040503050406030204" pitchFamily="18" charset="0"/>
                            <a:ea typeface="Cambria Math" panose="02040503050406030204" pitchFamily="18" charset="0"/>
                          </a:rPr>
                          <m:t>𝜕</m:t>
                        </m:r>
                        <m:sSubSup>
                          <m:sSubSupPr>
                            <m:ctrlPr>
                              <a:rPr lang="en-US" sz="3000" i="1" smtClean="0">
                                <a:latin typeface="Cambria Math" panose="02040503050406030204" pitchFamily="18" charset="0"/>
                                <a:ea typeface="Cambria Math" panose="02040503050406030204" pitchFamily="18" charset="0"/>
                              </a:rPr>
                            </m:ctrlPr>
                          </m:sSubSupPr>
                          <m:e>
                            <m:r>
                              <a:rPr lang="en-US" sz="3000" b="1" i="1" smtClean="0">
                                <a:latin typeface="Cambria Math" panose="02040503050406030204" pitchFamily="18" charset="0"/>
                                <a:ea typeface="Cambria Math" panose="02040503050406030204" pitchFamily="18" charset="0"/>
                              </a:rPr>
                              <m:t>𝜽</m:t>
                            </m:r>
                          </m:e>
                          <m:sub>
                            <m:r>
                              <a:rPr lang="en-US" sz="3000" b="0" i="1" smtClean="0">
                                <a:latin typeface="Cambria Math" panose="02040503050406030204" pitchFamily="18" charset="0"/>
                                <a:ea typeface="Cambria Math" panose="02040503050406030204" pitchFamily="18" charset="0"/>
                              </a:rPr>
                              <m:t>𝑘</m:t>
                            </m:r>
                          </m:sub>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bSup>
                      </m:den>
                    </m:f>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𝒂</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p>
                      </m:num>
                      <m:den>
                        <m:r>
                          <a:rPr lang="en-US" sz="3000" b="0" i="1" smtClean="0">
                            <a:latin typeface="Cambria Math" panose="02040503050406030204" pitchFamily="18" charset="0"/>
                            <a:ea typeface="Cambria Math" panose="02040503050406030204" pitchFamily="18" charset="0"/>
                          </a:rPr>
                          <m:t>𝜕</m:t>
                        </m:r>
                        <m:sSubSup>
                          <m:sSubSupPr>
                            <m:ctrlPr>
                              <a:rPr lang="en-US" sz="3000" b="0" i="1" smtClean="0">
                                <a:latin typeface="Cambria Math" panose="02040503050406030204" pitchFamily="18" charset="0"/>
                                <a:ea typeface="Cambria Math" panose="02040503050406030204" pitchFamily="18" charset="0"/>
                              </a:rPr>
                            </m:ctrlPr>
                          </m:sSubSupPr>
                          <m:e>
                            <m:r>
                              <a:rPr lang="en-US" sz="3000" b="1" i="1" smtClean="0">
                                <a:latin typeface="Cambria Math" panose="02040503050406030204" pitchFamily="18" charset="0"/>
                                <a:ea typeface="Cambria Math" panose="02040503050406030204" pitchFamily="18" charset="0"/>
                              </a:rPr>
                              <m:t>𝜽</m:t>
                            </m:r>
                          </m:e>
                          <m:sub>
                            <m:r>
                              <a:rPr lang="en-US" sz="3000" b="0" i="1" smtClean="0">
                                <a:latin typeface="Cambria Math" panose="02040503050406030204" pitchFamily="18" charset="0"/>
                                <a:ea typeface="Cambria Math" panose="02040503050406030204" pitchFamily="18" charset="0"/>
                              </a:rPr>
                              <m:t>𝑘</m:t>
                            </m:r>
                          </m:sub>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bSup>
                      </m:den>
                    </m:f>
                    <m:f>
                      <m:fPr>
                        <m:ctrlPr>
                          <a:rPr lang="en-US" sz="3000" b="0" i="1" smtClean="0">
                            <a:latin typeface="Cambria Math" panose="02040503050406030204" pitchFamily="18" charset="0"/>
                          </a:rPr>
                        </m:ctrlPr>
                      </m:fPr>
                      <m:num>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𝒉</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p>
                      </m:num>
                      <m:den>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𝒂</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p>
                      </m:den>
                    </m:f>
                    <m:f>
                      <m:fPr>
                        <m:ctrlPr>
                          <a:rPr lang="en-US" sz="3000" b="0" i="1" smtClean="0">
                            <a:latin typeface="Cambria Math" panose="02040503050406030204" pitchFamily="18" charset="0"/>
                          </a:rPr>
                        </m:ctrlPr>
                      </m:fPr>
                      <m:num>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𝒂</m:t>
                            </m:r>
                          </m:e>
                          <m:sup>
                            <m:r>
                              <a:rPr lang="en-US" sz="3000" b="1"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+1)</m:t>
                            </m:r>
                          </m:sup>
                        </m:sSup>
                      </m:num>
                      <m:den>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𝒉</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p>
                      </m:den>
                    </m:f>
                    <m:f>
                      <m:fPr>
                        <m:ctrlPr>
                          <a:rPr lang="en-US" sz="3000" b="0" i="1" smtClean="0">
                            <a:latin typeface="Cambria Math" panose="02040503050406030204" pitchFamily="18" charset="0"/>
                          </a:rPr>
                        </m:ctrlPr>
                      </m:fPr>
                      <m:num>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num>
                      <m:den>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𝒂</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+1)</m:t>
                            </m:r>
                          </m:sup>
                        </m:sSup>
                      </m:den>
                    </m:f>
                  </m:oMath>
                </a14:m>
                <a:endParaRPr lang="en-US" sz="3000" dirty="0"/>
              </a:p>
              <a:p>
                <a:pPr marL="0" indent="0">
                  <a:buNone/>
                </a:pPr>
                <a:r>
                  <a:rPr lang="en-US" sz="3000" b="0" dirty="0"/>
                  <a:t>			</a:t>
                </a:r>
                <a14:m>
                  <m:oMath xmlns:m="http://schemas.openxmlformats.org/officeDocument/2006/math">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ea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b="1" i="1" smtClean="0">
                                <a:latin typeface="Cambria Math" panose="02040503050406030204" pitchFamily="18" charset="0"/>
                                <a:ea typeface="Cambria Math" panose="02040503050406030204" pitchFamily="18" charset="0"/>
                              </a:rPr>
                              <m:t>𝒂</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p>
                      </m:num>
                      <m:den>
                        <m:r>
                          <a:rPr lang="en-US" sz="3000" b="0" i="1" smtClean="0">
                            <a:latin typeface="Cambria Math" panose="02040503050406030204" pitchFamily="18" charset="0"/>
                            <a:ea typeface="Cambria Math" panose="02040503050406030204" pitchFamily="18" charset="0"/>
                          </a:rPr>
                          <m:t>𝜕</m:t>
                        </m:r>
                        <m:sSubSup>
                          <m:sSubSupPr>
                            <m:ctrlPr>
                              <a:rPr lang="en-US" sz="3000" b="0" i="1" smtClean="0">
                                <a:latin typeface="Cambria Math" panose="02040503050406030204" pitchFamily="18" charset="0"/>
                                <a:ea typeface="Cambria Math" panose="02040503050406030204" pitchFamily="18" charset="0"/>
                              </a:rPr>
                            </m:ctrlPr>
                          </m:sSubSupPr>
                          <m:e>
                            <m:r>
                              <a:rPr lang="en-US" sz="3000" b="1" i="1" smtClean="0">
                                <a:latin typeface="Cambria Math" panose="02040503050406030204" pitchFamily="18" charset="0"/>
                                <a:ea typeface="Cambria Math" panose="02040503050406030204" pitchFamily="18" charset="0"/>
                              </a:rPr>
                              <m:t>𝜽</m:t>
                            </m:r>
                          </m:e>
                          <m:sub>
                            <m:r>
                              <a:rPr lang="en-US" sz="3000" b="0" i="1" smtClean="0">
                                <a:latin typeface="Cambria Math" panose="02040503050406030204" pitchFamily="18" charset="0"/>
                                <a:ea typeface="Cambria Math" panose="02040503050406030204" pitchFamily="18" charset="0"/>
                              </a:rPr>
                              <m:t>𝑘</m:t>
                            </m:r>
                          </m:sub>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m:t>
                            </m:r>
                          </m:sup>
                        </m:sSubSup>
                      </m:den>
                    </m:f>
                  </m:oMath>
                </a14:m>
                <a:r>
                  <a:rPr lang="en-US" sz="3000" dirty="0"/>
                  <a:t> </a:t>
                </a:r>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𝒉</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num>
                      <m:den>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𝒂</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den>
                    </m:f>
                  </m:oMath>
                </a14:m>
                <a:r>
                  <a:rPr lang="en-US" sz="3000" dirty="0"/>
                  <a:t> </a:t>
                </a:r>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𝒂</m:t>
                            </m:r>
                          </m:e>
                          <m:sup>
                            <m:r>
                              <a:rPr lang="en-US" sz="3000" b="1"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+1)</m:t>
                            </m:r>
                          </m:sup>
                        </m:sSup>
                      </m:num>
                      <m:den>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𝒉</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den>
                    </m:f>
                    <m:sSup>
                      <m:sSupPr>
                        <m:ctrlPr>
                          <a:rPr lang="en-US" sz="3000" i="1" smtClean="0">
                            <a:latin typeface="Cambria Math" panose="02040503050406030204" pitchFamily="18" charset="0"/>
                            <a:ea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𝐿</m:t>
                        </m:r>
                        <m:r>
                          <a:rPr lang="en-US" sz="3000" b="0" i="1" smtClean="0">
                            <a:latin typeface="Cambria Math" panose="02040503050406030204" pitchFamily="18" charset="0"/>
                            <a:ea typeface="Cambria Math" panose="02040503050406030204" pitchFamily="18" charset="0"/>
                          </a:rPr>
                          <m:t>+1)</m:t>
                        </m:r>
                      </m:sup>
                    </m:sSup>
                    <m:r>
                      <a:rPr lang="en-US" sz="3000" b="0" i="1" smtClean="0">
                        <a:latin typeface="Cambria Math" panose="02040503050406030204" pitchFamily="18" charset="0"/>
                        <a:ea typeface="Cambria Math" panose="02040503050406030204" pitchFamily="18" charset="0"/>
                      </a:rPr>
                      <m:t>,</m:t>
                    </m:r>
                  </m:oMath>
                </a14:m>
                <a:r>
                  <a:rPr lang="en-US" sz="3000" dirty="0"/>
                  <a:t>	</a:t>
                </a:r>
                <a14:m>
                  <m:oMath xmlns:m="http://schemas.openxmlformats.org/officeDocument/2006/math">
                    <m:sSup>
                      <m:sSupPr>
                        <m:ctrlPr>
                          <a:rPr lang="en-US" sz="3000" i="1" smtClean="0">
                            <a:latin typeface="Cambria Math" panose="02040503050406030204" pitchFamily="18" charset="0"/>
                          </a:rPr>
                        </m:ctrlPr>
                      </m:sSupPr>
                      <m:e>
                        <m:r>
                          <a:rPr lang="en-US" sz="3000" i="1" smtClean="0">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rPr>
                          <m:t>(</m:t>
                        </m:r>
                        <m:r>
                          <a:rPr lang="en-US" sz="3000" b="0" i="1" smtClean="0">
                            <a:latin typeface="Cambria Math" panose="02040503050406030204" pitchFamily="18" charset="0"/>
                          </a:rPr>
                          <m:t>𝐿</m:t>
                        </m:r>
                        <m:r>
                          <a:rPr lang="en-US" sz="3000" b="0" i="1" smtClean="0">
                            <a:latin typeface="Cambria Math" panose="02040503050406030204" pitchFamily="18" charset="0"/>
                          </a:rPr>
                          <m:t>)</m:t>
                        </m:r>
                      </m:sup>
                    </m:sSup>
                    <m:r>
                      <a:rPr lang="en-US" sz="3000" b="0" i="1" smtClean="0">
                        <a:latin typeface="Cambria Math" panose="02040503050406030204" pitchFamily="18" charset="0"/>
                      </a:rPr>
                      <m:t>=</m:t>
                    </m:r>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𝒉</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num>
                      <m:den>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𝒂</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den>
                    </m:f>
                    <m:r>
                      <m:rPr>
                        <m:nor/>
                      </m:rPr>
                      <a:rPr lang="en-US" sz="3000" dirty="0"/>
                      <m:t> </m:t>
                    </m:r>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𝒂</m:t>
                            </m:r>
                          </m:e>
                          <m:sup>
                            <m:r>
                              <a:rPr lang="en-US" sz="3000" b="1"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+1)</m:t>
                            </m:r>
                          </m:sup>
                        </m:sSup>
                      </m:num>
                      <m:den>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𝒉</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den>
                    </m:f>
                    <m:sSup>
                      <m:sSupPr>
                        <m:ctrlPr>
                          <a:rPr lang="en-US" sz="3000" i="1">
                            <a:latin typeface="Cambria Math" panose="02040503050406030204" pitchFamily="18" charset="0"/>
                            <a:ea typeface="Cambria Math" panose="02040503050406030204" pitchFamily="18" charset="0"/>
                          </a:rPr>
                        </m:ctrlPr>
                      </m:sSupPr>
                      <m:e>
                        <m:r>
                          <a:rPr lang="en-US" sz="3000" i="1">
                            <a:latin typeface="Cambria Math" panose="02040503050406030204" pitchFamily="18" charset="0"/>
                            <a:ea typeface="Cambria Math" panose="02040503050406030204" pitchFamily="18" charset="0"/>
                          </a:rPr>
                          <m:t>∆</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+1)</m:t>
                        </m:r>
                      </m:sup>
                    </m:sSup>
                  </m:oMath>
                </a14:m>
                <a:endParaRPr lang="en-US" sz="3000" i="1" dirty="0">
                  <a:latin typeface="Cambria Math" panose="02040503050406030204" pitchFamily="18" charset="0"/>
                  <a:ea typeface="Cambria Math" panose="02040503050406030204" pitchFamily="18" charset="0"/>
                </a:endParaRPr>
              </a:p>
              <a:p>
                <a:pPr marL="0" indent="0">
                  <a:buNone/>
                </a:pPr>
                <a:r>
                  <a:rPr lang="en-US" sz="3000" b="0" dirty="0"/>
                  <a:t>			</a:t>
                </a:r>
                <a14:m>
                  <m:oMath xmlns:m="http://schemas.openxmlformats.org/officeDocument/2006/math">
                    <m:r>
                      <a:rPr lang="en-US" sz="3000" b="0" i="1" smtClean="0">
                        <a:latin typeface="Cambria Math" panose="02040503050406030204" pitchFamily="18" charset="0"/>
                      </a:rPr>
                      <m:t>=</m:t>
                    </m:r>
                  </m:oMath>
                </a14:m>
                <a:r>
                  <a:rPr lang="en-US" sz="3000" dirty="0"/>
                  <a:t> </a:t>
                </a:r>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sSup>
                          <m:sSupPr>
                            <m:ctrlPr>
                              <a:rPr lang="en-US" sz="3000"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𝒂</m:t>
                            </m:r>
                          </m:e>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p>
                      </m:num>
                      <m:den>
                        <m:r>
                          <a:rPr lang="en-US" sz="3000" i="1">
                            <a:latin typeface="Cambria Math" panose="02040503050406030204" pitchFamily="18" charset="0"/>
                            <a:ea typeface="Cambria Math" panose="02040503050406030204" pitchFamily="18" charset="0"/>
                          </a:rPr>
                          <m:t>𝜕</m:t>
                        </m:r>
                        <m:sSubSup>
                          <m:sSubSupPr>
                            <m:ctrlPr>
                              <a:rPr lang="en-US" sz="3000" i="1">
                                <a:latin typeface="Cambria Math" panose="02040503050406030204" pitchFamily="18" charset="0"/>
                                <a:ea typeface="Cambria Math" panose="02040503050406030204" pitchFamily="18" charset="0"/>
                              </a:rPr>
                            </m:ctrlPr>
                          </m:sSubSupPr>
                          <m:e>
                            <m:r>
                              <a:rPr lang="en-US" sz="3000" b="1" i="1">
                                <a:latin typeface="Cambria Math" panose="02040503050406030204" pitchFamily="18" charset="0"/>
                                <a:ea typeface="Cambria Math" panose="02040503050406030204" pitchFamily="18" charset="0"/>
                              </a:rPr>
                              <m:t>𝜽</m:t>
                            </m:r>
                          </m:e>
                          <m:sub>
                            <m:r>
                              <a:rPr lang="en-US" sz="3000" i="1">
                                <a:latin typeface="Cambria Math" panose="02040503050406030204" pitchFamily="18" charset="0"/>
                                <a:ea typeface="Cambria Math" panose="02040503050406030204" pitchFamily="18" charset="0"/>
                              </a:rPr>
                              <m:t>𝑘</m:t>
                            </m:r>
                          </m:sub>
                          <m:sup>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𝐿</m:t>
                            </m:r>
                            <m:r>
                              <a:rPr lang="en-US" sz="3000" i="1">
                                <a:latin typeface="Cambria Math" panose="02040503050406030204" pitchFamily="18" charset="0"/>
                                <a:ea typeface="Cambria Math" panose="02040503050406030204" pitchFamily="18" charset="0"/>
                              </a:rPr>
                              <m:t>)</m:t>
                            </m:r>
                          </m:sup>
                        </m:sSubSup>
                      </m:den>
                    </m:f>
                  </m:oMath>
                </a14:m>
                <a:r>
                  <a:rPr lang="en-US" sz="3000" dirty="0"/>
                  <a:t> </a:t>
                </a:r>
                <a14:m>
                  <m:oMath xmlns:m="http://schemas.openxmlformats.org/officeDocument/2006/math">
                    <m:sSup>
                      <m:sSupPr>
                        <m:ctrlPr>
                          <a:rPr lang="en-US" sz="3000" i="1">
                            <a:latin typeface="Cambria Math" panose="02040503050406030204" pitchFamily="18" charset="0"/>
                          </a:rPr>
                        </m:ctrlPr>
                      </m:sSupPr>
                      <m:e>
                        <m:r>
                          <a:rPr lang="en-US" sz="3000" i="1">
                            <a:latin typeface="Cambria Math" panose="02040503050406030204" pitchFamily="18" charset="0"/>
                            <a:ea typeface="Cambria Math" panose="02040503050406030204" pitchFamily="18" charset="0"/>
                          </a:rPr>
                          <m:t>∆</m:t>
                        </m:r>
                      </m:e>
                      <m:sup>
                        <m:r>
                          <a:rPr lang="en-US" sz="3000" i="1">
                            <a:latin typeface="Cambria Math" panose="02040503050406030204" pitchFamily="18" charset="0"/>
                          </a:rPr>
                          <m:t>(</m:t>
                        </m:r>
                        <m:r>
                          <a:rPr lang="en-US" sz="3000" i="1">
                            <a:latin typeface="Cambria Math" panose="02040503050406030204" pitchFamily="18" charset="0"/>
                          </a:rPr>
                          <m:t>𝐿</m:t>
                        </m:r>
                        <m:r>
                          <a:rPr lang="en-US" sz="3000" i="1">
                            <a:latin typeface="Cambria Math" panose="02040503050406030204" pitchFamily="18" charset="0"/>
                          </a:rPr>
                          <m:t>)</m:t>
                        </m:r>
                      </m:sup>
                    </m:sSup>
                  </m:oMath>
                </a14:m>
                <a:endParaRPr lang="en-US" sz="3000" dirty="0"/>
              </a:p>
              <a:p>
                <a:r>
                  <a:rPr lang="en-US" dirty="0"/>
                  <a:t>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oMath>
                </a14:m>
                <a:r>
                  <a:rPr lang="en-US" dirty="0"/>
                  <a:t> is defined in terms of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+1)</m:t>
                        </m:r>
                      </m:sup>
                    </m:sSup>
                  </m:oMath>
                </a14:m>
                <a:r>
                  <a:rPr lang="en-US" dirty="0"/>
                  <a:t>.</a:t>
                </a:r>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0" y="883578"/>
                <a:ext cx="12191999" cy="5966440"/>
              </a:xfrm>
              <a:blipFill>
                <a:blip r:embed="rId2"/>
                <a:stretch>
                  <a:fillRect l="-900" t="-1736" r="-1200"/>
                </a:stretch>
              </a:blipFill>
            </p:spPr>
            <p:txBody>
              <a:bodyPr/>
              <a:lstStyle/>
              <a:p>
                <a:r>
                  <a:rPr lang="en-US">
                    <a:noFill/>
                  </a:rPr>
                  <a:t> </a:t>
                </a:r>
              </a:p>
            </p:txBody>
          </p:sp>
        </mc:Fallback>
      </mc:AlternateContent>
    </p:spTree>
    <p:extLst>
      <p:ext uri="{BB962C8B-B14F-4D97-AF65-F5344CB8AC3E}">
        <p14:creationId xmlns:p14="http://schemas.microsoft.com/office/powerpoint/2010/main" val="32254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lstStyle/>
              <a:p>
                <a:r>
                  <a:rPr lang="en-US" dirty="0"/>
                  <a:t>Similarly, for </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 </m:t>
                    </m:r>
                  </m:oMath>
                </a14:m>
                <a:r>
                  <a:rPr lang="en-US" dirty="0"/>
                  <a:t>the other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oMath>
                </a14:m>
                <a:r>
                  <a:rPr lang="en-US" dirty="0"/>
                  <a:t>s can be defined recursively in terms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oMath>
                </a14:m>
                <a:r>
                  <a:rPr lang="en-US" dirty="0"/>
                  <a:t>:</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𝒉</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𝒂</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𝒂</m:t>
                            </m:r>
                          </m:e>
                          <m:sup>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𝒉</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den>
                    </m:f>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oMath>
                </a14:m>
                <a:r>
                  <a:rPr lang="en-US" dirty="0"/>
                  <a:t>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𝑫</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r>
                  <a:rPr lang="en-US" dirty="0"/>
                  <a:t> </a:t>
                </a:r>
              </a:p>
              <a:p>
                <a:r>
                  <a:rPr lang="en-US" dirty="0"/>
                  <a:t>The last simplification uses the fact that the partial derivatives involved correspond to matrices that can be written:</a:t>
                </a:r>
              </a:p>
              <a:p>
                <a:pPr marL="0" indent="0">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𝒉</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𝒂</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𝑫</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𝒂</m:t>
                            </m:r>
                          </m:e>
                          <m:sup>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𝒉</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US" dirty="0"/>
              </a:p>
              <a:p>
                <a:r>
                  <a:rPr lang="en-US" dirty="0"/>
                  <a:t>Where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𝑫</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oMath>
                </a14:m>
                <a:r>
                  <a:rPr lang="en-US" dirty="0"/>
                  <a:t> contains the partial derivatives of the hidden layer activation function with respect to </a:t>
                </a:r>
                <a:r>
                  <a:rPr lang="en-US" dirty="0" err="1"/>
                  <a:t>preactivation</a:t>
                </a:r>
                <a:r>
                  <a:rPr lang="en-US" dirty="0"/>
                  <a:t> input</a:t>
                </a:r>
              </a:p>
              <a:p>
                <a:r>
                  <a:rPr lang="en-US" dirty="0"/>
                  <a:t>The matrix is generally diagonal (activation functions operate element-wise)</a:t>
                </a:r>
              </a:p>
              <a:p>
                <a:r>
                  <a:rPr lang="en-US" dirty="0"/>
                  <a:t>The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r>
                  <a:rPr lang="en-US" dirty="0"/>
                  <a:t> term results from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1430" r="-1550"/>
                </a:stretch>
              </a:blipFill>
            </p:spPr>
            <p:txBody>
              <a:bodyPr/>
              <a:lstStyle/>
              <a:p>
                <a:r>
                  <a:rPr lang="en-US">
                    <a:noFill/>
                  </a:rPr>
                  <a:t> </a:t>
                </a:r>
              </a:p>
            </p:txBody>
          </p:sp>
        </mc:Fallback>
      </mc:AlternateContent>
    </p:spTree>
    <p:extLst>
      <p:ext uri="{BB962C8B-B14F-4D97-AF65-F5344CB8AC3E}">
        <p14:creationId xmlns:p14="http://schemas.microsoft.com/office/powerpoint/2010/main" val="211382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lstStyle/>
              <a:p>
                <a:r>
                  <a:rPr lang="en-US" dirty="0"/>
                  <a:t>The gradients for the k</a:t>
                </a:r>
                <a:r>
                  <a:rPr lang="en-US" baseline="30000" dirty="0"/>
                  <a:t>th </a:t>
                </a:r>
                <a:r>
                  <a:rPr lang="en-US" dirty="0"/>
                  <a:t>vector of parameters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𝑡h</m:t>
                        </m:r>
                      </m:sup>
                    </m:sSup>
                  </m:oMath>
                </a14:m>
                <a:r>
                  <a:rPr lang="en-US" dirty="0"/>
                  <a:t> network layer can therefore be computed using products of matrices of form:</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bSup>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sSup>
                        <m:sSupPr>
                          <m:ctrlPr>
                            <a:rPr lang="en-US" b="0" i="1" smtClean="0">
                              <a:latin typeface="Cambria Math" panose="02040503050406030204" pitchFamily="18" charset="0"/>
                            </a:rPr>
                          </m:ctrlPr>
                        </m:sSupPr>
                        <m:e>
                          <m:r>
                            <a:rPr lang="en-US" b="1" i="1" smtClean="0">
                              <a:latin typeface="Cambria Math" panose="02040503050406030204" pitchFamily="18" charset="0"/>
                            </a:rPr>
                            <m:t>𝑫</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𝑫</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p>
                      </m:sSup>
                    </m:oMath>
                  </m:oMathPara>
                </a14:m>
                <a:endParaRPr lang="en-US" dirty="0"/>
              </a:p>
              <a:p>
                <a:r>
                  <a:rPr lang="en-US" dirty="0"/>
                  <a:t>Given these equations, the definition of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a loss function, and any regularization terms, deep networks formulated in this general way can be optimized using gradient descent. </a:t>
                </a:r>
              </a:p>
              <a:p>
                <a:r>
                  <a:rPr lang="en-US" dirty="0"/>
                  <a:t>The recursive definitions for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reflect how algorithm propagates information back from the loss</a:t>
                </a:r>
              </a:p>
              <a:p>
                <a:endParaRPr lang="en-US" dirty="0"/>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1634"/>
                </a:stretch>
              </a:blipFill>
            </p:spPr>
            <p:txBody>
              <a:bodyPr/>
              <a:lstStyle/>
              <a:p>
                <a:r>
                  <a:rPr lang="en-US">
                    <a:noFill/>
                  </a:rPr>
                  <a:t> </a:t>
                </a:r>
              </a:p>
            </p:txBody>
          </p:sp>
        </mc:Fallback>
      </mc:AlternateContent>
    </p:spTree>
    <p:extLst>
      <p:ext uri="{BB962C8B-B14F-4D97-AF65-F5344CB8AC3E}">
        <p14:creationId xmlns:p14="http://schemas.microsoft.com/office/powerpoint/2010/main" val="13757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Python example </a:t>
            </a:r>
          </a:p>
        </p:txBody>
      </p:sp>
      <p:sp>
        <p:nvSpPr>
          <p:cNvPr id="3" name="Content Placeholder 2"/>
          <p:cNvSpPr>
            <a:spLocks noGrp="1"/>
          </p:cNvSpPr>
          <p:nvPr>
            <p:ph idx="1"/>
          </p:nvPr>
        </p:nvSpPr>
        <p:spPr/>
        <p:txBody>
          <a:bodyPr>
            <a:normAutofit fontScale="92500" lnSpcReduction="10000"/>
          </a:bodyPr>
          <a:lstStyle/>
          <a:p>
            <a:r>
              <a:rPr lang="en-CA" dirty="0" err="1"/>
              <a:t>Spyder</a:t>
            </a:r>
            <a:endParaRPr lang="en-CA" dirty="0"/>
          </a:p>
          <a:p>
            <a:pPr lvl="1"/>
            <a:r>
              <a:rPr lang="en-CA" dirty="0"/>
              <a:t>Scientific programming IDE for python</a:t>
            </a:r>
          </a:p>
          <a:p>
            <a:pPr lvl="1"/>
            <a:r>
              <a:rPr lang="en-CA" dirty="0"/>
              <a:t>Designed for scientists, engineers, and data analysts</a:t>
            </a:r>
          </a:p>
          <a:p>
            <a:pPr lvl="1"/>
            <a:r>
              <a:rPr lang="en-CA" dirty="0"/>
              <a:t>unique combination of advanced editing and interactive execution</a:t>
            </a:r>
          </a:p>
          <a:p>
            <a:pPr lvl="1"/>
            <a:r>
              <a:rPr lang="en-CA" dirty="0"/>
              <a:t>Combines text editor with </a:t>
            </a:r>
            <a:r>
              <a:rPr lang="en-CA" dirty="0" err="1"/>
              <a:t>ipython</a:t>
            </a:r>
            <a:r>
              <a:rPr lang="en-CA" dirty="0"/>
              <a:t> console</a:t>
            </a:r>
          </a:p>
          <a:p>
            <a:r>
              <a:rPr lang="en-CA" dirty="0"/>
              <a:t>Numpy </a:t>
            </a:r>
            <a:r>
              <a:rPr lang="en-CA" dirty="0" err="1"/>
              <a:t>ndarrays</a:t>
            </a:r>
            <a:endParaRPr lang="en-CA" dirty="0"/>
          </a:p>
          <a:p>
            <a:pPr lvl="1"/>
            <a:r>
              <a:rPr lang="en-CA" dirty="0">
                <a:hlinkClick r:id="rId2"/>
              </a:rPr>
              <a:t>https://docs.scipy.org/doc/numpy-1.13.0/reference/arrays.ndarray.html</a:t>
            </a:r>
            <a:endParaRPr lang="en-CA" dirty="0"/>
          </a:p>
          <a:p>
            <a:r>
              <a:rPr lang="en-CA" dirty="0" err="1"/>
              <a:t>Matplotlib.pyplot</a:t>
            </a:r>
            <a:endParaRPr lang="en-CA" dirty="0"/>
          </a:p>
          <a:p>
            <a:pPr lvl="1"/>
            <a:r>
              <a:rPr lang="en-CA" dirty="0">
                <a:hlinkClick r:id="rId3"/>
              </a:rPr>
              <a:t>https://matplotlib.org/api/pyplot_api.html</a:t>
            </a:r>
            <a:endParaRPr lang="en-CA" dirty="0"/>
          </a:p>
          <a:p>
            <a:r>
              <a:rPr lang="en-CA" dirty="0"/>
              <a:t>Built in toy datasets</a:t>
            </a:r>
          </a:p>
          <a:p>
            <a:r>
              <a:rPr lang="en-CA" dirty="0"/>
              <a:t>Use anaconda to install: </a:t>
            </a:r>
            <a:r>
              <a:rPr lang="en-CA" dirty="0">
                <a:hlinkClick r:id="rId4"/>
              </a:rPr>
              <a:t>https://anaconda.org/anaconda/spyder</a:t>
            </a:r>
            <a:endParaRPr lang="en-CA" dirty="0"/>
          </a:p>
        </p:txBody>
      </p:sp>
      <p:pic>
        <p:nvPicPr>
          <p:cNvPr id="4" name="Picture 2" descr="Image result for spyder i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84869" y="4475017"/>
            <a:ext cx="2207129" cy="220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9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𝑯</m:t>
                          </m:r>
                        </m:e>
                        <m:sub>
                          <m:r>
                            <a:rPr lang="en-US" i="1">
                              <a:latin typeface="Cambria Math" panose="02040503050406030204" pitchFamily="18" charset="0"/>
                            </a:rPr>
                            <m:t>𝑘</m:t>
                          </m:r>
                        </m:sub>
                        <m:sup>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bSup>
                      <m:sSup>
                        <m:sSupPr>
                          <m:ctrlPr>
                            <a:rPr lang="en-US" i="1">
                              <a:latin typeface="Cambria Math" panose="02040503050406030204" pitchFamily="18" charset="0"/>
                            </a:rPr>
                          </m:ctrlPr>
                        </m:sSupPr>
                        <m:e>
                          <m:r>
                            <a:rPr lang="en-US" b="1" i="1">
                              <a:latin typeface="Cambria Math" panose="02040503050406030204" pitchFamily="18" charset="0"/>
                            </a:rPr>
                            <m:t>𝑫</m:t>
                          </m:r>
                        </m:e>
                        <m:sup>
                          <m:d>
                            <m:dPr>
                              <m:ctrlPr>
                                <a:rPr lang="en-US" i="1">
                                  <a:latin typeface="Cambria Math" panose="02040503050406030204" pitchFamily="18" charset="0"/>
                                </a:rPr>
                              </m:ctrlPr>
                            </m:dPr>
                            <m:e>
                              <m:r>
                                <a:rPr lang="en-US" i="1">
                                  <a:latin typeface="Cambria Math" panose="02040503050406030204" pitchFamily="18" charset="0"/>
                                </a:rPr>
                                <m:t>𝑙</m:t>
                              </m:r>
                            </m:e>
                          </m:d>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𝑫</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p>
                    </m:oMath>
                  </m:oMathPara>
                </a14:m>
                <a:endParaRPr lang="en-US" dirty="0"/>
              </a:p>
              <a:p>
                <a:r>
                  <a:rPr lang="en-US" dirty="0"/>
                  <a:t>The above equations are amenable to numerical optimization</a:t>
                </a:r>
              </a:p>
              <a:p>
                <a:r>
                  <a:rPr lang="en-US" dirty="0"/>
                  <a:t>Example: matrix-matrix multiplications can be avoided in favor of matrix-vector multiplications by computing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𝑫</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r>
                  <a:rPr lang="en-US" dirty="0"/>
                  <a:t> </a:t>
                </a:r>
              </a:p>
              <a:p>
                <a:r>
                  <a:rPr lang="en-US" dirty="0"/>
                  <a:t>Observing that most hidden-layer activation functions give a diagonal form for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𝑫</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the matrix-vector multiplication can be transformed into an element-wise product,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𝒅</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𝑾</m:t>
                            </m:r>
                          </m:e>
                          <m:sup>
                            <m:r>
                              <a:rPr lang="en-US" b="0" i="1" smtClean="0">
                                <a:latin typeface="Cambria Math" panose="02040503050406030204" pitchFamily="18" charset="0"/>
                                <a:ea typeface="Cambria Math" panose="02040503050406030204" pitchFamily="18" charset="0"/>
                              </a:rPr>
                              <m:t>𝑇</m:t>
                            </m:r>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e>
                            </m:d>
                          </m:sup>
                        </m:sSup>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m:t>
                            </m:r>
                          </m:e>
                          <m:sup>
                            <m:d>
                              <m:dPr>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e>
                            </m:d>
                          </m:sup>
                        </m:sSup>
                      </m:e>
                    </m:d>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b="1" dirty="0"/>
                  <a:t> </a:t>
                </a:r>
                <a:r>
                  <a:rPr lang="en-US" dirty="0"/>
                  <a:t>is element-wise product and vector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𝒅</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oMath>
                </a14:m>
                <a:r>
                  <a:rPr lang="en-US" b="1" dirty="0"/>
                  <a:t> </a:t>
                </a:r>
                <a:r>
                  <a:rPr lang="en-US" dirty="0"/>
                  <a:t>is created by extracting elements of diagonal of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𝑫</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oMath>
                </a14:m>
                <a:endParaRPr lang="en-US" b="1" dirty="0"/>
              </a:p>
              <a:p>
                <a:r>
                  <a:rPr lang="en-US" dirty="0"/>
                  <a:t>Using observation above, we can see that entire parameter matrix update at each level has following simple form: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𝜽</m:t>
                            </m:r>
                          </m:e>
                          <m:sup>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𝒉</m:t>
                            </m:r>
                          </m:e>
                        </m:acc>
                      </m:e>
                      <m: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oMath>
                </a14:m>
                <a:r>
                  <a:rPr lang="en-US" dirty="0"/>
                  <a:t> </a:t>
                </a:r>
              </a:p>
              <a:p>
                <a:r>
                  <a:rPr lang="en-US" dirty="0"/>
                  <a:t>When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𝒉</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the input data with a 1 appended</a:t>
                </a:r>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r="-1500" b="-102"/>
                </a:stretch>
              </a:blipFill>
            </p:spPr>
            <p:txBody>
              <a:bodyPr/>
              <a:lstStyle/>
              <a:p>
                <a:r>
                  <a:rPr lang="en-US">
                    <a:noFill/>
                  </a:rPr>
                  <a:t> </a:t>
                </a:r>
              </a:p>
            </p:txBody>
          </p:sp>
        </mc:Fallback>
      </mc:AlternateContent>
    </p:spTree>
    <p:extLst>
      <p:ext uri="{BB962C8B-B14F-4D97-AF65-F5344CB8AC3E}">
        <p14:creationId xmlns:p14="http://schemas.microsoft.com/office/powerpoint/2010/main" val="148898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2"/>
            <a:ext cx="12192000" cy="579680"/>
          </a:xfrm>
        </p:spPr>
        <p:txBody>
          <a:bodyPr>
            <a:noAutofit/>
          </a:bodyPr>
          <a:lstStyle/>
          <a:p>
            <a:r>
              <a:rPr lang="en-US" sz="2800" dirty="0"/>
              <a:t>Backpropagation in a deep network (forward computation shown in gray arrows)</a:t>
            </a:r>
          </a:p>
        </p:txBody>
      </p:sp>
      <p:pic>
        <p:nvPicPr>
          <p:cNvPr id="4" name="Picture 3">
            <a:extLst>
              <a:ext uri="{FF2B5EF4-FFF2-40B4-BE49-F238E27FC236}">
                <a16:creationId xmlns:a16="http://schemas.microsoft.com/office/drawing/2014/main" id="{4B170458-BBE1-46ED-9780-B0E72E664159}"/>
              </a:ext>
            </a:extLst>
          </p:cNvPr>
          <p:cNvPicPr>
            <a:picLocks noChangeAspect="1"/>
          </p:cNvPicPr>
          <p:nvPr/>
        </p:nvPicPr>
        <p:blipFill>
          <a:blip r:embed="rId2"/>
          <a:stretch>
            <a:fillRect/>
          </a:stretch>
        </p:blipFill>
        <p:spPr>
          <a:xfrm>
            <a:off x="0" y="981378"/>
            <a:ext cx="12168940" cy="5316677"/>
          </a:xfrm>
          <a:prstGeom prst="rect">
            <a:avLst/>
          </a:prstGeom>
        </p:spPr>
      </p:pic>
    </p:spTree>
    <p:extLst>
      <p:ext uri="{BB962C8B-B14F-4D97-AF65-F5344CB8AC3E}">
        <p14:creationId xmlns:p14="http://schemas.microsoft.com/office/powerpoint/2010/main" val="913463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99"/>
            <a:ext cx="12192000" cy="875597"/>
          </a:xfrm>
        </p:spPr>
        <p:txBody>
          <a:bodyPr>
            <a:normAutofit fontScale="90000"/>
          </a:bodyPr>
          <a:lstStyle/>
          <a:p>
            <a:r>
              <a:rPr lang="en-US" dirty="0"/>
              <a:t>Parameter updates (black arrows) that follow the forward and backward propagation steps (gray arrows)</a:t>
            </a:r>
          </a:p>
        </p:txBody>
      </p:sp>
      <p:pic>
        <p:nvPicPr>
          <p:cNvPr id="4" name="Picture 3">
            <a:extLst>
              <a:ext uri="{FF2B5EF4-FFF2-40B4-BE49-F238E27FC236}">
                <a16:creationId xmlns:a16="http://schemas.microsoft.com/office/drawing/2014/main" id="{B8CB800B-E91C-463B-91E5-9B250299C880}"/>
              </a:ext>
            </a:extLst>
          </p:cNvPr>
          <p:cNvPicPr>
            <a:picLocks noChangeAspect="1"/>
          </p:cNvPicPr>
          <p:nvPr/>
        </p:nvPicPr>
        <p:blipFill>
          <a:blip r:embed="rId2"/>
          <a:stretch>
            <a:fillRect/>
          </a:stretch>
        </p:blipFill>
        <p:spPr>
          <a:xfrm>
            <a:off x="585627" y="1065072"/>
            <a:ext cx="11239928" cy="5743851"/>
          </a:xfrm>
          <a:prstGeom prst="rect">
            <a:avLst/>
          </a:prstGeom>
        </p:spPr>
      </p:pic>
    </p:spTree>
    <p:extLst>
      <p:ext uri="{BB962C8B-B14F-4D97-AF65-F5344CB8AC3E}">
        <p14:creationId xmlns:p14="http://schemas.microsoft.com/office/powerpoint/2010/main" val="2639487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Computation graphs and complex network structures</a:t>
            </a:r>
          </a:p>
        </p:txBody>
      </p:sp>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normAutofit fontScale="92500" lnSpcReduction="10000"/>
          </a:bodyPr>
          <a:lstStyle/>
          <a:p>
            <a:r>
              <a:rPr lang="en-US" dirty="0"/>
              <a:t>For a simple feedforward network, learning takes place in two phases: a forward pass and a backward pass</a:t>
            </a:r>
          </a:p>
          <a:p>
            <a:r>
              <a:rPr lang="en-US" dirty="0"/>
              <a:t>Using vector notation, we saw above that gradient computations decompose into a simple chain of matrix products</a:t>
            </a:r>
          </a:p>
          <a:p>
            <a:r>
              <a:rPr lang="en-US" dirty="0"/>
              <a:t>What if the graph does not have a simple layered structure?</a:t>
            </a:r>
          </a:p>
          <a:p>
            <a:r>
              <a:rPr lang="en-US" dirty="0"/>
              <a:t>More complex computations consisting of applying functions to intermediate results can also be represented by computation graphs</a:t>
            </a:r>
          </a:p>
          <a:p>
            <a:r>
              <a:rPr lang="en-US" dirty="0"/>
              <a:t>Implementing general mechanisms for efficient backpropagation is complex</a:t>
            </a:r>
          </a:p>
          <a:p>
            <a:r>
              <a:rPr lang="en-US" dirty="0"/>
              <a:t>Using concept of computation graph, gradient information simply needs to be propagated along the path found by reversing arrows in graph used to define steps of forward propagation of information</a:t>
            </a:r>
          </a:p>
          <a:p>
            <a:r>
              <a:rPr lang="en-US" dirty="0"/>
              <a:t>Learning in a deep network could be by gradient descent, or more sophisticated methods that exploit higher-order derivatives. </a:t>
            </a:r>
          </a:p>
          <a:p>
            <a:r>
              <a:rPr lang="en-US" dirty="0"/>
              <a:t>In practice, a variation of stochastic gradient descent based on mini-batches is by far the most popular method, software packages often optimized assuming this is the case</a:t>
            </a:r>
          </a:p>
        </p:txBody>
      </p:sp>
    </p:spTree>
    <p:extLst>
      <p:ext uri="{BB962C8B-B14F-4D97-AF65-F5344CB8AC3E}">
        <p14:creationId xmlns:p14="http://schemas.microsoft.com/office/powerpoint/2010/main" val="9026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762-C845-438C-8094-44E7A5F3A1FD}"/>
              </a:ext>
            </a:extLst>
          </p:cNvPr>
          <p:cNvSpPr>
            <a:spLocks noGrp="1"/>
          </p:cNvSpPr>
          <p:nvPr>
            <p:ph type="title"/>
          </p:nvPr>
        </p:nvSpPr>
        <p:spPr>
          <a:xfrm>
            <a:off x="0" y="7981"/>
            <a:ext cx="12192000" cy="875597"/>
          </a:xfrm>
        </p:spPr>
        <p:txBody>
          <a:bodyPr/>
          <a:lstStyle/>
          <a:p>
            <a:r>
              <a:rPr lang="en-US" dirty="0"/>
              <a:t>Checking backpropagation implementations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36BE3-95D2-4CEB-B804-F0010D58C00F}"/>
                  </a:ext>
                </a:extLst>
              </p:cNvPr>
              <p:cNvSpPr>
                <a:spLocks noGrp="1"/>
              </p:cNvSpPr>
              <p:nvPr>
                <p:ph idx="1"/>
              </p:nvPr>
            </p:nvSpPr>
            <p:spPr>
              <a:xfrm>
                <a:off x="-1" y="883578"/>
                <a:ext cx="12191999" cy="5966440"/>
              </a:xfrm>
            </p:spPr>
            <p:txBody>
              <a:bodyPr/>
              <a:lstStyle/>
              <a:p>
                <a:r>
                  <a:rPr lang="en-US" dirty="0"/>
                  <a:t>Check backprop implementation for correctness by comparing analytic values of gradients with those computed numerically</a:t>
                </a:r>
              </a:p>
              <a:p>
                <a:r>
                  <a:rPr lang="en-US" dirty="0"/>
                  <a:t>Example: add/subtract a small perturbation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to each parameter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then compute the symmetric finite difference approximation to derivative of loss:</a:t>
                </a:r>
              </a:p>
              <a:p>
                <a:pPr marL="0" indent="0">
                  <a:buNone/>
                </a:pPr>
                <a:r>
                  <a:rPr lang="en-US" sz="4000" dirty="0"/>
                  <a:t>		</a:t>
                </a:r>
                <a14:m>
                  <m:oMath xmlns:m="http://schemas.openxmlformats.org/officeDocument/2006/math">
                    <m:f>
                      <m:fPr>
                        <m:ctrlPr>
                          <a:rPr lang="en-US" sz="4000" i="1" smtClean="0">
                            <a:latin typeface="Cambria Math" panose="02040503050406030204" pitchFamily="18" charset="0"/>
                          </a:rPr>
                        </m:ctrlPr>
                      </m:fPr>
                      <m:num>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𝐿</m:t>
                        </m:r>
                      </m:num>
                      <m:den>
                        <m:r>
                          <a:rPr lang="en-US" sz="4000" i="1" smtClean="0">
                            <a:latin typeface="Cambria Math" panose="02040503050406030204" pitchFamily="18" charset="0"/>
                            <a:ea typeface="Cambria Math" panose="02040503050406030204" pitchFamily="18" charset="0"/>
                          </a:rPr>
                          <m:t>𝜕𝜃</m:t>
                        </m:r>
                      </m:den>
                    </m:f>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𝐿</m:t>
                        </m:r>
                        <m:d>
                          <m:dPr>
                            <m:ctrlPr>
                              <a:rPr lang="en-US" sz="4000" b="0" i="1" smtClean="0">
                                <a:latin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𝜀</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𝐿</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𝜀</m:t>
                        </m:r>
                        <m:r>
                          <a:rPr lang="en-US" sz="4000" b="0" i="1" smtClean="0">
                            <a:latin typeface="Cambria Math" panose="02040503050406030204" pitchFamily="18" charset="0"/>
                            <a:ea typeface="Cambria Math" panose="02040503050406030204" pitchFamily="18" charset="0"/>
                          </a:rPr>
                          <m:t>)</m:t>
                        </m:r>
                      </m:num>
                      <m:den>
                        <m:r>
                          <a:rPr lang="en-US" sz="4000" b="0" i="1" smtClean="0">
                            <a:latin typeface="Cambria Math" panose="02040503050406030204" pitchFamily="18" charset="0"/>
                          </a:rPr>
                          <m:t>2</m:t>
                        </m:r>
                        <m:r>
                          <a:rPr lang="en-US" sz="4000" b="0" i="1" smtClean="0">
                            <a:latin typeface="Cambria Math" panose="02040503050406030204" pitchFamily="18" charset="0"/>
                            <a:ea typeface="Cambria Math" panose="02040503050406030204" pitchFamily="18" charset="0"/>
                          </a:rPr>
                          <m:t>𝜀</m:t>
                        </m:r>
                      </m:den>
                    </m:f>
                  </m:oMath>
                </a14:m>
                <a:r>
                  <a:rPr lang="en-US" dirty="0"/>
                  <a:t>, </a:t>
                </a:r>
              </a:p>
              <a:p>
                <a:r>
                  <a:rPr lang="en-US" dirty="0"/>
                  <a:t>Where the error in approximation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F636BE3-95D2-4CEB-B804-F0010D58C00F}"/>
                  </a:ext>
                </a:extLst>
              </p:cNvPr>
              <p:cNvSpPr>
                <a:spLocks noGrp="1" noRot="1" noChangeAspect="1" noMove="1" noResize="1" noEditPoints="1" noAdjustHandles="1" noChangeArrowheads="1" noChangeShapeType="1" noTextEdit="1"/>
              </p:cNvSpPr>
              <p:nvPr>
                <p:ph idx="1"/>
              </p:nvPr>
            </p:nvSpPr>
            <p:spPr>
              <a:xfrm>
                <a:off x="-1" y="883578"/>
                <a:ext cx="12191999" cy="5966440"/>
              </a:xfrm>
              <a:blipFill>
                <a:blip r:embed="rId2"/>
                <a:stretch>
                  <a:fillRect l="-900" t="-1736"/>
                </a:stretch>
              </a:blipFill>
            </p:spPr>
            <p:txBody>
              <a:bodyPr/>
              <a:lstStyle/>
              <a:p>
                <a:r>
                  <a:rPr lang="en-US">
                    <a:noFill/>
                  </a:rPr>
                  <a:t> </a:t>
                </a:r>
              </a:p>
            </p:txBody>
          </p:sp>
        </mc:Fallback>
      </mc:AlternateContent>
    </p:spTree>
    <p:extLst>
      <p:ext uri="{BB962C8B-B14F-4D97-AF65-F5344CB8AC3E}">
        <p14:creationId xmlns:p14="http://schemas.microsoft.com/office/powerpoint/2010/main" val="9123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A507-614B-4037-AE04-1D63D378A64F}"/>
              </a:ext>
            </a:extLst>
          </p:cNvPr>
          <p:cNvSpPr>
            <a:spLocks noGrp="1"/>
          </p:cNvSpPr>
          <p:nvPr>
            <p:ph type="title"/>
          </p:nvPr>
        </p:nvSpPr>
        <p:spPr>
          <a:xfrm>
            <a:off x="0" y="18256"/>
            <a:ext cx="10515600" cy="824226"/>
          </a:xfrm>
        </p:spPr>
        <p:txBody>
          <a:bodyPr/>
          <a:lstStyle/>
          <a:p>
            <a:r>
              <a:rPr lang="en-US" dirty="0"/>
              <a:t>Convolutional neural networks (CNNs)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72F903-1A52-4D62-8008-5DE5F0980F06}"/>
                  </a:ext>
                </a:extLst>
              </p:cNvPr>
              <p:cNvSpPr>
                <a:spLocks noGrp="1"/>
              </p:cNvSpPr>
              <p:nvPr>
                <p:ph idx="1"/>
              </p:nvPr>
            </p:nvSpPr>
            <p:spPr>
              <a:xfrm>
                <a:off x="0" y="880405"/>
                <a:ext cx="12192000" cy="1690618"/>
              </a:xfrm>
            </p:spPr>
            <p:txBody>
              <a:bodyPr>
                <a:normAutofit/>
              </a:bodyPr>
              <a:lstStyle/>
              <a:p>
                <a:r>
                  <a:rPr lang="en-US" dirty="0"/>
                  <a:t>Convolution is the process of adding each element of the image to its local neighbors, weighted by a kernel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𝑎</m:t>
                          </m:r>
                        </m:sup>
                        <m:e>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up>
                              <m:r>
                                <a:rPr lang="en-US" b="0" i="1" smtClean="0">
                                  <a:latin typeface="Cambria Math" panose="02040503050406030204" pitchFamily="18" charset="0"/>
                                  <a:ea typeface="Cambria Math" panose="02040503050406030204" pitchFamily="18" charset="0"/>
                                </a:rPr>
                                <m:t>𝑏</m:t>
                              </m:r>
                            </m:sup>
                            <m:e>
                              <m:r>
                                <a:rPr lang="en-US" b="0"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nary>
                        </m:e>
                      </m:nary>
                    </m:oMath>
                  </m:oMathPara>
                </a14:m>
                <a:endParaRPr lang="en-US" dirty="0"/>
              </a:p>
            </p:txBody>
          </p:sp>
        </mc:Choice>
        <mc:Fallback xmlns="">
          <p:sp>
            <p:nvSpPr>
              <p:cNvPr id="3" name="Content Placeholder 2">
                <a:extLst>
                  <a:ext uri="{FF2B5EF4-FFF2-40B4-BE49-F238E27FC236}">
                    <a16:creationId xmlns:a16="http://schemas.microsoft.com/office/drawing/2014/main" id="{2372F903-1A52-4D62-8008-5DE5F0980F06}"/>
                  </a:ext>
                </a:extLst>
              </p:cNvPr>
              <p:cNvSpPr>
                <a:spLocks noGrp="1" noRot="1" noChangeAspect="1" noMove="1" noResize="1" noEditPoints="1" noAdjustHandles="1" noChangeArrowheads="1" noChangeShapeType="1" noTextEdit="1"/>
              </p:cNvSpPr>
              <p:nvPr>
                <p:ph idx="1"/>
              </p:nvPr>
            </p:nvSpPr>
            <p:spPr>
              <a:xfrm>
                <a:off x="0" y="880405"/>
                <a:ext cx="12192000" cy="1690618"/>
              </a:xfrm>
              <a:blipFill>
                <a:blip r:embed="rId2"/>
                <a:stretch>
                  <a:fillRect l="-900" t="-575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CB6DAF2-84EF-40CE-8E72-3F9BCE99547F}"/>
              </a:ext>
            </a:extLst>
          </p:cNvPr>
          <p:cNvPicPr>
            <a:picLocks noChangeAspect="1"/>
          </p:cNvPicPr>
          <p:nvPr/>
        </p:nvPicPr>
        <p:blipFill>
          <a:blip r:embed="rId3"/>
          <a:stretch>
            <a:fillRect/>
          </a:stretch>
        </p:blipFill>
        <p:spPr>
          <a:xfrm>
            <a:off x="7995318" y="4471525"/>
            <a:ext cx="1849562" cy="1849562"/>
          </a:xfrm>
          <a:prstGeom prst="rect">
            <a:avLst/>
          </a:prstGeom>
        </p:spPr>
      </p:pic>
      <p:pic>
        <p:nvPicPr>
          <p:cNvPr id="1026" name="Picture 2">
            <a:extLst>
              <a:ext uri="{FF2B5EF4-FFF2-40B4-BE49-F238E27FC236}">
                <a16:creationId xmlns:a16="http://schemas.microsoft.com/office/drawing/2014/main" id="{047F2583-825E-4F8D-A69C-D9D6D12F4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175" y="4471525"/>
            <a:ext cx="1849562" cy="1849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2CE69C-6F59-4055-B6F5-05C564F6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8792" y="4471525"/>
            <a:ext cx="1849562" cy="18495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D0EB4A9-EE8B-4FC6-8C38-4329FD22F11E}"/>
              </a:ext>
            </a:extLst>
          </p:cNvPr>
          <p:cNvPicPr>
            <a:picLocks noChangeAspect="1"/>
          </p:cNvPicPr>
          <p:nvPr/>
        </p:nvPicPr>
        <p:blipFill>
          <a:blip r:embed="rId6"/>
          <a:stretch>
            <a:fillRect/>
          </a:stretch>
        </p:blipFill>
        <p:spPr>
          <a:xfrm>
            <a:off x="7939880" y="3221328"/>
            <a:ext cx="1905000" cy="1076325"/>
          </a:xfrm>
          <a:prstGeom prst="rect">
            <a:avLst/>
          </a:prstGeom>
        </p:spPr>
      </p:pic>
      <p:pic>
        <p:nvPicPr>
          <p:cNvPr id="12" name="Picture 11">
            <a:extLst>
              <a:ext uri="{FF2B5EF4-FFF2-40B4-BE49-F238E27FC236}">
                <a16:creationId xmlns:a16="http://schemas.microsoft.com/office/drawing/2014/main" id="{2113EA03-10AA-43F1-8834-1EB4CD50B83F}"/>
              </a:ext>
            </a:extLst>
          </p:cNvPr>
          <p:cNvPicPr>
            <a:picLocks noChangeAspect="1"/>
          </p:cNvPicPr>
          <p:nvPr/>
        </p:nvPicPr>
        <p:blipFill>
          <a:blip r:embed="rId7"/>
          <a:stretch>
            <a:fillRect/>
          </a:stretch>
        </p:blipFill>
        <p:spPr>
          <a:xfrm>
            <a:off x="2480781" y="3095940"/>
            <a:ext cx="1276350" cy="1104900"/>
          </a:xfrm>
          <a:prstGeom prst="rect">
            <a:avLst/>
          </a:prstGeom>
        </p:spPr>
      </p:pic>
      <p:pic>
        <p:nvPicPr>
          <p:cNvPr id="13" name="Picture 12">
            <a:extLst>
              <a:ext uri="{FF2B5EF4-FFF2-40B4-BE49-F238E27FC236}">
                <a16:creationId xmlns:a16="http://schemas.microsoft.com/office/drawing/2014/main" id="{AC032A02-E9EE-49C3-AA8E-64804F7757B8}"/>
              </a:ext>
            </a:extLst>
          </p:cNvPr>
          <p:cNvPicPr>
            <a:picLocks noChangeAspect="1"/>
          </p:cNvPicPr>
          <p:nvPr/>
        </p:nvPicPr>
        <p:blipFill>
          <a:blip r:embed="rId8"/>
          <a:stretch>
            <a:fillRect/>
          </a:stretch>
        </p:blipFill>
        <p:spPr>
          <a:xfrm>
            <a:off x="4295869" y="2671282"/>
            <a:ext cx="2809875" cy="1657350"/>
          </a:xfrm>
          <a:prstGeom prst="rect">
            <a:avLst/>
          </a:prstGeom>
        </p:spPr>
      </p:pic>
      <p:sp>
        <p:nvSpPr>
          <p:cNvPr id="14" name="TextBox 13">
            <a:extLst>
              <a:ext uri="{FF2B5EF4-FFF2-40B4-BE49-F238E27FC236}">
                <a16:creationId xmlns:a16="http://schemas.microsoft.com/office/drawing/2014/main" id="{AEA058DD-7970-48D2-96C5-8E98497F61BA}"/>
              </a:ext>
            </a:extLst>
          </p:cNvPr>
          <p:cNvSpPr txBox="1"/>
          <p:nvPr/>
        </p:nvSpPr>
        <p:spPr>
          <a:xfrm>
            <a:off x="2720859" y="6229134"/>
            <a:ext cx="1947809" cy="369332"/>
          </a:xfrm>
          <a:prstGeom prst="rect">
            <a:avLst/>
          </a:prstGeom>
          <a:noFill/>
        </p:spPr>
        <p:txBody>
          <a:bodyPr wrap="square" rtlCol="0">
            <a:spAutoFit/>
          </a:bodyPr>
          <a:lstStyle/>
          <a:p>
            <a:r>
              <a:rPr lang="en-US" dirty="0"/>
              <a:t>Original</a:t>
            </a:r>
          </a:p>
        </p:txBody>
      </p:sp>
      <p:sp>
        <p:nvSpPr>
          <p:cNvPr id="15" name="TextBox 14">
            <a:extLst>
              <a:ext uri="{FF2B5EF4-FFF2-40B4-BE49-F238E27FC236}">
                <a16:creationId xmlns:a16="http://schemas.microsoft.com/office/drawing/2014/main" id="{31FB3359-5E42-4275-9655-7A0775439086}"/>
              </a:ext>
            </a:extLst>
          </p:cNvPr>
          <p:cNvSpPr txBox="1"/>
          <p:nvPr/>
        </p:nvSpPr>
        <p:spPr>
          <a:xfrm>
            <a:off x="5033400" y="6236680"/>
            <a:ext cx="2125199" cy="369332"/>
          </a:xfrm>
          <a:prstGeom prst="rect">
            <a:avLst/>
          </a:prstGeom>
          <a:noFill/>
        </p:spPr>
        <p:txBody>
          <a:bodyPr wrap="square" rtlCol="0">
            <a:spAutoFit/>
          </a:bodyPr>
          <a:lstStyle/>
          <a:p>
            <a:r>
              <a:rPr lang="en-US" dirty="0"/>
              <a:t>Gaussian blur (5x5)</a:t>
            </a:r>
          </a:p>
        </p:txBody>
      </p:sp>
      <p:sp>
        <p:nvSpPr>
          <p:cNvPr id="16" name="TextBox 15">
            <a:extLst>
              <a:ext uri="{FF2B5EF4-FFF2-40B4-BE49-F238E27FC236}">
                <a16:creationId xmlns:a16="http://schemas.microsoft.com/office/drawing/2014/main" id="{72925A31-9270-465B-B556-5917DA9423A9}"/>
              </a:ext>
            </a:extLst>
          </p:cNvPr>
          <p:cNvSpPr txBox="1"/>
          <p:nvPr/>
        </p:nvSpPr>
        <p:spPr>
          <a:xfrm>
            <a:off x="8105336" y="6236680"/>
            <a:ext cx="1905000" cy="369332"/>
          </a:xfrm>
          <a:prstGeom prst="rect">
            <a:avLst/>
          </a:prstGeom>
          <a:noFill/>
        </p:spPr>
        <p:txBody>
          <a:bodyPr wrap="square" rtlCol="0">
            <a:spAutoFit/>
          </a:bodyPr>
          <a:lstStyle/>
          <a:p>
            <a:r>
              <a:rPr lang="en-US" dirty="0"/>
              <a:t>Edge detection</a:t>
            </a:r>
          </a:p>
        </p:txBody>
      </p:sp>
      <p:sp>
        <p:nvSpPr>
          <p:cNvPr id="17" name="Rectangle 16">
            <a:extLst>
              <a:ext uri="{FF2B5EF4-FFF2-40B4-BE49-F238E27FC236}">
                <a16:creationId xmlns:a16="http://schemas.microsoft.com/office/drawing/2014/main" id="{2BD1072A-6066-4CFC-8B75-EACAB8C2DCEB}"/>
              </a:ext>
            </a:extLst>
          </p:cNvPr>
          <p:cNvSpPr/>
          <p:nvPr/>
        </p:nvSpPr>
        <p:spPr>
          <a:xfrm>
            <a:off x="-57755" y="6507185"/>
            <a:ext cx="5557227" cy="369332"/>
          </a:xfrm>
          <a:prstGeom prst="rect">
            <a:avLst/>
          </a:prstGeom>
        </p:spPr>
        <p:txBody>
          <a:bodyPr wrap="none">
            <a:spAutoFit/>
          </a:bodyPr>
          <a:lstStyle/>
          <a:p>
            <a:r>
              <a:rPr lang="en-US" dirty="0">
                <a:hlinkClick r:id="rId9"/>
              </a:rPr>
              <a:t>https://en.wikipedia.org/wiki/Kernel_(image_processing)</a:t>
            </a:r>
            <a:endParaRPr lang="en-US" dirty="0"/>
          </a:p>
        </p:txBody>
      </p:sp>
    </p:spTree>
    <p:extLst>
      <p:ext uri="{BB962C8B-B14F-4D97-AF65-F5344CB8AC3E}">
        <p14:creationId xmlns:p14="http://schemas.microsoft.com/office/powerpoint/2010/main" val="316529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A507-614B-4037-AE04-1D63D378A64F}"/>
              </a:ext>
            </a:extLst>
          </p:cNvPr>
          <p:cNvSpPr>
            <a:spLocks noGrp="1"/>
          </p:cNvSpPr>
          <p:nvPr>
            <p:ph type="title"/>
          </p:nvPr>
        </p:nvSpPr>
        <p:spPr>
          <a:xfrm>
            <a:off x="0" y="18256"/>
            <a:ext cx="10515600" cy="824226"/>
          </a:xfrm>
        </p:spPr>
        <p:txBody>
          <a:bodyPr/>
          <a:lstStyle/>
          <a:p>
            <a:r>
              <a:rPr lang="en-US" dirty="0"/>
              <a:t>Convolutional neural networks (CNNs)</a:t>
            </a:r>
          </a:p>
        </p:txBody>
      </p:sp>
      <p:sp>
        <p:nvSpPr>
          <p:cNvPr id="3" name="Content Placeholder 2">
            <a:extLst>
              <a:ext uri="{FF2B5EF4-FFF2-40B4-BE49-F238E27FC236}">
                <a16:creationId xmlns:a16="http://schemas.microsoft.com/office/drawing/2014/main" id="{2372F903-1A52-4D62-8008-5DE5F0980F06}"/>
              </a:ext>
            </a:extLst>
          </p:cNvPr>
          <p:cNvSpPr>
            <a:spLocks noGrp="1"/>
          </p:cNvSpPr>
          <p:nvPr>
            <p:ph idx="1"/>
          </p:nvPr>
        </p:nvSpPr>
        <p:spPr>
          <a:xfrm>
            <a:off x="0" y="880404"/>
            <a:ext cx="12192000" cy="5959340"/>
          </a:xfrm>
        </p:spPr>
        <p:txBody>
          <a:bodyPr/>
          <a:lstStyle/>
          <a:p>
            <a:r>
              <a:rPr lang="en-US" dirty="0"/>
              <a:t>CNNs are a special kind of feedforward network proven extremely successful for image analysis</a:t>
            </a:r>
          </a:p>
          <a:p>
            <a:r>
              <a:rPr lang="en-US" dirty="0"/>
              <a:t>When classifying images, filtering them first can provide a useful set of spatially organized features</a:t>
            </a:r>
          </a:p>
          <a:p>
            <a:r>
              <a:rPr lang="en-US" dirty="0"/>
              <a:t>CNNs allow us to </a:t>
            </a:r>
            <a:r>
              <a:rPr lang="en-US" i="1" dirty="0"/>
              <a:t>learn </a:t>
            </a:r>
            <a:r>
              <a:rPr lang="en-US" dirty="0"/>
              <a:t>these filters along with other parameters of the network</a:t>
            </a:r>
          </a:p>
          <a:p>
            <a:r>
              <a:rPr lang="en-US" dirty="0"/>
              <a:t>Each filter implemented by multiplying a relatively small spatial zone of image by a set of weights, and feeding the result into an activation function</a:t>
            </a:r>
          </a:p>
        </p:txBody>
      </p:sp>
    </p:spTree>
    <p:extLst>
      <p:ext uri="{BB962C8B-B14F-4D97-AF65-F5344CB8AC3E}">
        <p14:creationId xmlns:p14="http://schemas.microsoft.com/office/powerpoint/2010/main" val="223717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A507-614B-4037-AE04-1D63D378A64F}"/>
              </a:ext>
            </a:extLst>
          </p:cNvPr>
          <p:cNvSpPr>
            <a:spLocks noGrp="1"/>
          </p:cNvSpPr>
          <p:nvPr>
            <p:ph type="title"/>
          </p:nvPr>
        </p:nvSpPr>
        <p:spPr>
          <a:xfrm>
            <a:off x="0" y="18256"/>
            <a:ext cx="12192000" cy="824226"/>
          </a:xfrm>
        </p:spPr>
        <p:txBody>
          <a:bodyPr>
            <a:normAutofit/>
          </a:bodyPr>
          <a:lstStyle/>
          <a:p>
            <a:r>
              <a:rPr lang="en-US" sz="3500" dirty="0"/>
              <a:t>ImageNet classification with deep convolutional neural networks</a:t>
            </a:r>
          </a:p>
        </p:txBody>
      </p:sp>
      <p:sp>
        <p:nvSpPr>
          <p:cNvPr id="3" name="Content Placeholder 2">
            <a:extLst>
              <a:ext uri="{FF2B5EF4-FFF2-40B4-BE49-F238E27FC236}">
                <a16:creationId xmlns:a16="http://schemas.microsoft.com/office/drawing/2014/main" id="{2372F903-1A52-4D62-8008-5DE5F0980F06}"/>
              </a:ext>
            </a:extLst>
          </p:cNvPr>
          <p:cNvSpPr>
            <a:spLocks noGrp="1"/>
          </p:cNvSpPr>
          <p:nvPr>
            <p:ph idx="1"/>
          </p:nvPr>
        </p:nvSpPr>
        <p:spPr>
          <a:xfrm>
            <a:off x="0" y="880404"/>
            <a:ext cx="12192000" cy="2111480"/>
          </a:xfrm>
        </p:spPr>
        <p:txBody>
          <a:bodyPr>
            <a:normAutofit fontScale="85000" lnSpcReduction="20000"/>
          </a:bodyPr>
          <a:lstStyle/>
          <a:p>
            <a:r>
              <a:rPr lang="en-US" dirty="0"/>
              <a:t>Trained large, deep convolutional neural network to classify the 1.2 million high-resolution images in ImageNet contest into 1000 different classes</a:t>
            </a:r>
          </a:p>
          <a:p>
            <a:r>
              <a:rPr lang="en-US" dirty="0"/>
              <a:t>Achieved error rate of 17.0%, considerably better than previous state-of-the-art (26%)</a:t>
            </a:r>
          </a:p>
          <a:p>
            <a:r>
              <a:rPr lang="en-US" dirty="0"/>
              <a:t>Neural network has 60 million parameters and 650,000 neurons</a:t>
            </a:r>
          </a:p>
          <a:p>
            <a:r>
              <a:rPr lang="en-US" dirty="0"/>
              <a:t>Consists of 5 convolutional layers, some of which are followed by max-pooling layers and three fully-connected layers with a final 1000-way </a:t>
            </a:r>
            <a:r>
              <a:rPr lang="en-US" dirty="0" err="1"/>
              <a:t>softmax</a:t>
            </a:r>
            <a:endParaRPr lang="en-US" dirty="0"/>
          </a:p>
        </p:txBody>
      </p:sp>
      <p:pic>
        <p:nvPicPr>
          <p:cNvPr id="4" name="Picture 3">
            <a:extLst>
              <a:ext uri="{FF2B5EF4-FFF2-40B4-BE49-F238E27FC236}">
                <a16:creationId xmlns:a16="http://schemas.microsoft.com/office/drawing/2014/main" id="{13C8F875-67FD-4032-8617-FDDE6808EAEA}"/>
              </a:ext>
            </a:extLst>
          </p:cNvPr>
          <p:cNvPicPr>
            <a:picLocks noChangeAspect="1"/>
          </p:cNvPicPr>
          <p:nvPr/>
        </p:nvPicPr>
        <p:blipFill>
          <a:blip r:embed="rId2"/>
          <a:stretch>
            <a:fillRect/>
          </a:stretch>
        </p:blipFill>
        <p:spPr>
          <a:xfrm>
            <a:off x="0" y="2991884"/>
            <a:ext cx="12192000" cy="3847860"/>
          </a:xfrm>
          <a:prstGeom prst="rect">
            <a:avLst/>
          </a:prstGeom>
        </p:spPr>
      </p:pic>
    </p:spTree>
    <p:extLst>
      <p:ext uri="{BB962C8B-B14F-4D97-AF65-F5344CB8AC3E}">
        <p14:creationId xmlns:p14="http://schemas.microsoft.com/office/powerpoint/2010/main" val="7175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72F903-1A52-4D62-8008-5DE5F0980F06}"/>
              </a:ext>
            </a:extLst>
          </p:cNvPr>
          <p:cNvSpPr>
            <a:spLocks noGrp="1"/>
          </p:cNvSpPr>
          <p:nvPr>
            <p:ph idx="1"/>
          </p:nvPr>
        </p:nvSpPr>
        <p:spPr>
          <a:xfrm>
            <a:off x="0" y="4767210"/>
            <a:ext cx="12192000" cy="2113630"/>
          </a:xfrm>
        </p:spPr>
        <p:txBody>
          <a:bodyPr/>
          <a:lstStyle/>
          <a:p>
            <a:r>
              <a:rPr lang="en-US" dirty="0"/>
              <a:t>96 convolutional filters of size 11x11x3 learned by the first convolutional layer on the 224x224x3 input images</a:t>
            </a:r>
          </a:p>
          <a:p>
            <a:r>
              <a:rPr lang="en-US" dirty="0"/>
              <a:t>The top 48 filters were learned on GPU 1, the bottom 48 kernels on GPU 2</a:t>
            </a:r>
          </a:p>
          <a:p>
            <a:r>
              <a:rPr lang="en-US" dirty="0"/>
              <a:t>Taken from “ImageNet classification with deep convolutional neural networks”</a:t>
            </a:r>
          </a:p>
        </p:txBody>
      </p:sp>
      <p:pic>
        <p:nvPicPr>
          <p:cNvPr id="5" name="Picture 4">
            <a:extLst>
              <a:ext uri="{FF2B5EF4-FFF2-40B4-BE49-F238E27FC236}">
                <a16:creationId xmlns:a16="http://schemas.microsoft.com/office/drawing/2014/main" id="{73635174-C329-4C77-8E60-690940D86A39}"/>
              </a:ext>
            </a:extLst>
          </p:cNvPr>
          <p:cNvPicPr>
            <a:picLocks noChangeAspect="1"/>
          </p:cNvPicPr>
          <p:nvPr/>
        </p:nvPicPr>
        <p:blipFill>
          <a:blip r:embed="rId2"/>
          <a:stretch>
            <a:fillRect/>
          </a:stretch>
        </p:blipFill>
        <p:spPr>
          <a:xfrm>
            <a:off x="0" y="18257"/>
            <a:ext cx="12196172" cy="4748952"/>
          </a:xfrm>
          <a:prstGeom prst="rect">
            <a:avLst/>
          </a:prstGeom>
        </p:spPr>
      </p:pic>
    </p:spTree>
    <p:extLst>
      <p:ext uri="{BB962C8B-B14F-4D97-AF65-F5344CB8AC3E}">
        <p14:creationId xmlns:p14="http://schemas.microsoft.com/office/powerpoint/2010/main" val="338454988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322E0-5D9C-4461-902C-CADBADACBFBD}"/>
              </a:ext>
            </a:extLst>
          </p:cNvPr>
          <p:cNvSpPr>
            <a:spLocks noGrp="1"/>
          </p:cNvSpPr>
          <p:nvPr>
            <p:ph idx="1"/>
          </p:nvPr>
        </p:nvSpPr>
        <p:spPr>
          <a:xfrm>
            <a:off x="-1" y="4596984"/>
            <a:ext cx="12191999" cy="2261016"/>
          </a:xfrm>
        </p:spPr>
        <p:txBody>
          <a:bodyPr/>
          <a:lstStyle/>
          <a:p>
            <a:r>
              <a:rPr lang="en-US" dirty="0"/>
              <a:t>Left: 8 images and the 5 labels considered most probable by CNN, correct label is written under each image, and probability assigned to correct label in red</a:t>
            </a:r>
          </a:p>
          <a:p>
            <a:r>
              <a:rPr lang="en-US" dirty="0"/>
              <a:t>Right: column 1 = 5 test images, column 2-7 = 6 training instances producing feature vectors in last hidden layer with smallest Euclidean distance from test image</a:t>
            </a:r>
          </a:p>
        </p:txBody>
      </p:sp>
      <p:pic>
        <p:nvPicPr>
          <p:cNvPr id="4" name="Picture 3">
            <a:extLst>
              <a:ext uri="{FF2B5EF4-FFF2-40B4-BE49-F238E27FC236}">
                <a16:creationId xmlns:a16="http://schemas.microsoft.com/office/drawing/2014/main" id="{AA6D315B-CC14-4D2B-B314-AD5FB738FC33}"/>
              </a:ext>
            </a:extLst>
          </p:cNvPr>
          <p:cNvPicPr>
            <a:picLocks noChangeAspect="1"/>
          </p:cNvPicPr>
          <p:nvPr/>
        </p:nvPicPr>
        <p:blipFill>
          <a:blip r:embed="rId2"/>
          <a:stretch>
            <a:fillRect/>
          </a:stretch>
        </p:blipFill>
        <p:spPr>
          <a:xfrm>
            <a:off x="0" y="0"/>
            <a:ext cx="12192000" cy="4596984"/>
          </a:xfrm>
          <a:prstGeom prst="rect">
            <a:avLst/>
          </a:prstGeom>
        </p:spPr>
      </p:pic>
    </p:spTree>
    <p:extLst>
      <p:ext uri="{BB962C8B-B14F-4D97-AF65-F5344CB8AC3E}">
        <p14:creationId xmlns:p14="http://schemas.microsoft.com/office/powerpoint/2010/main" val="1105501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Data Mining</a:t>
            </a:r>
            <a:br>
              <a:rPr lang="en-CA" dirty="0"/>
            </a:br>
            <a:r>
              <a:rPr lang="en-CA" dirty="0"/>
              <a:t>CS 405/505</a:t>
            </a:r>
          </a:p>
        </p:txBody>
      </p:sp>
      <p:sp>
        <p:nvSpPr>
          <p:cNvPr id="3" name="Subtitle 2"/>
          <p:cNvSpPr>
            <a:spLocks noGrp="1"/>
          </p:cNvSpPr>
          <p:nvPr>
            <p:ph type="subTitle" idx="1"/>
          </p:nvPr>
        </p:nvSpPr>
        <p:spPr/>
        <p:txBody>
          <a:bodyPr/>
          <a:lstStyle/>
          <a:p>
            <a:r>
              <a:rPr lang="en-CA" dirty="0"/>
              <a:t>Lecture 3</a:t>
            </a:r>
          </a:p>
          <a:p>
            <a:r>
              <a:rPr lang="en-CA" dirty="0"/>
              <a:t>Monday, September 9</a:t>
            </a:r>
            <a:r>
              <a:rPr lang="en-CA" baseline="30000" dirty="0"/>
              <a:t>th</a:t>
            </a:r>
            <a:r>
              <a:rPr lang="en-CA" dirty="0"/>
              <a:t> 2019</a:t>
            </a:r>
          </a:p>
        </p:txBody>
      </p:sp>
    </p:spTree>
    <p:extLst>
      <p:ext uri="{BB962C8B-B14F-4D97-AF65-F5344CB8AC3E}">
        <p14:creationId xmlns:p14="http://schemas.microsoft.com/office/powerpoint/2010/main" val="256047896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E06F-A7FA-4645-8911-8ADD643724CE}"/>
              </a:ext>
            </a:extLst>
          </p:cNvPr>
          <p:cNvSpPr>
            <a:spLocks noGrp="1"/>
          </p:cNvSpPr>
          <p:nvPr>
            <p:ph type="title"/>
          </p:nvPr>
        </p:nvSpPr>
        <p:spPr/>
        <p:txBody>
          <a:bodyPr/>
          <a:lstStyle/>
          <a:p>
            <a:r>
              <a:rPr lang="en-US" dirty="0"/>
              <a:t>Recap </a:t>
            </a:r>
          </a:p>
        </p:txBody>
      </p:sp>
      <p:sp>
        <p:nvSpPr>
          <p:cNvPr id="3" name="Content Placeholder 2">
            <a:extLst>
              <a:ext uri="{FF2B5EF4-FFF2-40B4-BE49-F238E27FC236}">
                <a16:creationId xmlns:a16="http://schemas.microsoft.com/office/drawing/2014/main" id="{3FBE588F-1B40-40FB-A8B0-487E4C0BA671}"/>
              </a:ext>
            </a:extLst>
          </p:cNvPr>
          <p:cNvSpPr>
            <a:spLocks noGrp="1"/>
          </p:cNvSpPr>
          <p:nvPr>
            <p:ph idx="1"/>
          </p:nvPr>
        </p:nvSpPr>
        <p:spPr>
          <a:xfrm>
            <a:off x="-1" y="1825625"/>
            <a:ext cx="12051587" cy="4351338"/>
          </a:xfrm>
        </p:spPr>
        <p:txBody>
          <a:bodyPr/>
          <a:lstStyle/>
          <a:p>
            <a:r>
              <a:rPr lang="en-US" dirty="0"/>
              <a:t>Backpropagation in matrix-vector form enables GPU-accelerated learning</a:t>
            </a:r>
          </a:p>
          <a:p>
            <a:r>
              <a:rPr lang="en-US" dirty="0"/>
              <a:t>Overview of different gradient descent algorithms:</a:t>
            </a:r>
            <a:br>
              <a:rPr lang="en-US" dirty="0"/>
            </a:br>
            <a:r>
              <a:rPr lang="en-US" dirty="0"/>
              <a:t>	</a:t>
            </a:r>
            <a:r>
              <a:rPr lang="en-US" dirty="0">
                <a:hlinkClick r:id="rId2"/>
              </a:rPr>
              <a:t>https://ruder.io/optimizing-gradient-descent/</a:t>
            </a:r>
            <a:r>
              <a:rPr lang="en-US" dirty="0"/>
              <a:t> </a:t>
            </a:r>
          </a:p>
          <a:p>
            <a:r>
              <a:rPr lang="en-US" dirty="0"/>
              <a:t>Convolutional neural networks (CNNs)</a:t>
            </a:r>
          </a:p>
          <a:p>
            <a:r>
              <a:rPr lang="en-US" dirty="0"/>
              <a:t>Next lecture: more about CNNs and an example in </a:t>
            </a:r>
            <a:r>
              <a:rPr lang="en-US" dirty="0" err="1"/>
              <a:t>keras</a:t>
            </a:r>
            <a:endParaRPr lang="en-US" dirty="0"/>
          </a:p>
        </p:txBody>
      </p:sp>
    </p:spTree>
    <p:extLst>
      <p:ext uri="{BB962C8B-B14F-4D97-AF65-F5344CB8AC3E}">
        <p14:creationId xmlns:p14="http://schemas.microsoft.com/office/powerpoint/2010/main" val="28177251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DC99-897B-4881-906D-94D1D2E8EDA0}"/>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4C27E329-3DBA-483F-8D1B-9BC0EDE6FEEB}"/>
              </a:ext>
            </a:extLst>
          </p:cNvPr>
          <p:cNvSpPr>
            <a:spLocks noGrp="1"/>
          </p:cNvSpPr>
          <p:nvPr>
            <p:ph type="subTitle" idx="1"/>
          </p:nvPr>
        </p:nvSpPr>
        <p:spPr/>
        <p:txBody>
          <a:bodyPr/>
          <a:lstStyle/>
          <a:p>
            <a:r>
              <a:rPr lang="en-US" dirty="0"/>
              <a:t>Lecture 22</a:t>
            </a:r>
          </a:p>
        </p:txBody>
      </p:sp>
    </p:spTree>
    <p:extLst>
      <p:ext uri="{BB962C8B-B14F-4D97-AF65-F5344CB8AC3E}">
        <p14:creationId xmlns:p14="http://schemas.microsoft.com/office/powerpoint/2010/main" val="40790024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Convolutional neural networks (CNNs)</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5"/>
            <a:ext cx="12192000" cy="2952138"/>
          </a:xfrm>
        </p:spPr>
        <p:txBody>
          <a:bodyPr>
            <a:normAutofit fontScale="85000" lnSpcReduction="20000"/>
          </a:bodyPr>
          <a:lstStyle/>
          <a:p>
            <a:r>
              <a:rPr lang="en-US" dirty="0"/>
              <a:t>Convolutional neural networks are a special type of feedforward network that has proven very successful for image analysis</a:t>
            </a:r>
          </a:p>
          <a:p>
            <a:r>
              <a:rPr lang="en-US" dirty="0"/>
              <a:t>CNNs learn convolutional filters and classifiers simultaneously using gradient descent and backpropagation</a:t>
            </a:r>
          </a:p>
          <a:p>
            <a:r>
              <a:rPr lang="en-US" dirty="0"/>
              <a:t>In a CNN, once an image has been filtered by several learnable filters, each filter bank’s output if often </a:t>
            </a:r>
            <a:r>
              <a:rPr lang="en-US" b="1" dirty="0"/>
              <a:t>aggregated </a:t>
            </a:r>
            <a:r>
              <a:rPr lang="en-US" dirty="0"/>
              <a:t>across a small spatial region using max or mean</a:t>
            </a:r>
          </a:p>
          <a:p>
            <a:r>
              <a:rPr lang="en-US" dirty="0"/>
              <a:t>Typical CNN network structure: small parts of input image are subjected to repeated phases of convolutional filtering, pooling, and decimation before being passed to a fully connected, </a:t>
            </a:r>
            <a:r>
              <a:rPr lang="en-US" dirty="0" err="1"/>
              <a:t>nonconvolutional</a:t>
            </a:r>
            <a:r>
              <a:rPr lang="en-US" dirty="0"/>
              <a:t> multilayer perceptron which makes a final prediction</a:t>
            </a:r>
          </a:p>
        </p:txBody>
      </p:sp>
      <p:pic>
        <p:nvPicPr>
          <p:cNvPr id="4" name="Picture 3">
            <a:extLst>
              <a:ext uri="{FF2B5EF4-FFF2-40B4-BE49-F238E27FC236}">
                <a16:creationId xmlns:a16="http://schemas.microsoft.com/office/drawing/2014/main" id="{A43BA1CC-9C46-4DB6-AB00-8138C5579048}"/>
              </a:ext>
            </a:extLst>
          </p:cNvPr>
          <p:cNvPicPr>
            <a:picLocks noChangeAspect="1"/>
          </p:cNvPicPr>
          <p:nvPr/>
        </p:nvPicPr>
        <p:blipFill>
          <a:blip r:embed="rId2"/>
          <a:stretch>
            <a:fillRect/>
          </a:stretch>
        </p:blipFill>
        <p:spPr>
          <a:xfrm>
            <a:off x="1130156" y="3826926"/>
            <a:ext cx="9233043" cy="2952137"/>
          </a:xfrm>
          <a:prstGeom prst="rect">
            <a:avLst/>
          </a:prstGeom>
        </p:spPr>
      </p:pic>
    </p:spTree>
    <p:extLst>
      <p:ext uri="{BB962C8B-B14F-4D97-AF65-F5344CB8AC3E}">
        <p14:creationId xmlns:p14="http://schemas.microsoft.com/office/powerpoint/2010/main" val="118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ImageNet</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2691829" cy="6062145"/>
          </a:xfrm>
        </p:spPr>
        <p:txBody>
          <a:bodyPr>
            <a:normAutofit fontScale="85000" lnSpcReduction="20000"/>
          </a:bodyPr>
          <a:lstStyle/>
          <a:p>
            <a:r>
              <a:rPr lang="en-US" dirty="0"/>
              <a:t>ImageNet challenge crucial in demonstrating effectiveness of deep CNNs</a:t>
            </a:r>
          </a:p>
          <a:p>
            <a:r>
              <a:rPr lang="en-US" dirty="0"/>
              <a:t>1.2 million images in training set, 1000 classes, 732-1000 images per class</a:t>
            </a:r>
          </a:p>
          <a:p>
            <a:r>
              <a:rPr lang="en-US" dirty="0"/>
              <a:t>Random subset of 100,000 images for test set, 50,000 images for validation set</a:t>
            </a:r>
          </a:p>
          <a:p>
            <a:r>
              <a:rPr lang="en-US" dirty="0"/>
              <a:t>Images hand-labeled based on presence/absence of object categories</a:t>
            </a:r>
          </a:p>
          <a:p>
            <a:endParaRPr lang="en-US" dirty="0"/>
          </a:p>
        </p:txBody>
      </p:sp>
      <p:pic>
        <p:nvPicPr>
          <p:cNvPr id="5" name="Picture 2" descr="cifar-10 dataset">
            <a:extLst>
              <a:ext uri="{FF2B5EF4-FFF2-40B4-BE49-F238E27FC236}">
                <a16:creationId xmlns:a16="http://schemas.microsoft.com/office/drawing/2014/main" id="{D336F838-4B5E-41F0-ADD0-66BE58E96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337" y="0"/>
            <a:ext cx="8856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59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ImageNet</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5"/>
            <a:ext cx="12192000" cy="3098052"/>
          </a:xfrm>
        </p:spPr>
        <p:txBody>
          <a:bodyPr>
            <a:normAutofit fontScale="85000" lnSpcReduction="10000"/>
          </a:bodyPr>
          <a:lstStyle/>
          <a:p>
            <a:r>
              <a:rPr lang="en-US" dirty="0"/>
              <a:t>Visual recognition methods </a:t>
            </a:r>
            <a:r>
              <a:rPr lang="en-US" i="1" dirty="0"/>
              <a:t>not </a:t>
            </a:r>
            <a:r>
              <a:rPr lang="en-US" dirty="0"/>
              <a:t>based on CNNs hit 25% plateau on ImageNet</a:t>
            </a:r>
          </a:p>
          <a:p>
            <a:r>
              <a:rPr lang="en-US" dirty="0"/>
              <a:t>Many non-CNN methods can not get above 25% in the “top-5 error”</a:t>
            </a:r>
          </a:p>
          <a:p>
            <a:pPr lvl="1"/>
            <a:r>
              <a:rPr lang="en-US" dirty="0"/>
              <a:t>Top-5 error = percentage of times target label does not appear among 5 highest-probability predictions</a:t>
            </a:r>
          </a:p>
          <a:p>
            <a:r>
              <a:rPr lang="en-US" dirty="0"/>
              <a:t>CNNs dramatically outperform the 25% plateau</a:t>
            </a:r>
          </a:p>
          <a:p>
            <a:r>
              <a:rPr lang="en-US" dirty="0"/>
              <a:t>Increasing network depth can further improve performance</a:t>
            </a:r>
          </a:p>
          <a:p>
            <a:r>
              <a:rPr lang="en-US" dirty="0"/>
              <a:t>Small filters (3x3) lead to superior results in deep networks</a:t>
            </a:r>
          </a:p>
          <a:p>
            <a:r>
              <a:rPr lang="en-US" dirty="0"/>
              <a:t>Performance for human agreement is 5.1%, so deep CNNs outperform people </a:t>
            </a:r>
          </a:p>
          <a:p>
            <a:pPr lvl="1"/>
            <a:r>
              <a:rPr lang="en-US" dirty="0"/>
              <a:t>Learn more about “human accuracy” here: </a:t>
            </a:r>
            <a:r>
              <a:rPr lang="en-US" sz="1400" dirty="0">
                <a:hlinkClick r:id="rId2"/>
              </a:rPr>
              <a:t>http://karpathy.github.io/2014/09/02/what-i-learned-from-competing-against-a-convnet-on-imagenet/</a:t>
            </a:r>
            <a:endParaRPr lang="en-US" sz="1400" dirty="0"/>
          </a:p>
          <a:p>
            <a:endParaRPr lang="en-US" dirty="0"/>
          </a:p>
        </p:txBody>
      </p:sp>
      <p:pic>
        <p:nvPicPr>
          <p:cNvPr id="4" name="Picture 3">
            <a:extLst>
              <a:ext uri="{FF2B5EF4-FFF2-40B4-BE49-F238E27FC236}">
                <a16:creationId xmlns:a16="http://schemas.microsoft.com/office/drawing/2014/main" id="{5BC4891C-56A5-4569-BEBC-F49D3984BD13}"/>
              </a:ext>
            </a:extLst>
          </p:cNvPr>
          <p:cNvPicPr>
            <a:picLocks noChangeAspect="1"/>
          </p:cNvPicPr>
          <p:nvPr/>
        </p:nvPicPr>
        <p:blipFill>
          <a:blip r:embed="rId3"/>
          <a:stretch>
            <a:fillRect/>
          </a:stretch>
        </p:blipFill>
        <p:spPr>
          <a:xfrm>
            <a:off x="2390401" y="3893907"/>
            <a:ext cx="6486525" cy="2590800"/>
          </a:xfrm>
          <a:prstGeom prst="rect">
            <a:avLst/>
          </a:prstGeom>
        </p:spPr>
      </p:pic>
    </p:spTree>
    <p:extLst>
      <p:ext uri="{BB962C8B-B14F-4D97-AF65-F5344CB8AC3E}">
        <p14:creationId xmlns:p14="http://schemas.microsoft.com/office/powerpoint/2010/main" val="148243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2192000" cy="795855"/>
          </a:xfrm>
        </p:spPr>
        <p:txBody>
          <a:bodyPr/>
          <a:lstStyle/>
          <a:p>
            <a:r>
              <a:rPr lang="en-US" dirty="0"/>
              <a:t>From image filtering to learnable convolutional layers </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3313809"/>
          </a:xfrm>
        </p:spPr>
        <p:txBody>
          <a:bodyPr>
            <a:normAutofit fontScale="92500" lnSpcReduction="20000"/>
          </a:bodyPr>
          <a:lstStyle/>
          <a:p>
            <a:r>
              <a:rPr lang="en-US" dirty="0"/>
              <a:t>Filtering an image yields another image whose pixel values contain the filter’s response at each spatial location</a:t>
            </a:r>
          </a:p>
          <a:p>
            <a:r>
              <a:rPr lang="en-US" dirty="0"/>
              <a:t>Could think of a filtered image as a feature map (</a:t>
            </a:r>
            <a:r>
              <a:rPr lang="en-US" dirty="0" err="1"/>
              <a:t>ie</a:t>
            </a:r>
            <a:r>
              <a:rPr lang="en-US" dirty="0"/>
              <a:t>, where edges exist in image)</a:t>
            </a:r>
          </a:p>
          <a:p>
            <a:r>
              <a:rPr lang="en-US" dirty="0"/>
              <a:t>In deep networks, feature maps are subjected to many further levels of filtering</a:t>
            </a:r>
          </a:p>
          <a:p>
            <a:r>
              <a:rPr lang="en-US" dirty="0"/>
              <a:t>Over many successive filter applications produces spatially organized neurons that respond to much more complex inputs</a:t>
            </a:r>
          </a:p>
          <a:p>
            <a:r>
              <a:rPr lang="en-US" dirty="0"/>
              <a:t>When viewed as layers in a neural network that takes images as input, filtering operations constrain spatially organized neurons to respond only to features within a limited region of input known as neuron’s </a:t>
            </a:r>
            <a:r>
              <a:rPr lang="en-US" i="1" dirty="0"/>
              <a:t>receptive field </a:t>
            </a:r>
            <a:endParaRPr lang="en-US" dirty="0"/>
          </a:p>
          <a:p>
            <a:endParaRPr lang="en-US" dirty="0"/>
          </a:p>
        </p:txBody>
      </p:sp>
      <p:pic>
        <p:nvPicPr>
          <p:cNvPr id="4098" name="Picture 2" descr="The receptive field of each convolution layer with a 3 × 3 kernel. The green area marks the receptive field of one pixel in Layer 2, and the yellow area marks the receptive field of one pixel in Layer 3. ">
            <a:extLst>
              <a:ext uri="{FF2B5EF4-FFF2-40B4-BE49-F238E27FC236}">
                <a16:creationId xmlns:a16="http://schemas.microsoft.com/office/drawing/2014/main" id="{7A4D6187-A8C9-488B-BC33-1280B9DF0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382" y="3879054"/>
            <a:ext cx="3664878" cy="2793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4ED258-E58B-4E71-8581-ABF30A1FA2B8}"/>
              </a:ext>
            </a:extLst>
          </p:cNvPr>
          <p:cNvSpPr txBox="1"/>
          <p:nvPr/>
        </p:nvSpPr>
        <p:spPr>
          <a:xfrm>
            <a:off x="9770724" y="4109663"/>
            <a:ext cx="2321959" cy="2585323"/>
          </a:xfrm>
          <a:prstGeom prst="rect">
            <a:avLst/>
          </a:prstGeom>
          <a:noFill/>
        </p:spPr>
        <p:txBody>
          <a:bodyPr wrap="square" rtlCol="0">
            <a:spAutoFit/>
          </a:bodyPr>
          <a:lstStyle/>
          <a:p>
            <a:r>
              <a:rPr lang="en-US" dirty="0"/>
              <a:t>The receptive field of each convolutional layer with a 3x3 kernel, green area marks receptive field of one neuron in layer 2, yellow marks receptive field of one neuron in layer 3</a:t>
            </a:r>
          </a:p>
        </p:txBody>
      </p:sp>
      <p:sp>
        <p:nvSpPr>
          <p:cNvPr id="5" name="TextBox 4">
            <a:extLst>
              <a:ext uri="{FF2B5EF4-FFF2-40B4-BE49-F238E27FC236}">
                <a16:creationId xmlns:a16="http://schemas.microsoft.com/office/drawing/2014/main" id="{4A6ECF1F-8C60-487C-9640-EF04E2036EC4}"/>
              </a:ext>
            </a:extLst>
          </p:cNvPr>
          <p:cNvSpPr txBox="1"/>
          <p:nvPr/>
        </p:nvSpPr>
        <p:spPr>
          <a:xfrm>
            <a:off x="3102795" y="6611779"/>
            <a:ext cx="9264294" cy="246221"/>
          </a:xfrm>
          <a:prstGeom prst="rect">
            <a:avLst/>
          </a:prstGeom>
          <a:noFill/>
        </p:spPr>
        <p:txBody>
          <a:bodyPr wrap="square" rtlCol="0">
            <a:spAutoFit/>
          </a:bodyPr>
          <a:lstStyle/>
          <a:p>
            <a:r>
              <a:rPr lang="en-US" sz="1000" dirty="0">
                <a:hlinkClick r:id="rId3"/>
              </a:rPr>
              <a:t>https://www.researchgate.net/publication/316950618_Maritime_Semantic_Labeling_of_Optical_Remote_Sensing_Images_with_Multi-Scale_Fully_Convolutional_Network</a:t>
            </a:r>
            <a:endParaRPr lang="en-US" sz="1000" dirty="0"/>
          </a:p>
        </p:txBody>
      </p:sp>
      <p:pic>
        <p:nvPicPr>
          <p:cNvPr id="4100" name="Picture 4" descr="Image result for receptive field">
            <a:extLst>
              <a:ext uri="{FF2B5EF4-FFF2-40B4-BE49-F238E27FC236}">
                <a16:creationId xmlns:a16="http://schemas.microsoft.com/office/drawing/2014/main" id="{3BFE7472-7CFC-493D-95DC-E62EDE802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28" y="3831190"/>
            <a:ext cx="3789024" cy="284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Learned filters</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a:t>Edge-like and texture-like filters are frequently observed in early layers of CNN trained using natural images</a:t>
            </a:r>
          </a:p>
          <a:p>
            <a:r>
              <a:rPr lang="en-US" dirty="0"/>
              <a:t>Each layer in CNN involves filtering the feature map produced by the layer below</a:t>
            </a:r>
          </a:p>
          <a:p>
            <a:r>
              <a:rPr lang="en-US" dirty="0"/>
              <a:t>This means deeper layers have larger receptive fields</a:t>
            </a:r>
          </a:p>
          <a:p>
            <a:r>
              <a:rPr lang="en-US" dirty="0"/>
              <a:t>Deeper layers detect larger features, which can correspond to small pieces of objects in mid-level layers, and entire objects at deepest layers</a:t>
            </a:r>
          </a:p>
          <a:p>
            <a:endParaRPr lang="en-US" dirty="0"/>
          </a:p>
        </p:txBody>
      </p:sp>
      <p:pic>
        <p:nvPicPr>
          <p:cNvPr id="4" name="Picture 3">
            <a:extLst>
              <a:ext uri="{FF2B5EF4-FFF2-40B4-BE49-F238E27FC236}">
                <a16:creationId xmlns:a16="http://schemas.microsoft.com/office/drawing/2014/main" id="{44C2AAA4-1984-49B7-8883-098AC273941A}"/>
              </a:ext>
            </a:extLst>
          </p:cNvPr>
          <p:cNvPicPr>
            <a:picLocks noChangeAspect="1"/>
          </p:cNvPicPr>
          <p:nvPr/>
        </p:nvPicPr>
        <p:blipFill>
          <a:blip r:embed="rId2"/>
          <a:stretch>
            <a:fillRect/>
          </a:stretch>
        </p:blipFill>
        <p:spPr>
          <a:xfrm>
            <a:off x="503434" y="3611011"/>
            <a:ext cx="7243281" cy="3246988"/>
          </a:xfrm>
          <a:prstGeom prst="rect">
            <a:avLst/>
          </a:prstGeom>
        </p:spPr>
      </p:pic>
      <p:sp>
        <p:nvSpPr>
          <p:cNvPr id="5" name="TextBox 4">
            <a:extLst>
              <a:ext uri="{FF2B5EF4-FFF2-40B4-BE49-F238E27FC236}">
                <a16:creationId xmlns:a16="http://schemas.microsoft.com/office/drawing/2014/main" id="{55DD355E-C01C-4FAC-B5A1-66664047E0BB}"/>
              </a:ext>
            </a:extLst>
          </p:cNvPr>
          <p:cNvSpPr txBox="1"/>
          <p:nvPr/>
        </p:nvSpPr>
        <p:spPr>
          <a:xfrm>
            <a:off x="7880279" y="4027470"/>
            <a:ext cx="3842534" cy="1200329"/>
          </a:xfrm>
          <a:prstGeom prst="rect">
            <a:avLst/>
          </a:prstGeom>
          <a:noFill/>
        </p:spPr>
        <p:txBody>
          <a:bodyPr wrap="square" rtlCol="0">
            <a:spAutoFit/>
          </a:bodyPr>
          <a:lstStyle/>
          <a:p>
            <a:r>
              <a:rPr lang="en-US" dirty="0"/>
              <a:t>Examples of the strongest activation from some neurons in each layer, projecting the activation back into image space using deconvolution</a:t>
            </a:r>
          </a:p>
        </p:txBody>
      </p:sp>
    </p:spTree>
    <p:extLst>
      <p:ext uri="{BB962C8B-B14F-4D97-AF65-F5344CB8AC3E}">
        <p14:creationId xmlns:p14="http://schemas.microsoft.com/office/powerpoint/2010/main" val="58618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Spatial pooling</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a:t>Spatial pooling operations are used to give local translational invariance to precise location where features have been detected</a:t>
            </a:r>
          </a:p>
          <a:p>
            <a:r>
              <a:rPr lang="en-US" dirty="0"/>
              <a:t>If pooling is done by averaging, can be implemented using convolutions</a:t>
            </a:r>
          </a:p>
          <a:p>
            <a:r>
              <a:rPr lang="en-US" dirty="0"/>
              <a:t>CNNs apply multiple layers of convolution, followed by pooling/decimation layers</a:t>
            </a:r>
          </a:p>
          <a:p>
            <a:r>
              <a:rPr lang="en-US" dirty="0"/>
              <a:t>Common to have 3 phases of pooling/decimation</a:t>
            </a:r>
          </a:p>
          <a:p>
            <a:r>
              <a:rPr lang="en-US" dirty="0"/>
              <a:t>After the last pooling/decimation layer, resulting feature maps fed into MLP</a:t>
            </a:r>
          </a:p>
          <a:p>
            <a:r>
              <a:rPr lang="en-US" dirty="0"/>
              <a:t>Decimation reduces size of feature maps, so each pooling/decimation step reduces size of subsequent activity map</a:t>
            </a:r>
          </a:p>
          <a:p>
            <a:r>
              <a:rPr lang="en-US" dirty="0"/>
              <a:t>Extremely deep convolutional networks (&gt;8 layers) typically repeat convolutional layers many times before applying the pooling/decimation operations</a:t>
            </a:r>
          </a:p>
          <a:p>
            <a:endParaRPr lang="en-US" dirty="0"/>
          </a:p>
        </p:txBody>
      </p:sp>
    </p:spTree>
    <p:extLst>
      <p:ext uri="{BB962C8B-B14F-4D97-AF65-F5344CB8AC3E}">
        <p14:creationId xmlns:p14="http://schemas.microsoft.com/office/powerpoint/2010/main" val="11903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Convolution, pooling, decimation</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2542452"/>
          </a:xfrm>
        </p:spPr>
        <p:txBody>
          <a:bodyPr>
            <a:normAutofit fontScale="92500" lnSpcReduction="20000"/>
          </a:bodyPr>
          <a:lstStyle/>
          <a:p>
            <a:r>
              <a:rPr lang="en-US" dirty="0"/>
              <a:t>Numerical example of key operations of convolution, pooling, and decimation</a:t>
            </a:r>
          </a:p>
          <a:p>
            <a:r>
              <a:rPr lang="en-US" dirty="0"/>
              <a:t>Image is first convolved with Filter</a:t>
            </a:r>
          </a:p>
          <a:p>
            <a:r>
              <a:rPr lang="en-US" dirty="0"/>
              <a:t>Curved rectangular regions in Image represent random set of image locations</a:t>
            </a:r>
          </a:p>
          <a:p>
            <a:r>
              <a:rPr lang="en-US" dirty="0"/>
              <a:t>Convolution matrix shows result of convolutional operation, maximum values in bold</a:t>
            </a:r>
          </a:p>
          <a:p>
            <a:r>
              <a:rPr lang="en-US" dirty="0"/>
              <a:t>Result is then pooled using max-pooling</a:t>
            </a:r>
          </a:p>
          <a:p>
            <a:r>
              <a:rPr lang="en-US" dirty="0"/>
              <a:t>Pooled matrix is decimated by factor of 2 to yield final result</a:t>
            </a:r>
          </a:p>
          <a:p>
            <a:endParaRPr lang="en-US" dirty="0"/>
          </a:p>
        </p:txBody>
      </p:sp>
      <p:pic>
        <p:nvPicPr>
          <p:cNvPr id="4" name="Picture 3">
            <a:extLst>
              <a:ext uri="{FF2B5EF4-FFF2-40B4-BE49-F238E27FC236}">
                <a16:creationId xmlns:a16="http://schemas.microsoft.com/office/drawing/2014/main" id="{0411F0D4-5BE8-453E-AF3B-EFD7951D96D6}"/>
              </a:ext>
            </a:extLst>
          </p:cNvPr>
          <p:cNvPicPr>
            <a:picLocks noChangeAspect="1"/>
          </p:cNvPicPr>
          <p:nvPr/>
        </p:nvPicPr>
        <p:blipFill>
          <a:blip r:embed="rId2"/>
          <a:stretch>
            <a:fillRect/>
          </a:stretch>
        </p:blipFill>
        <p:spPr>
          <a:xfrm>
            <a:off x="0" y="3338306"/>
            <a:ext cx="12192000" cy="3519694"/>
          </a:xfrm>
          <a:prstGeom prst="rect">
            <a:avLst/>
          </a:prstGeom>
        </p:spPr>
      </p:pic>
    </p:spTree>
    <p:extLst>
      <p:ext uri="{BB962C8B-B14F-4D97-AF65-F5344CB8AC3E}">
        <p14:creationId xmlns:p14="http://schemas.microsoft.com/office/powerpoint/2010/main" val="232524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Convolutional layers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a:t>Let us now consider how to compute gradients to optimize a CNN</a:t>
                </a:r>
              </a:p>
              <a:p>
                <a:r>
                  <a:rPr lang="en-US" dirty="0"/>
                  <a:t>At a given layer, we have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feature filters and corresponding feature maps</a:t>
                </a:r>
              </a:p>
              <a:p>
                <a:r>
                  <a:rPr lang="en-US" dirty="0"/>
                  <a:t>Convolutional kernel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oMath>
                </a14:m>
                <a:r>
                  <a:rPr lang="en-US" dirty="0"/>
                  <a:t> contain flipped weights w.r.t kernel weight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𝑖</m:t>
                        </m:r>
                      </m:sub>
                    </m:sSub>
                  </m:oMath>
                </a14:m>
                <a:endParaRPr lang="en-US" dirty="0"/>
              </a:p>
              <a:p>
                <a:r>
                  <a:rPr lang="en-US" dirty="0"/>
                  <a:t>With an activation function </a:t>
                </a:r>
                <a14:m>
                  <m:oMath xmlns:m="http://schemas.openxmlformats.org/officeDocument/2006/math">
                    <m:r>
                      <a:rPr lang="en-US" b="0" i="1" smtClean="0">
                        <a:latin typeface="Cambria Math" panose="02040503050406030204" pitchFamily="18" charset="0"/>
                      </a:rPr>
                      <m:t>𝑎𝑐𝑡</m:t>
                    </m:r>
                    <m:r>
                      <a:rPr lang="en-US" b="0" i="1" smtClean="0">
                        <a:latin typeface="Cambria Math" panose="02040503050406030204" pitchFamily="18" charset="0"/>
                      </a:rPr>
                      <m:t>()</m:t>
                    </m:r>
                  </m:oMath>
                </a14:m>
                <a:r>
                  <a:rPr lang="en-US" dirty="0"/>
                  <a:t>, and for each feature type </a:t>
                </a:r>
                <a14:m>
                  <m:oMath xmlns:m="http://schemas.openxmlformats.org/officeDocument/2006/math">
                    <m:r>
                      <a:rPr lang="en-US" b="0" i="1" smtClean="0">
                        <a:latin typeface="Cambria Math" panose="02040503050406030204" pitchFamily="18" charset="0"/>
                      </a:rPr>
                      <m:t>𝑖</m:t>
                    </m:r>
                  </m:oMath>
                </a14:m>
                <a:r>
                  <a:rPr lang="en-US" dirty="0"/>
                  <a:t> a scaling factor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oMath>
                </a14:m>
                <a:r>
                  <a:rPr lang="en-US" dirty="0"/>
                  <a:t> and bias matrix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𝑩</m:t>
                        </m:r>
                      </m:e>
                      <m:sub>
                        <m:r>
                          <a:rPr lang="en-US" b="0" i="1" smtClean="0">
                            <a:latin typeface="Cambria Math" panose="02040503050406030204" pitchFamily="18" charset="0"/>
                          </a:rPr>
                          <m:t>𝑖</m:t>
                        </m:r>
                      </m:sub>
                    </m:sSub>
                  </m:oMath>
                </a14:m>
                <a:r>
                  <a:rPr lang="en-US" dirty="0"/>
                  <a:t>, the feature maps are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𝑨</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𝑿</m:t>
                            </m:r>
                          </m:e>
                        </m:d>
                      </m:e>
                    </m:d>
                  </m:oMath>
                </a14:m>
                <a:r>
                  <a:rPr lang="en-US" dirty="0"/>
                  <a:t>, and can be visualized as a set of feature map images given by:</a:t>
                </a:r>
              </a:p>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𝑎𝑐𝑡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0" i="1" smtClean="0">
                                <a:latin typeface="Cambria Math" panose="02040503050406030204" pitchFamily="18" charset="0"/>
                              </a:rPr>
                              <m:t>𝑖</m:t>
                            </m:r>
                          </m:sub>
                        </m:sSub>
                      </m:e>
                    </m:d>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𝑎𝑐𝑡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𝑨</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oMath>
                </a14:m>
                <a:endParaRPr lang="en-US" dirty="0"/>
              </a:p>
              <a:p>
                <a:r>
                  <a:rPr lang="en-US" dirty="0"/>
                  <a:t>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r>
                      <a:rPr lang="en-US" b="0" i="1" smtClean="0">
                        <a:latin typeface="Cambria Math" panose="02040503050406030204" pitchFamily="18" charset="0"/>
                      </a:rPr>
                      <m:t>)</m:t>
                    </m:r>
                  </m:oMath>
                </a14:m>
                <a:r>
                  <a:rPr lang="en-US" dirty="0"/>
                  <a:t> is a function of the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feature maps for a given layer</a:t>
                </a:r>
              </a:p>
              <a:p>
                <a:r>
                  <a:rPr lang="en-US" dirty="0"/>
                  <a:t>…</a:t>
                </a:r>
              </a:p>
              <a:p>
                <a:endParaRPr lang="en-US" dirty="0"/>
              </a:p>
            </p:txBody>
          </p:sp>
        </mc:Choice>
        <mc:Fallback xmlns="">
          <p:sp>
            <p:nvSpPr>
              <p:cNvPr id="3" name="Content Placeholder 2">
                <a:extLst>
                  <a:ext uri="{FF2B5EF4-FFF2-40B4-BE49-F238E27FC236}">
                    <a16:creationId xmlns:a16="http://schemas.microsoft.com/office/drawing/2014/main" id="{C3A68BFC-144A-4639-BA29-BCD57C552748}"/>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1710"/>
                </a:stretch>
              </a:blipFill>
            </p:spPr>
            <p:txBody>
              <a:bodyPr/>
              <a:lstStyle/>
              <a:p>
                <a:r>
                  <a:rPr lang="en-US">
                    <a:noFill/>
                  </a:rPr>
                  <a:t> </a:t>
                </a:r>
              </a:p>
            </p:txBody>
          </p:sp>
        </mc:Fallback>
      </mc:AlternateContent>
    </p:spTree>
    <p:extLst>
      <p:ext uri="{BB962C8B-B14F-4D97-AF65-F5344CB8AC3E}">
        <p14:creationId xmlns:p14="http://schemas.microsoft.com/office/powerpoint/2010/main" val="30883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Review</a:t>
            </a:r>
          </a:p>
        </p:txBody>
      </p:sp>
      <p:sp>
        <p:nvSpPr>
          <p:cNvPr id="3" name="Content Placeholder 2"/>
          <p:cNvSpPr>
            <a:spLocks noGrp="1"/>
          </p:cNvSpPr>
          <p:nvPr>
            <p:ph idx="1"/>
          </p:nvPr>
        </p:nvSpPr>
        <p:spPr>
          <a:xfrm>
            <a:off x="838200" y="1825625"/>
            <a:ext cx="5867400" cy="4351338"/>
          </a:xfrm>
        </p:spPr>
        <p:txBody>
          <a:bodyPr/>
          <a:lstStyle/>
          <a:p>
            <a:r>
              <a:rPr lang="en-CA" dirty="0"/>
              <a:t>Instances and attributes (features) are the input</a:t>
            </a:r>
          </a:p>
          <a:p>
            <a:r>
              <a:rPr lang="en-CA" b="1" dirty="0"/>
              <a:t>The model produced by the machine learning algorithm is the output (concept)</a:t>
            </a:r>
          </a:p>
          <a:p>
            <a:r>
              <a:rPr lang="en-CA" dirty="0"/>
              <a:t>Output of the model is the concept description</a:t>
            </a:r>
          </a:p>
          <a:p>
            <a:endParaRPr lang="en-CA" dirty="0"/>
          </a:p>
        </p:txBody>
      </p:sp>
      <p:pic>
        <p:nvPicPr>
          <p:cNvPr id="4" name="Picture 3"/>
          <p:cNvPicPr>
            <a:picLocks noChangeAspect="1"/>
          </p:cNvPicPr>
          <p:nvPr/>
        </p:nvPicPr>
        <p:blipFill>
          <a:blip r:embed="rId2"/>
          <a:stretch>
            <a:fillRect/>
          </a:stretch>
        </p:blipFill>
        <p:spPr>
          <a:xfrm>
            <a:off x="7506567" y="87312"/>
            <a:ext cx="4581525" cy="3476625"/>
          </a:xfrm>
          <a:prstGeom prst="rect">
            <a:avLst/>
          </a:prstGeom>
        </p:spPr>
      </p:pic>
      <p:pic>
        <p:nvPicPr>
          <p:cNvPr id="5" name="Picture 4"/>
          <p:cNvPicPr>
            <a:picLocks noChangeAspect="1"/>
          </p:cNvPicPr>
          <p:nvPr/>
        </p:nvPicPr>
        <p:blipFill>
          <a:blip r:embed="rId3"/>
          <a:stretch>
            <a:fillRect/>
          </a:stretch>
        </p:blipFill>
        <p:spPr>
          <a:xfrm>
            <a:off x="9002613" y="4031673"/>
            <a:ext cx="3085479" cy="2507674"/>
          </a:xfrm>
          <a:prstGeom prst="rect">
            <a:avLst/>
          </a:prstGeom>
        </p:spPr>
      </p:pic>
      <p:sp>
        <p:nvSpPr>
          <p:cNvPr id="6" name="TextBox 5"/>
          <p:cNvSpPr txBox="1"/>
          <p:nvPr/>
        </p:nvSpPr>
        <p:spPr>
          <a:xfrm>
            <a:off x="6580909" y="5777345"/>
            <a:ext cx="2421704" cy="646331"/>
          </a:xfrm>
          <a:prstGeom prst="rect">
            <a:avLst/>
          </a:prstGeom>
          <a:noFill/>
        </p:spPr>
        <p:txBody>
          <a:bodyPr wrap="square" rtlCol="0">
            <a:spAutoFit/>
          </a:bodyPr>
          <a:lstStyle/>
          <a:p>
            <a:r>
              <a:rPr lang="en-CA" dirty="0"/>
              <a:t>An instance of an iris flower with 4 attributes</a:t>
            </a:r>
          </a:p>
        </p:txBody>
      </p:sp>
    </p:spTree>
    <p:extLst>
      <p:ext uri="{BB962C8B-B14F-4D97-AF65-F5344CB8AC3E}">
        <p14:creationId xmlns:p14="http://schemas.microsoft.com/office/powerpoint/2010/main" val="221833222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Convolutional layers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normAutofit lnSpcReduction="10000"/>
              </a:bodyPr>
              <a:lstStyle/>
              <a:p>
                <a:r>
                  <a:rPr lang="en-US" dirty="0"/>
                  <a:t>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𝑯</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r>
                      <a:rPr lang="en-US" b="0" i="1" smtClean="0">
                        <a:latin typeface="Cambria Math" panose="02040503050406030204" pitchFamily="18" charset="0"/>
                      </a:rPr>
                      <m:t>)</m:t>
                    </m:r>
                  </m:oMath>
                </a14:m>
                <a:r>
                  <a:rPr lang="en-US" dirty="0"/>
                  <a:t> is a function of the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feature maps for a given layer</a:t>
                </a:r>
              </a:p>
              <a:p>
                <a:r>
                  <a:rPr lang="en-US" dirty="0"/>
                  <a:t>Define </a:t>
                </a:r>
                <a14:m>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0" i="1" smtClean="0">
                        <a:latin typeface="Cambria Math" panose="02040503050406030204" pitchFamily="18" charset="0"/>
                      </a:rPr>
                      <m:t>𝑣𝑒𝑐</m:t>
                    </m:r>
                    <m:d>
                      <m:dPr>
                        <m:ctrlPr>
                          <a:rPr lang="en-US" b="0" i="1" smtClean="0">
                            <a:latin typeface="Cambria Math" panose="02040503050406030204" pitchFamily="18" charset="0"/>
                          </a:rPr>
                        </m:ctrlPr>
                      </m:dPr>
                      <m:e>
                        <m:r>
                          <a:rPr lang="en-US" b="1" i="1" smtClean="0">
                            <a:latin typeface="Cambria Math" panose="02040503050406030204" pitchFamily="18" charset="0"/>
                          </a:rPr>
                          <m:t>𝑯</m:t>
                        </m:r>
                      </m:e>
                    </m:d>
                    <m:r>
                      <a:rPr lang="en-US" b="1" i="1" smtClean="0">
                        <a:latin typeface="Cambria Math" panose="02040503050406030204" pitchFamily="18" charset="0"/>
                      </a:rPr>
                      <m:t>, </m:t>
                    </m:r>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𝑣𝑒𝑐</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e>
                    </m:d>
                    <m:r>
                      <a:rPr lang="en-US" b="0" i="1" smtClean="0">
                        <a:latin typeface="Cambria Math" panose="02040503050406030204" pitchFamily="18" charset="0"/>
                      </a:rPr>
                      <m:t>, </m:t>
                    </m:r>
                    <m:r>
                      <a:rPr lang="en-US" b="1" i="1" smtClean="0">
                        <a:latin typeface="Cambria Math" panose="02040503050406030204" pitchFamily="18" charset="0"/>
                      </a:rPr>
                      <m:t>𝒂</m:t>
                    </m:r>
                    <m:r>
                      <a:rPr lang="en-US" b="1" i="1" smtClean="0">
                        <a:latin typeface="Cambria Math" panose="02040503050406030204" pitchFamily="18" charset="0"/>
                      </a:rPr>
                      <m:t>=</m:t>
                    </m:r>
                    <m:r>
                      <a:rPr lang="en-US" b="0" i="1" smtClean="0">
                        <a:latin typeface="Cambria Math" panose="02040503050406030204" pitchFamily="18" charset="0"/>
                      </a:rPr>
                      <m:t>𝑣𝑒𝑐</m:t>
                    </m:r>
                    <m:d>
                      <m:dPr>
                        <m:ctrlPr>
                          <a:rPr lang="en-US" b="0" i="1" smtClean="0">
                            <a:latin typeface="Cambria Math" panose="02040503050406030204" pitchFamily="18" charset="0"/>
                          </a:rPr>
                        </m:ctrlPr>
                      </m:dPr>
                      <m:e>
                        <m:r>
                          <a:rPr lang="en-US" b="1" i="1" smtClean="0">
                            <a:latin typeface="Cambria Math" panose="02040503050406030204" pitchFamily="18" charset="0"/>
                          </a:rPr>
                          <m:t>𝑨</m:t>
                        </m:r>
                      </m:e>
                    </m:d>
                  </m:oMath>
                </a14:m>
                <a:r>
                  <a:rPr lang="en-US" dirty="0"/>
                  <a:t>, where </a:t>
                </a:r>
                <a14:m>
                  <m:oMath xmlns:m="http://schemas.openxmlformats.org/officeDocument/2006/math">
                    <m:r>
                      <a:rPr lang="en-US" b="0" i="1" smtClean="0">
                        <a:latin typeface="Cambria Math" panose="02040503050406030204" pitchFamily="18" charset="0"/>
                      </a:rPr>
                      <m:t>𝑣𝑒𝑐</m:t>
                    </m:r>
                    <m:r>
                      <a:rPr lang="en-US" b="0" i="1" smtClean="0">
                        <a:latin typeface="Cambria Math" panose="02040503050406030204" pitchFamily="18" charset="0"/>
                      </a:rPr>
                      <m:t>()</m:t>
                    </m:r>
                  </m:oMath>
                </a14:m>
                <a:r>
                  <a:rPr lang="en-US" b="1" dirty="0"/>
                  <a:t> </a:t>
                </a:r>
                <a:r>
                  <a:rPr lang="en-US" dirty="0"/>
                  <a:t>returns a vector with stacked columns of the given matrix argument</a:t>
                </a:r>
              </a:p>
              <a:p>
                <a:r>
                  <a:rPr lang="en-US" dirty="0"/>
                  <a:t>Choose an act() function that operates element-wise on an input matrix of </a:t>
                </a:r>
                <a:r>
                  <a:rPr lang="en-US" dirty="0" err="1"/>
                  <a:t>preactivations</a:t>
                </a:r>
                <a:r>
                  <a:rPr lang="en-US" dirty="0"/>
                  <a:t>, and has scale parameters of 1 and biases of 0</a:t>
                </a:r>
              </a:p>
              <a:p>
                <a:r>
                  <a:rPr lang="en-US" dirty="0"/>
                  <a:t>Partial derivatives of hidden layer output w.r.t </a:t>
                </a:r>
                <a14:m>
                  <m:oMath xmlns:m="http://schemas.openxmlformats.org/officeDocument/2006/math">
                    <m:r>
                      <a:rPr lang="en-US" b="1" i="1" smtClean="0">
                        <a:latin typeface="Cambria Math" panose="02040503050406030204" pitchFamily="18" charset="0"/>
                      </a:rPr>
                      <m:t>𝑿</m:t>
                    </m:r>
                  </m:oMath>
                </a14:m>
                <a:r>
                  <a:rPr lang="en-US" b="1" dirty="0"/>
                  <a:t> </a:t>
                </a:r>
                <a:r>
                  <a:rPr lang="en-US" dirty="0"/>
                  <a:t>of convolutional units are</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𝑿</m:t>
                          </m:r>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𝑖𝑗𝑘</m:t>
                                          </m:r>
                                        </m:sub>
                                      </m:sSub>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𝑿</m:t>
                                      </m:r>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𝑖𝑗𝑘</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𝒉</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𝑫</m:t>
                                              </m:r>
                                            </m:e>
                                            <m:sub>
                                              <m:r>
                                                <a:rPr lang="en-US" b="0" i="1" smtClean="0">
                                                  <a:latin typeface="Cambria Math" panose="02040503050406030204" pitchFamily="18" charset="0"/>
                                                </a:rPr>
                                                <m:t>𝑖</m:t>
                                              </m:r>
                                            </m:sub>
                                          </m:sSub>
                                        </m:e>
                                      </m:nary>
                                    </m:e>
                                  </m:nary>
                                </m:e>
                              </m:nary>
                            </m:e>
                          </m:nary>
                        </m:e>
                      </m:nary>
                      <m:r>
                        <a:rPr lang="en-US" b="0" i="1" smtClean="0">
                          <a:latin typeface="Cambria Math" panose="02040503050406030204" pitchFamily="18" charset="0"/>
                        </a:rPr>
                        <m:t>)</m:t>
                      </m:r>
                    </m:oMath>
                  </m:oMathPara>
                </a14:m>
                <a:endParaRPr lang="en-US" dirty="0"/>
              </a:p>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𝑫</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𝑑𝐿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0" i="1" smtClean="0">
                                <a:latin typeface="Cambria Math" panose="02040503050406030204" pitchFamily="18" charset="0"/>
                                <a:ea typeface="Cambria Math" panose="02040503050406030204" pitchFamily="18" charset="0"/>
                              </a:rPr>
                              <m:t>𝑖</m:t>
                            </m:r>
                          </m:sub>
                        </m:sSub>
                      </m:den>
                    </m:f>
                  </m:oMath>
                </a14:m>
                <a:r>
                  <a:rPr lang="en-US" dirty="0"/>
                  <a:t> is a matrix containing partial derivatives of element-wise act() function’s input w.r.t its </a:t>
                </a:r>
                <a:r>
                  <a:rPr lang="en-US" dirty="0" err="1"/>
                  <a:t>preactivation</a:t>
                </a:r>
                <a:r>
                  <a:rPr lang="en-US" dirty="0"/>
                  <a:t> value for </a:t>
                </a:r>
                <a:r>
                  <a:rPr lang="en-US" dirty="0" err="1"/>
                  <a:t>i</a:t>
                </a:r>
                <a:r>
                  <a:rPr lang="en-US" baseline="30000" dirty="0" err="1"/>
                  <a:t>th</a:t>
                </a:r>
                <a:r>
                  <a:rPr lang="en-US" baseline="30000" dirty="0"/>
                  <a:t> </a:t>
                </a:r>
                <a:r>
                  <a:rPr lang="en-US" dirty="0"/>
                  <a:t>feature type, organized according to spatial positions given by row j and column k</a:t>
                </a:r>
              </a:p>
              <a:p>
                <a:r>
                  <a:rPr lang="en-US" dirty="0"/>
                  <a:t>Intuitively, the result is a sum of the convolution of each of the zero-padded filters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𝑖</m:t>
                        </m:r>
                      </m:sub>
                    </m:sSub>
                  </m:oMath>
                </a14:m>
                <a:r>
                  <a:rPr lang="en-US" dirty="0"/>
                  <a:t> with an image-like matrix of derivatives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𝑫</m:t>
                        </m:r>
                      </m:e>
                      <m:sub>
                        <m:r>
                          <a:rPr lang="en-US" b="0" i="1" smtClean="0">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C3A68BFC-144A-4639-BA29-BCD57C552748}"/>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1006" r="-1350"/>
                </a:stretch>
              </a:blipFill>
            </p:spPr>
            <p:txBody>
              <a:bodyPr/>
              <a:lstStyle/>
              <a:p>
                <a:r>
                  <a:rPr lang="en-US">
                    <a:noFill/>
                  </a:rPr>
                  <a:t> </a:t>
                </a:r>
              </a:p>
            </p:txBody>
          </p:sp>
        </mc:Fallback>
      </mc:AlternateContent>
    </p:spTree>
    <p:extLst>
      <p:ext uri="{BB962C8B-B14F-4D97-AF65-F5344CB8AC3E}">
        <p14:creationId xmlns:p14="http://schemas.microsoft.com/office/powerpoint/2010/main" val="367424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Convolutional layers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a:t>The partial derivatives of hidden-layer output are:</a:t>
                </a:r>
                <a:br>
                  <a:rPr lang="en-US" dirty="0"/>
                </a:br>
                <a:endParaRPr lang="en-US" dirty="0"/>
              </a:p>
              <a:p>
                <a:pPr marL="0" indent="0">
                  <a:buNone/>
                </a:pPr>
                <a14:m>
                  <m:oMath xmlns:m="http://schemas.openxmlformats.org/officeDocument/2006/math">
                    <m:f>
                      <m:fPr>
                        <m:ctrlPr>
                          <a:rPr lang="en-US" sz="4800" i="1" smtClean="0">
                            <a:latin typeface="Cambria Math" panose="02040503050406030204" pitchFamily="18" charset="0"/>
                          </a:rPr>
                        </m:ctrlPr>
                      </m:fPr>
                      <m:num>
                        <m:r>
                          <a:rPr lang="en-US" sz="480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𝐿</m:t>
                        </m:r>
                      </m:num>
                      <m:den>
                        <m:r>
                          <a:rPr lang="en-US" sz="4800" i="1" smtClean="0">
                            <a:latin typeface="Cambria Math" panose="02040503050406030204" pitchFamily="18" charset="0"/>
                            <a:ea typeface="Cambria Math" panose="02040503050406030204" pitchFamily="18" charset="0"/>
                          </a:rPr>
                          <m:t>𝜕</m:t>
                        </m:r>
                        <m:sSub>
                          <m:sSubPr>
                            <m:ctrlPr>
                              <a:rPr lang="en-US" sz="480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𝑾</m:t>
                            </m:r>
                          </m:e>
                          <m:sub>
                            <m:r>
                              <a:rPr lang="en-US" sz="4800" b="0" i="1" smtClean="0">
                                <a:latin typeface="Cambria Math" panose="02040503050406030204" pitchFamily="18" charset="0"/>
                                <a:ea typeface="Cambria Math" panose="02040503050406030204" pitchFamily="18" charset="0"/>
                              </a:rPr>
                              <m:t>𝑖</m:t>
                            </m:r>
                          </m:sub>
                        </m:sSub>
                      </m:den>
                    </m:f>
                    <m:r>
                      <a:rPr lang="en-US" sz="4800" b="0" i="1" smtClean="0">
                        <a:latin typeface="Cambria Math" panose="02040503050406030204" pitchFamily="18" charset="0"/>
                      </a:rPr>
                      <m:t>=</m:t>
                    </m:r>
                    <m:nary>
                      <m:naryPr>
                        <m:chr m:val="∑"/>
                        <m:supHide m:val="on"/>
                        <m:ctrlPr>
                          <a:rPr lang="en-US" sz="4800" b="0" i="1" smtClean="0">
                            <a:latin typeface="Cambria Math" panose="02040503050406030204" pitchFamily="18" charset="0"/>
                          </a:rPr>
                        </m:ctrlPr>
                      </m:naryPr>
                      <m:sub>
                        <m:r>
                          <m:rPr>
                            <m:brk m:alnAt="7"/>
                          </m:rPr>
                          <a:rPr lang="en-US" sz="4800" b="0" i="1" smtClean="0">
                            <a:latin typeface="Cambria Math" panose="02040503050406030204" pitchFamily="18" charset="0"/>
                          </a:rPr>
                          <m:t>𝑗</m:t>
                        </m:r>
                      </m:sub>
                      <m:sup/>
                      <m:e>
                        <m:nary>
                          <m:naryPr>
                            <m:chr m:val="∑"/>
                            <m:supHide m:val="on"/>
                            <m:ctrlPr>
                              <a:rPr lang="en-US" sz="4800" b="0" i="1" smtClean="0">
                                <a:latin typeface="Cambria Math" panose="02040503050406030204" pitchFamily="18" charset="0"/>
                              </a:rPr>
                            </m:ctrlPr>
                          </m:naryPr>
                          <m:sub>
                            <m:r>
                              <m:rPr>
                                <m:brk m:alnAt="7"/>
                              </m:rPr>
                              <a:rPr lang="en-US" sz="4800" b="0" i="1" smtClean="0">
                                <a:latin typeface="Cambria Math" panose="02040503050406030204" pitchFamily="18" charset="0"/>
                              </a:rPr>
                              <m:t>𝑘</m:t>
                            </m:r>
                          </m:sub>
                          <m:sup/>
                          <m:e>
                            <m:f>
                              <m:fPr>
                                <m:ctrlPr>
                                  <a:rPr lang="en-US" sz="4800" b="0" i="1" smtClean="0">
                                    <a:latin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𝑎</m:t>
                                    </m:r>
                                  </m:e>
                                  <m:sub>
                                    <m:r>
                                      <a:rPr lang="en-US" sz="4800" b="0" i="1" smtClean="0">
                                        <a:latin typeface="Cambria Math" panose="02040503050406030204" pitchFamily="18" charset="0"/>
                                        <a:ea typeface="Cambria Math" panose="02040503050406030204" pitchFamily="18" charset="0"/>
                                      </a:rPr>
                                      <m:t>𝑖𝑗𝑘</m:t>
                                    </m:r>
                                  </m:sub>
                                </m:sSub>
                              </m:num>
                              <m:den>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𝑾</m:t>
                                    </m:r>
                                  </m:e>
                                  <m:sub>
                                    <m:r>
                                      <a:rPr lang="en-US" sz="4800" b="0" i="1" smtClean="0">
                                        <a:latin typeface="Cambria Math" panose="02040503050406030204" pitchFamily="18" charset="0"/>
                                        <a:ea typeface="Cambria Math" panose="02040503050406030204" pitchFamily="18" charset="0"/>
                                      </a:rPr>
                                      <m:t>𝑖</m:t>
                                    </m:r>
                                  </m:sub>
                                </m:sSub>
                              </m:den>
                            </m:f>
                            <m:f>
                              <m:fPr>
                                <m:ctrlPr>
                                  <a:rPr lang="en-US" sz="4800" b="0" i="1" smtClean="0">
                                    <a:latin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𝑯</m:t>
                                    </m:r>
                                  </m:e>
                                  <m:sub>
                                    <m:r>
                                      <a:rPr lang="en-US" sz="4800" b="0" i="1" smtClean="0">
                                        <a:latin typeface="Cambria Math" panose="02040503050406030204" pitchFamily="18" charset="0"/>
                                        <a:ea typeface="Cambria Math" panose="02040503050406030204" pitchFamily="18" charset="0"/>
                                      </a:rPr>
                                      <m:t>𝑖</m:t>
                                    </m:r>
                                  </m:sub>
                                </m:sSub>
                              </m:num>
                              <m:den>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𝑎</m:t>
                                    </m:r>
                                  </m:e>
                                  <m:sub>
                                    <m:r>
                                      <a:rPr lang="en-US" sz="4800" b="0" i="1" smtClean="0">
                                        <a:latin typeface="Cambria Math" panose="02040503050406030204" pitchFamily="18" charset="0"/>
                                      </a:rPr>
                                      <m:t>𝑖𝑗𝑘</m:t>
                                    </m:r>
                                  </m:sub>
                                </m:sSub>
                              </m:den>
                            </m:f>
                          </m:e>
                        </m:nary>
                      </m:e>
                    </m:nary>
                    <m:f>
                      <m:fPr>
                        <m:ctrlPr>
                          <a:rPr lang="en-US" sz="4800" b="0" i="1" smtClean="0">
                            <a:latin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𝐿</m:t>
                        </m:r>
                      </m:num>
                      <m:den>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𝑯</m:t>
                            </m:r>
                          </m:e>
                          <m:sub>
                            <m:r>
                              <a:rPr lang="en-US" sz="4800" b="0" i="1" smtClean="0">
                                <a:latin typeface="Cambria Math" panose="02040503050406030204" pitchFamily="18" charset="0"/>
                                <a:ea typeface="Cambria Math" panose="02040503050406030204" pitchFamily="18" charset="0"/>
                              </a:rPr>
                              <m:t>𝑖</m:t>
                            </m:r>
                          </m:sub>
                        </m:sSub>
                      </m:den>
                    </m:f>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1" i="1" smtClean="0">
                            <a:latin typeface="Cambria Math" panose="02040503050406030204" pitchFamily="18" charset="0"/>
                          </a:rPr>
                          <m:t>𝑯</m:t>
                        </m:r>
                      </m:e>
                      <m:sup>
                        <m:r>
                          <a:rPr lang="en-US" sz="4800" b="0" i="1" smtClean="0">
                            <a:latin typeface="Cambria Math" panose="02040503050406030204" pitchFamily="18" charset="0"/>
                            <a:ea typeface="Cambria Math" panose="02040503050406030204" pitchFamily="18" charset="0"/>
                          </a:rPr>
                          <m:t>𝜏</m:t>
                        </m:r>
                      </m:sup>
                    </m:sSup>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1" i="1" smtClean="0">
                            <a:latin typeface="Cambria Math" panose="02040503050406030204" pitchFamily="18" charset="0"/>
                          </a:rPr>
                          <m:t>𝑫</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m:t>
                    </m:r>
                  </m:oMath>
                </a14:m>
                <a:r>
                  <a:rPr lang="en-US" sz="4800" dirty="0"/>
                  <a:t>, </a:t>
                </a:r>
              </a:p>
              <a:p>
                <a:endParaRPr lang="en-US" dirty="0"/>
              </a:p>
              <a:p>
                <a:endParaRPr lang="en-US" dirty="0"/>
              </a:p>
              <a:p>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ea typeface="Cambria Math" panose="02040503050406030204" pitchFamily="18" charset="0"/>
                          </a:rPr>
                          <m:t>𝜏</m:t>
                        </m:r>
                      </m:sup>
                    </m:sSup>
                  </m:oMath>
                </a14:m>
                <a:r>
                  <a:rPr lang="en-US" dirty="0"/>
                  <a:t> is the column and row-flipped version of input </a:t>
                </a:r>
                <a14:m>
                  <m:oMath xmlns:m="http://schemas.openxmlformats.org/officeDocument/2006/math">
                    <m:r>
                      <a:rPr lang="en-US" b="1" i="1" smtClean="0">
                        <a:latin typeface="Cambria Math" panose="02040503050406030204" pitchFamily="18" charset="0"/>
                      </a:rPr>
                      <m:t>𝑿</m:t>
                    </m:r>
                  </m:oMath>
                </a14:m>
                <a:r>
                  <a:rPr lang="en-US" b="1" dirty="0"/>
                  <a:t> </a:t>
                </a:r>
              </a:p>
            </p:txBody>
          </p:sp>
        </mc:Choice>
        <mc:Fallback xmlns="">
          <p:sp>
            <p:nvSpPr>
              <p:cNvPr id="3" name="Content Placeholder 2">
                <a:extLst>
                  <a:ext uri="{FF2B5EF4-FFF2-40B4-BE49-F238E27FC236}">
                    <a16:creationId xmlns:a16="http://schemas.microsoft.com/office/drawing/2014/main" id="{C3A68BFC-144A-4639-BA29-BCD57C552748}"/>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1710"/>
                </a:stretch>
              </a:blipFill>
            </p:spPr>
            <p:txBody>
              <a:bodyPr/>
              <a:lstStyle/>
              <a:p>
                <a:r>
                  <a:rPr lang="en-US">
                    <a:noFill/>
                  </a:rPr>
                  <a:t> </a:t>
                </a:r>
              </a:p>
            </p:txBody>
          </p:sp>
        </mc:Fallback>
      </mc:AlternateContent>
    </p:spTree>
    <p:extLst>
      <p:ext uri="{BB962C8B-B14F-4D97-AF65-F5344CB8AC3E}">
        <p14:creationId xmlns:p14="http://schemas.microsoft.com/office/powerpoint/2010/main" val="533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Pooling and subsampling layers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a:t>Consider applying a pooling operation to a spatially organized feature map</a:t>
                </a:r>
              </a:p>
              <a:p>
                <a:r>
                  <a:rPr lang="en-US" dirty="0"/>
                  <a:t>The input consists of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oMath>
                </a14:m>
                <a:r>
                  <a:rPr lang="en-US" dirty="0"/>
                  <a:t> for each feature map, with elements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𝑖𝑗𝑘</m:t>
                        </m:r>
                      </m:sub>
                    </m:sSub>
                  </m:oMath>
                </a14:m>
                <a:endParaRPr lang="en-US" dirty="0"/>
              </a:p>
              <a:p>
                <a:r>
                  <a:rPr lang="en-US" dirty="0"/>
                  <a:t>Max-pooled and average-pooled feature maps are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𝑷</m:t>
                        </m:r>
                      </m:e>
                      <m:sub>
                        <m:r>
                          <a:rPr lang="en-US" b="0" i="1" smtClean="0">
                            <a:latin typeface="Cambria Math" panose="02040503050406030204" pitchFamily="18" charset="0"/>
                          </a:rPr>
                          <m:t>𝑖</m:t>
                        </m:r>
                      </m:sub>
                    </m:sSub>
                  </m:oMath>
                </a14:m>
                <a:r>
                  <a:rPr lang="en-US" dirty="0"/>
                  <a:t> with elements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𝑖𝑗𝑘</m:t>
                        </m:r>
                      </m:sub>
                    </m:sSub>
                  </m:oMath>
                </a14:m>
                <a:r>
                  <a:rPr lang="en-US" dirty="0"/>
                  <a:t>, given by</a:t>
                </a:r>
              </a:p>
              <a:p>
                <a:pPr marL="0" indent="0">
                  <a:buNone/>
                </a:pPr>
                <a:r>
                  <a:rPr lang="en-US" dirty="0"/>
                  <a:t>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𝑖𝑗𝑘</m:t>
                        </m:r>
                      </m:sub>
                    </m:sSub>
                    <m:r>
                      <a:rPr lang="en-US" sz="4000" b="0" i="1" smtClean="0">
                        <a:latin typeface="Cambria Math" panose="02040503050406030204" pitchFamily="18" charset="0"/>
                      </a:rPr>
                      <m:t>=</m:t>
                    </m:r>
                    <m:f>
                      <m:fPr>
                        <m:type m:val="noBar"/>
                        <m:ctrlPr>
                          <a:rPr lang="en-US" sz="4000" b="0" i="1" smtClean="0">
                            <a:latin typeface="Cambria Math" panose="02040503050406030204" pitchFamily="18" charset="0"/>
                          </a:rPr>
                        </m:ctrlPr>
                      </m:fPr>
                      <m:num>
                        <m:r>
                          <a:rPr lang="en-US" sz="4000" b="0" i="1" smtClean="0">
                            <a:latin typeface="Cambria Math" panose="02040503050406030204" pitchFamily="18" charset="0"/>
                          </a:rPr>
                          <m:t>𝑚𝑎𝑥</m:t>
                        </m:r>
                      </m:num>
                      <m:den>
                        <m:f>
                          <m:fPr>
                            <m:type m:val="noBar"/>
                            <m:ctrlPr>
                              <a:rPr lang="en-US" sz="4000" b="0" i="1" smtClean="0">
                                <a:latin typeface="Cambria Math" panose="02040503050406030204" pitchFamily="18" charset="0"/>
                              </a:rPr>
                            </m:ctrlPr>
                          </m:fPr>
                          <m:num>
                            <m:r>
                              <a:rPr lang="en-US" sz="4000" b="0" i="1" smtClean="0">
                                <a:latin typeface="Cambria Math" panose="02040503050406030204" pitchFamily="18" charset="0"/>
                              </a:rPr>
                              <m:t>𝑟</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𝑅</m:t>
                                </m:r>
                              </m:e>
                              <m:sub>
                                <m:r>
                                  <a:rPr lang="en-US" sz="4000" b="0" i="1" smtClean="0">
                                    <a:latin typeface="Cambria Math" panose="02040503050406030204" pitchFamily="18" charset="0"/>
                                    <a:ea typeface="Cambria Math" panose="02040503050406030204" pitchFamily="18" charset="0"/>
                                  </a:rPr>
                                  <m:t>𝑗</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num>
                          <m:den>
                            <m: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𝐶</m:t>
                                </m:r>
                              </m:e>
                              <m:sub>
                                <m:r>
                                  <a:rPr lang="en-US" sz="4000" b="0" i="1" smtClean="0">
                                    <a:latin typeface="Cambria Math" panose="02040503050406030204" pitchFamily="18" charset="0"/>
                                    <a:ea typeface="Cambria Math" panose="02040503050406030204" pitchFamily="18" charset="0"/>
                                  </a:rPr>
                                  <m:t>𝑗</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den>
                        </m:f>
                      </m:den>
                    </m:f>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𝑖</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m:t>
                        </m:r>
                        <m:r>
                          <a:rPr lang="en-US" sz="4000" b="0" i="1" smtClean="0">
                            <a:latin typeface="Cambria Math" panose="02040503050406030204" pitchFamily="18" charset="0"/>
                          </a:rPr>
                          <m:t>𝑐</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       </m:t>
                        </m:r>
                        <m:r>
                          <a:rPr lang="en-US" sz="4000" b="0" i="1" smtClean="0">
                            <a:latin typeface="Cambria Math" panose="02040503050406030204" pitchFamily="18" charset="0"/>
                          </a:rPr>
                          <m:t>𝑝</m:t>
                        </m:r>
                      </m:e>
                      <m:sub>
                        <m:r>
                          <a:rPr lang="en-US" sz="4000" b="0" i="1" smtClean="0">
                            <a:latin typeface="Cambria Math" panose="02040503050406030204" pitchFamily="18" charset="0"/>
                          </a:rPr>
                          <m:t>𝑖</m:t>
                        </m:r>
                        <m:r>
                          <a:rPr lang="en-US" sz="4000" b="0" i="1" smtClean="0">
                            <a:latin typeface="Cambria Math" panose="02040503050406030204" pitchFamily="18" charset="0"/>
                          </a:rPr>
                          <m:t>,</m:t>
                        </m:r>
                        <m:r>
                          <a:rPr lang="en-US" sz="4000" b="0" i="1" smtClean="0">
                            <a:latin typeface="Cambria Math" panose="02040503050406030204" pitchFamily="18" charset="0"/>
                          </a:rPr>
                          <m:t>𝑗</m:t>
                        </m:r>
                        <m:r>
                          <a:rPr lang="en-US" sz="4000" b="0" i="1" smtClean="0">
                            <a:latin typeface="Cambria Math" panose="02040503050406030204" pitchFamily="18" charset="0"/>
                          </a:rPr>
                          <m:t>,</m:t>
                        </m:r>
                        <m:r>
                          <a:rPr lang="en-US" sz="4000" b="0" i="1" smtClean="0">
                            <a:latin typeface="Cambria Math" panose="02040503050406030204" pitchFamily="18" charset="0"/>
                          </a:rPr>
                          <m:t>𝑘</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𝑚</m:t>
                        </m:r>
                      </m:den>
                    </m:f>
                    <m:nary>
                      <m:naryPr>
                        <m:chr m:val="∑"/>
                        <m:supHide m:val="on"/>
                        <m:ctrlPr>
                          <a:rPr lang="en-US" sz="4000" b="0" i="1" smtClean="0">
                            <a:latin typeface="Cambria Math" panose="02040503050406030204" pitchFamily="18" charset="0"/>
                          </a:rPr>
                        </m:ctrlPr>
                      </m:naryPr>
                      <m:sub>
                        <m:f>
                          <m:fPr>
                            <m:type m:val="noBar"/>
                            <m:ctrlPr>
                              <a:rPr lang="en-US" sz="4000" b="0" i="1" smtClean="0">
                                <a:latin typeface="Cambria Math" panose="02040503050406030204" pitchFamily="18" charset="0"/>
                              </a:rPr>
                            </m:ctrlPr>
                          </m:fPr>
                          <m:num>
                            <m:r>
                              <a:rPr lang="en-US" sz="4000" b="0" i="1" smtClean="0">
                                <a:latin typeface="Cambria Math" panose="02040503050406030204" pitchFamily="18" charset="0"/>
                              </a:rPr>
                              <m:t>𝑟</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𝑅</m:t>
                                </m:r>
                              </m:e>
                              <m:sub>
                                <m:r>
                                  <a:rPr lang="en-US" sz="4000" b="0" i="1" smtClean="0">
                                    <a:latin typeface="Cambria Math" panose="02040503050406030204" pitchFamily="18" charset="0"/>
                                    <a:ea typeface="Cambria Math" panose="02040503050406030204" pitchFamily="18" charset="0"/>
                                  </a:rPr>
                                  <m:t>𝑗</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num>
                          <m:den>
                            <m: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𝐶</m:t>
                                </m:r>
                              </m:e>
                              <m:sub>
                                <m:r>
                                  <a:rPr lang="en-US" sz="4000" b="0" i="1" smtClean="0">
                                    <a:latin typeface="Cambria Math" panose="02040503050406030204" pitchFamily="18" charset="0"/>
                                    <a:ea typeface="Cambria Math" panose="02040503050406030204" pitchFamily="18" charset="0"/>
                                  </a:rPr>
                                  <m:t>𝑗</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den>
                        </m:f>
                      </m:sub>
                      <m:sup/>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𝑖</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m:t>
                            </m:r>
                            <m:r>
                              <a:rPr lang="en-US" sz="4000" b="0" i="1" smtClean="0">
                                <a:latin typeface="Cambria Math" panose="02040503050406030204" pitchFamily="18" charset="0"/>
                              </a:rPr>
                              <m:t>𝑐</m:t>
                            </m:r>
                          </m:sub>
                        </m:sSub>
                      </m:e>
                    </m:nary>
                  </m:oMath>
                </a14:m>
                <a:r>
                  <a:rPr lang="en-US" sz="4000" dirty="0"/>
                  <a:t> </a:t>
                </a:r>
              </a:p>
              <a:p>
                <a:r>
                  <a:rPr lang="en-US" dirty="0"/>
                  <a:t>respectively,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are sets of indices that encode the pooling regions for each location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latin typeface="Cambria Math" panose="02040503050406030204" pitchFamily="18" charset="0"/>
                      </a:rPr>
                      <m:t>𝑚</m:t>
                    </m:r>
                  </m:oMath>
                </a14:m>
                <a:r>
                  <a:rPr lang="en-US" dirty="0"/>
                  <a:t> is the number of elements in pooling region</a:t>
                </a:r>
              </a:p>
              <a:p>
                <a:r>
                  <a:rPr lang="en-US" dirty="0"/>
                  <a:t>Although these pooling operations do not include a subsampling step, they typically account for boundary effects either by creating matrix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𝑷</m:t>
                        </m:r>
                      </m:e>
                      <m:sub>
                        <m:r>
                          <a:rPr lang="en-US" b="0" i="1" smtClean="0">
                            <a:latin typeface="Cambria Math" panose="02040503050406030204" pitchFamily="18" charset="0"/>
                          </a:rPr>
                          <m:t>𝑖</m:t>
                        </m:r>
                      </m:sub>
                    </m:sSub>
                  </m:oMath>
                </a14:m>
                <a:r>
                  <a:rPr lang="en-US" dirty="0"/>
                  <a:t> that is slightly smaller than input matrix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oMath>
                </a14:m>
                <a:r>
                  <a:rPr lang="en-US" dirty="0"/>
                  <a:t>, or by padding with zeros</a:t>
                </a:r>
              </a:p>
            </p:txBody>
          </p:sp>
        </mc:Choice>
        <mc:Fallback xmlns="">
          <p:sp>
            <p:nvSpPr>
              <p:cNvPr id="3" name="Content Placeholder 2">
                <a:extLst>
                  <a:ext uri="{FF2B5EF4-FFF2-40B4-BE49-F238E27FC236}">
                    <a16:creationId xmlns:a16="http://schemas.microsoft.com/office/drawing/2014/main" id="{C3A68BFC-144A-4639-BA29-BCD57C552748}"/>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900" t="-1710"/>
                </a:stretch>
              </a:blipFill>
            </p:spPr>
            <p:txBody>
              <a:bodyPr/>
              <a:lstStyle/>
              <a:p>
                <a:r>
                  <a:rPr lang="en-US">
                    <a:noFill/>
                  </a:rPr>
                  <a:t> </a:t>
                </a:r>
              </a:p>
            </p:txBody>
          </p:sp>
        </mc:Fallback>
      </mc:AlternateContent>
    </p:spTree>
    <p:extLst>
      <p:ext uri="{BB962C8B-B14F-4D97-AF65-F5344CB8AC3E}">
        <p14:creationId xmlns:p14="http://schemas.microsoft.com/office/powerpoint/2010/main" val="22203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Pooling and subsampling layers and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normAutofit fontScale="92500" lnSpcReduction="20000"/>
              </a:bodyPr>
              <a:lstStyle/>
              <a:p>
                <a:r>
                  <a:rPr lang="en-US" dirty="0"/>
                  <a:t>What are the consequences of backpropagating gradients through layers consisting of max or average pooling?</a:t>
                </a:r>
              </a:p>
              <a:p>
                <a:r>
                  <a:rPr lang="en-US" dirty="0"/>
                  <a:t>For max pooling, units responsible for maximum within each zone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or the ‘winning units’ are given by:</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m:rPr>
                              <m:nor/>
                            </m:rPr>
                            <a:rPr lang="en-US" dirty="0"/>
                            <m:t> </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type m:val="noBa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r>
                                <a:rPr lang="en-US" b="0" i="1" smtClean="0">
                                  <a:latin typeface="Cambria Math" panose="02040503050406030204" pitchFamily="18" charset="0"/>
                                </a:rPr>
                                <m:t>𝑚𝑎𝑥</m:t>
                              </m:r>
                            </m:e>
                          </m:func>
                        </m:num>
                        <m:den>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𝑐</m:t>
                          </m:r>
                        </m:sub>
                      </m:sSub>
                    </m:oMath>
                  </m:oMathPara>
                </a14:m>
                <a:endParaRPr lang="en-US" dirty="0"/>
              </a:p>
              <a:p>
                <a:r>
                  <a:rPr lang="en-US" dirty="0"/>
                  <a:t>For nonoverlapping zones, the gradient is propagated back from the pooled layer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to the original spatial feature layer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oMath>
                </a14:m>
                <a:r>
                  <a:rPr lang="en-US" dirty="0"/>
                  <a:t>, flowing from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𝑖𝑗𝑘</m:t>
                        </m:r>
                      </m:sub>
                    </m:sSub>
                  </m:oMath>
                </a14:m>
                <a:r>
                  <a:rPr lang="en-US" dirty="0"/>
                  <a:t> to just the winning unit in each zone. </a:t>
                </a:r>
              </a:p>
              <a:p>
                <a:r>
                  <a:rPr lang="en-US" dirty="0"/>
                  <a:t>This can be written:</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m:t>
                                  </m:r>
                                </m:sup>
                              </m:sSubSup>
                            </m:e>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e>
                          </m:eqArr>
                        </m:e>
                      </m:d>
                    </m:oMath>
                  </m:oMathPara>
                </a14:m>
                <a:endParaRPr lang="en-US" dirty="0"/>
              </a:p>
              <a:p>
                <a:r>
                  <a:rPr lang="en-US" dirty="0"/>
                  <a:t>In average pooling, the averaging operation is simply a special type of convolution with a fixed kernel that computes the (possibly weighted) average of pixels in a zone</a:t>
                </a:r>
              </a:p>
              <a:p>
                <a:r>
                  <a:rPr lang="en-US" dirty="0"/>
                  <a:t>These various pieces are building blocks allowing for implementation of CNN</a:t>
                </a:r>
              </a:p>
            </p:txBody>
          </p:sp>
        </mc:Choice>
        <mc:Fallback xmlns="">
          <p:sp>
            <p:nvSpPr>
              <p:cNvPr id="3" name="Content Placeholder 2">
                <a:extLst>
                  <a:ext uri="{FF2B5EF4-FFF2-40B4-BE49-F238E27FC236}">
                    <a16:creationId xmlns:a16="http://schemas.microsoft.com/office/drawing/2014/main" id="{C3A68BFC-144A-4639-BA29-BCD57C552748}"/>
                  </a:ext>
                </a:extLst>
              </p:cNvPr>
              <p:cNvSpPr>
                <a:spLocks noGrp="1" noRot="1" noChangeAspect="1" noMove="1" noResize="1" noEditPoints="1" noAdjustHandles="1" noChangeArrowheads="1" noChangeShapeType="1" noTextEdit="1"/>
              </p:cNvSpPr>
              <p:nvPr>
                <p:ph idx="1"/>
              </p:nvPr>
            </p:nvSpPr>
            <p:spPr>
              <a:xfrm>
                <a:off x="0" y="795854"/>
                <a:ext cx="12192000" cy="6062145"/>
              </a:xfrm>
              <a:blipFill>
                <a:blip r:embed="rId2"/>
                <a:stretch>
                  <a:fillRect l="-750" t="-2616" r="-150"/>
                </a:stretch>
              </a:blipFill>
            </p:spPr>
            <p:txBody>
              <a:bodyPr/>
              <a:lstStyle/>
              <a:p>
                <a:r>
                  <a:rPr lang="en-US">
                    <a:noFill/>
                  </a:rPr>
                  <a:t> </a:t>
                </a:r>
              </a:p>
            </p:txBody>
          </p:sp>
        </mc:Fallback>
      </mc:AlternateContent>
    </p:spTree>
    <p:extLst>
      <p:ext uri="{BB962C8B-B14F-4D97-AF65-F5344CB8AC3E}">
        <p14:creationId xmlns:p14="http://schemas.microsoft.com/office/powerpoint/2010/main" val="108585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3AC9-02B2-4CA8-BA73-D6A600FF49BA}"/>
              </a:ext>
            </a:extLst>
          </p:cNvPr>
          <p:cNvSpPr>
            <a:spLocks noGrp="1"/>
          </p:cNvSpPr>
          <p:nvPr>
            <p:ph type="title"/>
          </p:nvPr>
        </p:nvSpPr>
        <p:spPr>
          <a:xfrm>
            <a:off x="0" y="0"/>
            <a:ext cx="10515600" cy="795855"/>
          </a:xfrm>
        </p:spPr>
        <p:txBody>
          <a:bodyPr/>
          <a:lstStyle/>
          <a:p>
            <a:r>
              <a:rPr lang="en-US" dirty="0"/>
              <a:t>CNN demonstration (build CNN in 11 lines)</a:t>
            </a:r>
          </a:p>
        </p:txBody>
      </p:sp>
      <p:sp>
        <p:nvSpPr>
          <p:cNvPr id="3" name="Content Placeholder 2">
            <a:extLst>
              <a:ext uri="{FF2B5EF4-FFF2-40B4-BE49-F238E27FC236}">
                <a16:creationId xmlns:a16="http://schemas.microsoft.com/office/drawing/2014/main" id="{C3A68BFC-144A-4639-BA29-BCD57C552748}"/>
              </a:ext>
            </a:extLst>
          </p:cNvPr>
          <p:cNvSpPr>
            <a:spLocks noGrp="1"/>
          </p:cNvSpPr>
          <p:nvPr>
            <p:ph idx="1"/>
          </p:nvPr>
        </p:nvSpPr>
        <p:spPr>
          <a:xfrm>
            <a:off x="0" y="795854"/>
            <a:ext cx="12192000" cy="6062145"/>
          </a:xfrm>
        </p:spPr>
        <p:txBody>
          <a:bodyPr/>
          <a:lstStyle/>
          <a:p>
            <a:r>
              <a:rPr lang="en-US" dirty="0" err="1"/>
              <a:t>Keras</a:t>
            </a:r>
            <a:r>
              <a:rPr lang="en-US" dirty="0"/>
              <a:t> (</a:t>
            </a:r>
            <a:r>
              <a:rPr lang="en-US" dirty="0" err="1"/>
              <a:t>spyder</a:t>
            </a:r>
            <a:r>
              <a:rPr lang="en-US" dirty="0"/>
              <a:t>)</a:t>
            </a:r>
          </a:p>
          <a:p>
            <a:r>
              <a:rPr lang="en-US" dirty="0"/>
              <a:t>Google </a:t>
            </a:r>
            <a:r>
              <a:rPr lang="en-US" dirty="0" err="1"/>
              <a:t>colabs</a:t>
            </a:r>
            <a:endParaRPr lang="en-US" dirty="0"/>
          </a:p>
        </p:txBody>
      </p:sp>
      <p:pic>
        <p:nvPicPr>
          <p:cNvPr id="1026" name="Picture 2" descr="Keras tutorial - network">
            <a:extLst>
              <a:ext uri="{FF2B5EF4-FFF2-40B4-BE49-F238E27FC236}">
                <a16:creationId xmlns:a16="http://schemas.microsoft.com/office/drawing/2014/main" id="{ABD3E955-2A86-4E46-9C84-B780B1AD6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7195"/>
            <a:ext cx="12192000" cy="40433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D08DE9-A03E-4AA7-89D3-1B78F403BE6D}"/>
              </a:ext>
            </a:extLst>
          </p:cNvPr>
          <p:cNvSpPr txBox="1"/>
          <p:nvPr/>
        </p:nvSpPr>
        <p:spPr>
          <a:xfrm>
            <a:off x="616449" y="6062146"/>
            <a:ext cx="8527551" cy="369332"/>
          </a:xfrm>
          <a:prstGeom prst="rect">
            <a:avLst/>
          </a:prstGeom>
          <a:noFill/>
        </p:spPr>
        <p:txBody>
          <a:bodyPr wrap="square" rtlCol="0">
            <a:spAutoFit/>
          </a:bodyPr>
          <a:lstStyle/>
          <a:p>
            <a:r>
              <a:rPr lang="en-US" dirty="0">
                <a:hlinkClick r:id="rId3"/>
              </a:rPr>
              <a:t>https://adventuresinmachinelearning.com/keras-tutorial-cnn-11-lines/</a:t>
            </a:r>
            <a:endParaRPr lang="en-US" dirty="0"/>
          </a:p>
        </p:txBody>
      </p:sp>
    </p:spTree>
    <p:extLst>
      <p:ext uri="{BB962C8B-B14F-4D97-AF65-F5344CB8AC3E}">
        <p14:creationId xmlns:p14="http://schemas.microsoft.com/office/powerpoint/2010/main" val="490489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3508-A1A6-4810-8C4B-2021941DC0ED}"/>
              </a:ext>
            </a:extLst>
          </p:cNvPr>
          <p:cNvSpPr>
            <a:spLocks noGrp="1"/>
          </p:cNvSpPr>
          <p:nvPr>
            <p:ph type="ctrTitle"/>
          </p:nvPr>
        </p:nvSpPr>
        <p:spPr/>
        <p:txBody>
          <a:bodyPr>
            <a:normAutofit/>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D3D681C9-7723-4A55-A230-FB3470ED9B34}"/>
              </a:ext>
            </a:extLst>
          </p:cNvPr>
          <p:cNvSpPr>
            <a:spLocks noGrp="1"/>
          </p:cNvSpPr>
          <p:nvPr>
            <p:ph type="subTitle" idx="1"/>
          </p:nvPr>
        </p:nvSpPr>
        <p:spPr/>
        <p:txBody>
          <a:bodyPr/>
          <a:lstStyle/>
          <a:p>
            <a:r>
              <a:rPr lang="en-US" dirty="0"/>
              <a:t>Lecture 23</a:t>
            </a:r>
          </a:p>
        </p:txBody>
      </p:sp>
    </p:spTree>
    <p:extLst>
      <p:ext uri="{BB962C8B-B14F-4D97-AF65-F5344CB8AC3E}">
        <p14:creationId xmlns:p14="http://schemas.microsoft.com/office/powerpoint/2010/main" val="955997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Autoencoders</a:t>
            </a:r>
          </a:p>
        </p:txBody>
      </p:sp>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1"/>
            <a:ext cx="12191999" cy="2291370"/>
          </a:xfrm>
        </p:spPr>
        <p:txBody>
          <a:bodyPr>
            <a:normAutofit/>
          </a:bodyPr>
          <a:lstStyle/>
          <a:p>
            <a:r>
              <a:rPr lang="en-US" dirty="0"/>
              <a:t>Up until now, used neural networks for classification (supervised learning)</a:t>
            </a:r>
          </a:p>
          <a:p>
            <a:r>
              <a:rPr lang="en-US" dirty="0"/>
              <a:t>Neural networks can also be used for unsupervised learning (PCA, ICA, etc.) </a:t>
            </a:r>
          </a:p>
          <a:p>
            <a:r>
              <a:rPr lang="en-US" dirty="0"/>
              <a:t>An autoencoder is a network that learns an efficient coding of its input</a:t>
            </a:r>
          </a:p>
          <a:p>
            <a:r>
              <a:rPr lang="en-US" dirty="0"/>
              <a:t>Set input equal to output, and reduce number of hidden units </a:t>
            </a:r>
          </a:p>
        </p:txBody>
      </p:sp>
      <p:pic>
        <p:nvPicPr>
          <p:cNvPr id="1026" name="Picture 2" descr="Image result for autoencoder">
            <a:extLst>
              <a:ext uri="{FF2B5EF4-FFF2-40B4-BE49-F238E27FC236}">
                <a16:creationId xmlns:a16="http://schemas.microsoft.com/office/drawing/2014/main" id="{8ED443C7-4AE7-4894-A454-2FE233637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09220"/>
            <a:ext cx="5453669" cy="40487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B58DE3-F2D0-42A2-A3E0-4A2CD2E8E261}"/>
                  </a:ext>
                </a:extLst>
              </p:cNvPr>
              <p:cNvSpPr txBox="1">
                <a:spLocks/>
              </p:cNvSpPr>
              <p:nvPr/>
            </p:nvSpPr>
            <p:spPr>
              <a:xfrm>
                <a:off x="5537771" y="2809219"/>
                <a:ext cx="6654227" cy="4048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the output is formulated using probability, objective function optimizes:</a:t>
                </a:r>
              </a:p>
              <a:p>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e>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oMath>
                </a14:m>
                <a:r>
                  <a:rPr lang="en-US" dirty="0"/>
                  <a:t>, or the probability that the model gives a random variable </a:t>
                </a:r>
                <a14:m>
                  <m:oMath xmlns:m="http://schemas.openxmlformats.org/officeDocument/2006/math">
                    <m:r>
                      <a:rPr lang="en-US" b="1" i="1">
                        <a:latin typeface="Cambria Math" panose="02040503050406030204" pitchFamily="18" charset="0"/>
                      </a:rPr>
                      <m:t>𝒙</m:t>
                    </m:r>
                  </m:oMath>
                </a14:m>
                <a:r>
                  <a:rPr lang="en-US" b="1" dirty="0"/>
                  <a:t> </a:t>
                </a:r>
                <a:r>
                  <a:rPr lang="en-US" dirty="0"/>
                  <a:t>the value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oMath>
                </a14:m>
                <a:r>
                  <a:rPr lang="en-US" dirty="0"/>
                  <a:t> given the observation</a:t>
                </a:r>
                <a:r>
                  <a:rPr lang="en-US" b="1" dirty="0"/>
                  <a:t>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oMath>
                </a14:m>
                <a:r>
                  <a:rPr lang="en-US" dirty="0"/>
                  <a:t> , where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oMath>
                </a14:m>
                <a:endParaRPr lang="en-US" b="1" dirty="0"/>
              </a:p>
              <a:p>
                <a:r>
                  <a:rPr lang="en-US" dirty="0"/>
                  <a:t>In other words, model is trained to predict its own input, but it must map it through a representation created by hidden units of network</a:t>
                </a:r>
              </a:p>
              <a:p>
                <a:endParaRPr lang="en-US" dirty="0"/>
              </a:p>
            </p:txBody>
          </p:sp>
        </mc:Choice>
        <mc:Fallback xmlns="">
          <p:sp>
            <p:nvSpPr>
              <p:cNvPr id="5" name="Content Placeholder 2">
                <a:extLst>
                  <a:ext uri="{FF2B5EF4-FFF2-40B4-BE49-F238E27FC236}">
                    <a16:creationId xmlns:a16="http://schemas.microsoft.com/office/drawing/2014/main" id="{1DB58DE3-F2D0-42A2-A3E0-4A2CD2E8E261}"/>
                  </a:ext>
                </a:extLst>
              </p:cNvPr>
              <p:cNvSpPr txBox="1">
                <a:spLocks noRot="1" noChangeAspect="1" noMove="1" noResize="1" noEditPoints="1" noAdjustHandles="1" noChangeArrowheads="1" noChangeShapeType="1" noTextEdit="1"/>
              </p:cNvSpPr>
              <p:nvPr/>
            </p:nvSpPr>
            <p:spPr>
              <a:xfrm>
                <a:off x="5537771" y="2809219"/>
                <a:ext cx="6654227" cy="4048780"/>
              </a:xfrm>
              <a:prstGeom prst="rect">
                <a:avLst/>
              </a:prstGeom>
              <a:blipFill>
                <a:blip r:embed="rId3"/>
                <a:stretch>
                  <a:fillRect l="-1648" t="-2560" r="-1465"/>
                </a:stretch>
              </a:blipFill>
            </p:spPr>
            <p:txBody>
              <a:bodyPr/>
              <a:lstStyle/>
              <a:p>
                <a:r>
                  <a:rPr lang="en-US">
                    <a:noFill/>
                  </a:rPr>
                  <a:t> </a:t>
                </a:r>
              </a:p>
            </p:txBody>
          </p:sp>
        </mc:Fallback>
      </mc:AlternateContent>
    </p:spTree>
    <p:extLst>
      <p:ext uri="{BB962C8B-B14F-4D97-AF65-F5344CB8AC3E}">
        <p14:creationId xmlns:p14="http://schemas.microsoft.com/office/powerpoint/2010/main" val="366577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Simple autoencoder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0"/>
                <a:ext cx="5342563" cy="6108219"/>
              </a:xfrm>
            </p:spPr>
            <p:txBody>
              <a:bodyPr/>
              <a:lstStyle/>
              <a:p>
                <a:r>
                  <a:rPr lang="en-US" dirty="0"/>
                  <a:t>Example of simple autoencoder:</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r>
                      <a:rPr lang="en-US" b="1" i="1" smtClean="0">
                        <a:latin typeface="Cambria Math" panose="02040503050406030204" pitchFamily="18" charset="0"/>
                      </a:rPr>
                      <m:t>𝒇</m:t>
                    </m:r>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oMath>
                </a14:m>
                <a:endParaRPr lang="en-US" dirty="0"/>
              </a:p>
              <a:p>
                <a:r>
                  <a:rPr lang="en-US" dirty="0"/>
                  <a:t>The parameters of the final probabilistic prediction are given by the last layer’s activation function:</a:t>
                </a:r>
              </a:p>
              <a:p>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𝒅</m:t>
                    </m:r>
                    <m:r>
                      <a:rPr lang="en-US" b="1" i="1" smtClean="0">
                        <a:latin typeface="Cambria Math" panose="02040503050406030204" pitchFamily="18" charset="0"/>
                      </a:rPr>
                      <m:t>(</m:t>
                    </m:r>
                    <m:r>
                      <a:rPr lang="en-US" b="1" i="1" smtClean="0">
                        <a:latin typeface="Cambria Math" panose="02040503050406030204" pitchFamily="18" charset="0"/>
                      </a:rPr>
                      <m:t>𝒆</m:t>
                    </m:r>
                    <m:d>
                      <m:dPr>
                        <m:ctrlPr>
                          <a:rPr lang="en-US" b="1"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oMath>
                </a14:m>
                <a:r>
                  <a:rPr lang="en-US" dirty="0"/>
                  <a:t>, created using neural network consisting of encoding step:</a:t>
                </a:r>
              </a:p>
              <a:p>
                <a14:m>
                  <m:oMath xmlns:m="http://schemas.openxmlformats.org/officeDocument/2006/math">
                    <m:r>
                      <a:rPr lang="en-US" b="1" i="1" smtClean="0">
                        <a:latin typeface="Cambria Math" panose="02040503050406030204" pitchFamily="18" charset="0"/>
                      </a:rPr>
                      <m:t>𝒆</m:t>
                    </m:r>
                    <m:d>
                      <m:dPr>
                        <m:ctrlPr>
                          <a:rPr lang="en-US" b="1"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r>
                      <a:rPr lang="en-US" b="0" i="1" smtClean="0">
                        <a:latin typeface="Cambria Math" panose="02040503050406030204" pitchFamily="18" charset="0"/>
                      </a:rPr>
                      <m:t>𝑎𝑐𝑡</m:t>
                    </m:r>
                    <m:d>
                      <m:dPr>
                        <m:ctrlPr>
                          <a:rPr lang="en-US" b="0" i="1" smtClean="0">
                            <a:latin typeface="Cambria Math" panose="02040503050406030204" pitchFamily="18" charset="0"/>
                          </a:rPr>
                        </m:ctrlPr>
                      </m:dPr>
                      <m:e>
                        <m:r>
                          <a:rPr lang="en-US" b="1" i="1" smtClean="0">
                            <a:latin typeface="Cambria Math" panose="02040503050406030204" pitchFamily="18" charset="0"/>
                          </a:rPr>
                          <m:t>𝑾</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e>
                    </m:d>
                  </m:oMath>
                </a14:m>
                <a:r>
                  <a:rPr lang="en-US" b="1" dirty="0"/>
                  <a:t> </a:t>
                </a:r>
                <a:r>
                  <a:rPr lang="en-US" dirty="0"/>
                  <a:t>followed by decoding step</a:t>
                </a:r>
              </a:p>
              <a:p>
                <a14:m>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m:t>
                    </m:r>
                    <m:r>
                      <a:rPr lang="en-US" b="0" i="1" smtClean="0">
                        <a:latin typeface="Cambria Math" panose="02040503050406030204" pitchFamily="18" charset="0"/>
                      </a:rPr>
                      <m:t>𝑜𝑢𝑡</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sup>
                        </m:sSup>
                        <m:r>
                          <a:rPr lang="en-US" b="1" i="1" smtClean="0">
                            <a:latin typeface="Cambria Math" panose="02040503050406030204" pitchFamily="18" charset="0"/>
                          </a:rPr>
                          <m:t>𝒆</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d>
                              <m:dPr>
                                <m:ctrlPr>
                                  <a:rPr lang="en-US" b="1" i="1" smtClean="0">
                                    <a:latin typeface="Cambria Math" panose="02040503050406030204" pitchFamily="18" charset="0"/>
                                  </a:rPr>
                                </m:ctrlPr>
                              </m:dPr>
                              <m:e>
                                <m:r>
                                  <a:rPr lang="en-US" b="0" i="1" smtClean="0">
                                    <a:latin typeface="Cambria Math" panose="02040503050406030204" pitchFamily="18" charset="0"/>
                                  </a:rPr>
                                  <m:t>2</m:t>
                                </m:r>
                              </m:e>
                            </m:d>
                          </m:sup>
                        </m:sSup>
                      </m:e>
                    </m:d>
                  </m:oMath>
                </a14:m>
                <a:r>
                  <a:rPr lang="en-US" b="1" dirty="0"/>
                  <a:t> </a:t>
                </a:r>
                <a:r>
                  <a:rPr lang="en-US" dirty="0"/>
                  <a:t>using the same matrix </a:t>
                </a:r>
                <a14:m>
                  <m:oMath xmlns:m="http://schemas.openxmlformats.org/officeDocument/2006/math">
                    <m:r>
                      <a:rPr lang="en-US" b="1" i="1" smtClean="0">
                        <a:latin typeface="Cambria Math" panose="02040503050406030204" pitchFamily="18" charset="0"/>
                      </a:rPr>
                      <m:t>𝑾</m:t>
                    </m:r>
                  </m:oMath>
                </a14:m>
                <a:r>
                  <a:rPr lang="en-US" b="1" dirty="0"/>
                  <a:t> </a:t>
                </a:r>
                <a:r>
                  <a:rPr lang="en-US" dirty="0"/>
                  <a:t>in both steps</a:t>
                </a:r>
                <a:endParaRPr lang="en-US" b="1" dirty="0"/>
              </a:p>
            </p:txBody>
          </p:sp>
        </mc:Choice>
        <mc:Fallback xmlns="">
          <p:sp>
            <p:nvSpPr>
              <p:cNvPr id="3" name="Content Placeholder 2">
                <a:extLst>
                  <a:ext uri="{FF2B5EF4-FFF2-40B4-BE49-F238E27FC236}">
                    <a16:creationId xmlns:a16="http://schemas.microsoft.com/office/drawing/2014/main" id="{A7A1E8C0-FB39-46E7-94E4-8337B76A3DDF}"/>
                  </a:ext>
                </a:extLst>
              </p:cNvPr>
              <p:cNvSpPr>
                <a:spLocks noGrp="1" noRot="1" noChangeAspect="1" noMove="1" noResize="1" noEditPoints="1" noAdjustHandles="1" noChangeArrowheads="1" noChangeShapeType="1" noTextEdit="1"/>
              </p:cNvSpPr>
              <p:nvPr>
                <p:ph idx="1"/>
              </p:nvPr>
            </p:nvSpPr>
            <p:spPr>
              <a:xfrm>
                <a:off x="-1" y="749780"/>
                <a:ext cx="5342563" cy="6108219"/>
              </a:xfrm>
              <a:blipFill>
                <a:blip r:embed="rId2"/>
                <a:stretch>
                  <a:fillRect l="-2055" t="-1697" r="-319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B5C590B-69BF-4DA7-A985-1BE253197028}"/>
              </a:ext>
            </a:extLst>
          </p:cNvPr>
          <p:cNvPicPr>
            <a:picLocks noChangeAspect="1"/>
          </p:cNvPicPr>
          <p:nvPr/>
        </p:nvPicPr>
        <p:blipFill>
          <a:blip r:embed="rId3"/>
          <a:stretch>
            <a:fillRect/>
          </a:stretch>
        </p:blipFill>
        <p:spPr>
          <a:xfrm>
            <a:off x="5421800" y="1839074"/>
            <a:ext cx="6770200" cy="3919590"/>
          </a:xfrm>
          <a:prstGeom prst="rect">
            <a:avLst/>
          </a:prstGeom>
        </p:spPr>
      </p:pic>
    </p:spTree>
    <p:extLst>
      <p:ext uri="{BB962C8B-B14F-4D97-AF65-F5344CB8AC3E}">
        <p14:creationId xmlns:p14="http://schemas.microsoft.com/office/powerpoint/2010/main" val="380916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Autoencoder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0"/>
                <a:ext cx="12191999" cy="6108219"/>
              </a:xfrm>
            </p:spPr>
            <p:txBody>
              <a:bodyPr/>
              <a:lstStyle/>
              <a:p>
                <a:r>
                  <a:rPr lang="en-US" dirty="0"/>
                  <a:t>Number of hidden units less than number of inputs</a:t>
                </a:r>
              </a:p>
              <a:p>
                <a:r>
                  <a:rPr lang="en-US" dirty="0"/>
                  <a:t>Optimizing autoencoder using negative log probability over a data set as objective function leads to the usual forms</a:t>
                </a:r>
              </a:p>
              <a:p>
                <a:r>
                  <a:rPr lang="en-US" dirty="0"/>
                  <a:t>Backpropagation + mini batch gradient descent (like other neural networks)</a:t>
                </a:r>
              </a:p>
              <a:p>
                <a:r>
                  <a:rPr lang="en-US" dirty="0"/>
                  <a:t>Both autoencoder activation function </a:t>
                </a:r>
                <a14:m>
                  <m:oMath xmlns:m="http://schemas.openxmlformats.org/officeDocument/2006/math">
                    <m:r>
                      <a:rPr lang="en-US" b="0" i="1" smtClean="0">
                        <a:latin typeface="Cambria Math" panose="02040503050406030204" pitchFamily="18" charset="0"/>
                      </a:rPr>
                      <m:t>𝑎𝑐𝑡</m:t>
                    </m:r>
                    <m:r>
                      <a:rPr lang="en-US" b="0" i="1" smtClean="0">
                        <a:latin typeface="Cambria Math" panose="02040503050406030204" pitchFamily="18" charset="0"/>
                      </a:rPr>
                      <m:t>()</m:t>
                    </m:r>
                  </m:oMath>
                </a14:m>
                <a:r>
                  <a:rPr lang="en-US" dirty="0"/>
                  <a:t> and output activation function </a:t>
                </a:r>
                <a14:m>
                  <m:oMath xmlns:m="http://schemas.openxmlformats.org/officeDocument/2006/math">
                    <m:r>
                      <a:rPr lang="en-US" b="0" i="1" smtClean="0">
                        <a:latin typeface="Cambria Math" panose="02040503050406030204" pitchFamily="18" charset="0"/>
                      </a:rPr>
                      <m:t>𝑜𝑢𝑡</m:t>
                    </m:r>
                    <m:r>
                      <a:rPr lang="en-US" b="0" i="1" smtClean="0">
                        <a:latin typeface="Cambria Math" panose="02040503050406030204" pitchFamily="18" charset="0"/>
                      </a:rPr>
                      <m:t>()</m:t>
                    </m:r>
                  </m:oMath>
                </a14:m>
                <a:r>
                  <a:rPr lang="en-US" dirty="0"/>
                  <a:t> could be defined as the sigmoid</a:t>
                </a:r>
              </a:p>
              <a:p>
                <a:r>
                  <a:rPr lang="en-US" dirty="0"/>
                  <a:t>With no activation function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a14:m>
                <a:r>
                  <a:rPr lang="en-US" dirty="0"/>
                  <a:t>, resulting linear autoencoder will find same subspace as principal component analysis (PCA), assuming squared-error loss function and normalization using mean-centering</a:t>
                </a:r>
              </a:p>
              <a:p>
                <a:r>
                  <a:rPr lang="en-US" dirty="0"/>
                  <a:t>Linear autoencoders are no better than PCA? </a:t>
                </a:r>
              </a:p>
              <a:p>
                <a:r>
                  <a:rPr lang="en-US" dirty="0"/>
                  <a:t>Adding just one hidden layer can result in more flexible transformations, and deeper models can learn more useful representations</a:t>
                </a:r>
              </a:p>
            </p:txBody>
          </p:sp>
        </mc:Choice>
        <mc:Fallback xmlns="">
          <p:sp>
            <p:nvSpPr>
              <p:cNvPr id="3" name="Content Placeholder 2">
                <a:extLst>
                  <a:ext uri="{FF2B5EF4-FFF2-40B4-BE49-F238E27FC236}">
                    <a16:creationId xmlns:a16="http://schemas.microsoft.com/office/drawing/2014/main" id="{A7A1E8C0-FB39-46E7-94E4-8337B76A3DDF}"/>
                  </a:ext>
                </a:extLst>
              </p:cNvPr>
              <p:cNvSpPr>
                <a:spLocks noGrp="1" noRot="1" noChangeAspect="1" noMove="1" noResize="1" noEditPoints="1" noAdjustHandles="1" noChangeArrowheads="1" noChangeShapeType="1" noTextEdit="1"/>
              </p:cNvSpPr>
              <p:nvPr>
                <p:ph idx="1"/>
              </p:nvPr>
            </p:nvSpPr>
            <p:spPr>
              <a:xfrm>
                <a:off x="-1" y="749780"/>
                <a:ext cx="12191999" cy="6108219"/>
              </a:xfrm>
              <a:blipFill>
                <a:blip r:embed="rId2"/>
                <a:stretch>
                  <a:fillRect l="-900" t="-1697"/>
                </a:stretch>
              </a:blipFill>
            </p:spPr>
            <p:txBody>
              <a:bodyPr/>
              <a:lstStyle/>
              <a:p>
                <a:r>
                  <a:rPr lang="en-US">
                    <a:noFill/>
                  </a:rPr>
                  <a:t> </a:t>
                </a:r>
              </a:p>
            </p:txBody>
          </p:sp>
        </mc:Fallback>
      </mc:AlternateContent>
    </p:spTree>
    <p:extLst>
      <p:ext uri="{BB962C8B-B14F-4D97-AF65-F5344CB8AC3E}">
        <p14:creationId xmlns:p14="http://schemas.microsoft.com/office/powerpoint/2010/main" val="341497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Autoencoder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0"/>
                <a:ext cx="6083857" cy="5394166"/>
              </a:xfrm>
            </p:spPr>
            <p:txBody>
              <a:bodyPr>
                <a:normAutofit fontScale="92500"/>
              </a:bodyPr>
              <a:lstStyle/>
              <a:p>
                <a:r>
                  <a:rPr lang="en-US" dirty="0"/>
                  <a:t>Deep autoencoders can learn low-dimensional representations with smaller reconstruction error than PCA</a:t>
                </a:r>
              </a:p>
              <a:p>
                <a:r>
                  <a:rPr lang="en-US" dirty="0"/>
                  <a:t>Constructed using L layers to create a hidden layer representation </a:t>
                </a:r>
                <a14:m>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𝑐</m:t>
                        </m:r>
                      </m:sub>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bSup>
                  </m:oMath>
                </a14:m>
                <a:r>
                  <a:rPr lang="en-US" dirty="0"/>
                  <a:t> of the data, and following this with a further L layers </a:t>
                </a:r>
                <a14:m>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𝒅</m:t>
                        </m:r>
                      </m:sub>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𝒉</m:t>
                        </m:r>
                      </m:e>
                      <m:sub>
                        <m:r>
                          <a:rPr lang="en-US" b="1" i="1" smtClean="0">
                            <a:latin typeface="Cambria Math" panose="02040503050406030204" pitchFamily="18" charset="0"/>
                          </a:rPr>
                          <m:t>𝒅</m:t>
                        </m:r>
                      </m:sub>
                      <m:sup>
                        <m:r>
                          <a:rPr lang="en-US" b="0" i="1" smtClean="0">
                            <a:latin typeface="Cambria Math" panose="02040503050406030204" pitchFamily="18" charset="0"/>
                          </a:rPr>
                          <m:t>(2</m:t>
                        </m:r>
                        <m:r>
                          <a:rPr lang="en-US" b="0" i="1" smtClean="0">
                            <a:latin typeface="Cambria Math" panose="02040503050406030204" pitchFamily="18" charset="0"/>
                          </a:rPr>
                          <m:t>𝐿</m:t>
                        </m:r>
                        <m:r>
                          <a:rPr lang="en-US" b="0" i="1" smtClean="0">
                            <a:latin typeface="Cambria Math" panose="02040503050406030204" pitchFamily="18" charset="0"/>
                          </a:rPr>
                          <m:t>)</m:t>
                        </m:r>
                      </m:sup>
                    </m:sSubSup>
                  </m:oMath>
                </a14:m>
                <a:r>
                  <a:rPr lang="en-US" dirty="0"/>
                  <a:t> to decode the representation back to original form</a:t>
                </a:r>
              </a:p>
              <a:p>
                <a:r>
                  <a:rPr lang="en-US" dirty="0"/>
                  <a:t>The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weight matrices for each of the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𝐿</m:t>
                    </m:r>
                  </m:oMath>
                </a14:m>
                <a:r>
                  <a:rPr lang="en-US" dirty="0"/>
                  <a:t> encoding and decoding layers are constrained by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oMath>
                </a14:m>
                <a:endParaRPr lang="en-US" dirty="0"/>
              </a:p>
              <a:p>
                <a:r>
                  <a:rPr lang="en-US" dirty="0"/>
                  <a:t>A deep autoencoder for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𝒅</m:t>
                            </m:r>
                          </m:sub>
                        </m:sSub>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e>
                    </m:d>
                    <m:r>
                      <a:rPr lang="en-US" b="0" i="1" smtClean="0">
                        <a:latin typeface="Cambria Math" panose="02040503050406030204" pitchFamily="18" charset="0"/>
                      </a:rPr>
                      <m:t> </m:t>
                    </m:r>
                  </m:oMath>
                </a14:m>
                <a:r>
                  <a:rPr lang="en-US" dirty="0"/>
                  <a:t>has form:</a:t>
                </a:r>
              </a:p>
            </p:txBody>
          </p:sp>
        </mc:Choice>
        <mc:Fallback xmlns="">
          <p:sp>
            <p:nvSpPr>
              <p:cNvPr id="3" name="Content Placeholder 2">
                <a:extLst>
                  <a:ext uri="{FF2B5EF4-FFF2-40B4-BE49-F238E27FC236}">
                    <a16:creationId xmlns:a16="http://schemas.microsoft.com/office/drawing/2014/main" id="{A7A1E8C0-FB39-46E7-94E4-8337B76A3DDF}"/>
                  </a:ext>
                </a:extLst>
              </p:cNvPr>
              <p:cNvSpPr>
                <a:spLocks noGrp="1" noRot="1" noChangeAspect="1" noMove="1" noResize="1" noEditPoints="1" noAdjustHandles="1" noChangeArrowheads="1" noChangeShapeType="1" noTextEdit="1"/>
              </p:cNvSpPr>
              <p:nvPr>
                <p:ph idx="1"/>
              </p:nvPr>
            </p:nvSpPr>
            <p:spPr>
              <a:xfrm>
                <a:off x="-1" y="749780"/>
                <a:ext cx="6083857" cy="5394166"/>
              </a:xfrm>
              <a:blipFill>
                <a:blip r:embed="rId2"/>
                <a:stretch>
                  <a:fillRect l="-1503" t="-1695" r="-2004" b="-180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8033ED-6A59-4C7D-BBF4-A49B45ACD2B1}"/>
              </a:ext>
            </a:extLst>
          </p:cNvPr>
          <p:cNvPicPr>
            <a:picLocks noChangeAspect="1"/>
          </p:cNvPicPr>
          <p:nvPr/>
        </p:nvPicPr>
        <p:blipFill>
          <a:blip r:embed="rId3"/>
          <a:stretch>
            <a:fillRect/>
          </a:stretch>
        </p:blipFill>
        <p:spPr>
          <a:xfrm>
            <a:off x="6108143" y="1304817"/>
            <a:ext cx="6083857" cy="47209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CC425E-D425-495D-A592-C145D4F1154A}"/>
                  </a:ext>
                </a:extLst>
              </p:cNvPr>
              <p:cNvSpPr txBox="1"/>
              <p:nvPr/>
            </p:nvSpPr>
            <p:spPr>
              <a:xfrm>
                <a:off x="493160" y="6025792"/>
                <a:ext cx="10479640" cy="636136"/>
              </a:xfrm>
              <a:prstGeom prst="rect">
                <a:avLst/>
              </a:prstGeom>
              <a:noFill/>
            </p:spPr>
            <p:txBody>
              <a:bodyPr wrap="square" rtlCol="0">
                <a:spAutoFit/>
              </a:bodyPr>
              <a:lstStyle/>
              <a:p>
                <a14:m>
                  <m:oMath xmlns:m="http://schemas.openxmlformats.org/officeDocument/2006/math">
                    <m:r>
                      <a:rPr lang="en-US" sz="2800" b="1" i="1" smtClean="0">
                        <a:latin typeface="Cambria Math" panose="02040503050406030204" pitchFamily="18" charset="0"/>
                      </a:rPr>
                      <m:t>𝒇</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𝒅</m:t>
                        </m:r>
                      </m:sub>
                    </m:sSub>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𝒂</m:t>
                        </m:r>
                      </m:e>
                      <m:sub>
                        <m:r>
                          <a:rPr lang="en-US" sz="2800" b="1" i="1" smtClean="0">
                            <a:latin typeface="Cambria Math" panose="02040503050406030204" pitchFamily="18" charset="0"/>
                          </a:rPr>
                          <m:t>𝒅</m:t>
                        </m:r>
                      </m:sub>
                      <m: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𝐿</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0" i="1" smtClean="0">
                            <a:latin typeface="Cambria Math" panose="02040503050406030204" pitchFamily="18" charset="0"/>
                          </a:rPr>
                          <m:t>h</m:t>
                        </m:r>
                      </m:e>
                      <m:sub>
                        <m:r>
                          <a:rPr lang="en-US" sz="2800" b="1" i="1" smtClean="0">
                            <a:latin typeface="Cambria Math" panose="02040503050406030204" pitchFamily="18" charset="0"/>
                          </a:rPr>
                          <m:t>𝒅</m:t>
                        </m:r>
                      </m:sub>
                      <m:sup>
                        <m:d>
                          <m:dPr>
                            <m:ctrlPr>
                              <a:rPr lang="en-US" sz="2800" b="1" i="1" smtClean="0">
                                <a:latin typeface="Cambria Math" panose="02040503050406030204" pitchFamily="18" charset="0"/>
                              </a:rPr>
                            </m:ctrlPr>
                          </m:dPr>
                          <m:e>
                            <m:r>
                              <a:rPr lang="en-US" sz="2800" b="0" i="1" smtClean="0">
                                <a:latin typeface="Cambria Math" panose="02040503050406030204" pitchFamily="18" charset="0"/>
                              </a:rPr>
                              <m:t>𝐿</m:t>
                            </m:r>
                            <m:r>
                              <a:rPr lang="en-US" sz="2800" b="0" i="1" smtClean="0">
                                <a:latin typeface="Cambria Math" panose="02040503050406030204" pitchFamily="18" charset="0"/>
                              </a:rPr>
                              <m:t>+1</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0" i="1" smtClean="0">
                            <a:latin typeface="Cambria Math" panose="02040503050406030204" pitchFamily="18" charset="0"/>
                          </a:rPr>
                          <m:t>𝑎</m:t>
                        </m:r>
                      </m:e>
                      <m:sub>
                        <m:r>
                          <a:rPr lang="en-US" sz="2800" b="1" i="1" smtClean="0">
                            <a:latin typeface="Cambria Math" panose="02040503050406030204" pitchFamily="18" charset="0"/>
                          </a:rPr>
                          <m:t>𝒅</m:t>
                        </m:r>
                      </m:sub>
                      <m:sup>
                        <m:d>
                          <m:dPr>
                            <m:ctrlPr>
                              <a:rPr lang="en-US" sz="2800" b="1" i="1" smtClean="0">
                                <a:latin typeface="Cambria Math" panose="02040503050406030204" pitchFamily="18" charset="0"/>
                              </a:rPr>
                            </m:ctrlPr>
                          </m:dPr>
                          <m:e>
                            <m:r>
                              <a:rPr lang="en-US" sz="2800" b="0" i="1" smtClean="0">
                                <a:latin typeface="Cambria Math" panose="02040503050406030204" pitchFamily="18" charset="0"/>
                              </a:rPr>
                              <m:t>𝐿</m:t>
                            </m:r>
                            <m:r>
                              <a:rPr lang="en-US" sz="2800" b="0" i="1" smtClean="0">
                                <a:latin typeface="Cambria Math" panose="02040503050406030204" pitchFamily="18" charset="0"/>
                              </a:rPr>
                              <m:t>+1</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𝒉</m:t>
                        </m:r>
                      </m:e>
                      <m:sub>
                        <m:r>
                          <a:rPr lang="en-US" sz="2800" b="1" i="1" smtClean="0">
                            <a:latin typeface="Cambria Math" panose="02040503050406030204" pitchFamily="18" charset="0"/>
                          </a:rPr>
                          <m:t>𝒄</m:t>
                        </m:r>
                      </m:sub>
                      <m: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𝒂</m:t>
                        </m:r>
                      </m:e>
                      <m:sub>
                        <m:r>
                          <a:rPr lang="en-US" sz="2800" b="0" i="1" smtClean="0">
                            <a:latin typeface="Cambria Math" panose="02040503050406030204" pitchFamily="18" charset="0"/>
                          </a:rPr>
                          <m:t>𝑒</m:t>
                        </m:r>
                      </m:sub>
                      <m:sup>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𝑳</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𝒉</m:t>
                        </m:r>
                      </m:e>
                      <m:sub>
                        <m:r>
                          <a:rPr lang="en-US" sz="2800" b="0" i="1" smtClean="0">
                            <a:latin typeface="Cambria Math" panose="02040503050406030204" pitchFamily="18" charset="0"/>
                          </a:rPr>
                          <m:t>𝑒</m:t>
                        </m:r>
                      </m:sub>
                      <m:sup>
                        <m:d>
                          <m:dPr>
                            <m:ctrlPr>
                              <a:rPr lang="en-US" sz="2800" b="1" i="1" smtClean="0">
                                <a:latin typeface="Cambria Math" panose="02040503050406030204" pitchFamily="18" charset="0"/>
                              </a:rPr>
                            </m:ctrlPr>
                          </m:dPr>
                          <m:e>
                            <m:r>
                              <a:rPr lang="en-US" sz="2800" b="0" i="1" smtClean="0">
                                <a:latin typeface="Cambria Math" panose="02040503050406030204" pitchFamily="18" charset="0"/>
                              </a:rPr>
                              <m:t>1</m:t>
                            </m:r>
                          </m:e>
                        </m:d>
                      </m:sup>
                    </m:sSubSup>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𝒂</m:t>
                        </m:r>
                      </m:e>
                      <m:sub>
                        <m:r>
                          <a:rPr lang="en-US" sz="2800" b="0" i="1" smtClean="0">
                            <a:latin typeface="Cambria Math" panose="02040503050406030204" pitchFamily="18" charset="0"/>
                          </a:rPr>
                          <m:t>𝑒</m:t>
                        </m:r>
                      </m:sub>
                      <m:sup>
                        <m:d>
                          <m:dPr>
                            <m:ctrlPr>
                              <a:rPr lang="en-US" sz="2800" b="1" i="1" smtClean="0">
                                <a:latin typeface="Cambria Math" panose="02040503050406030204" pitchFamily="18" charset="0"/>
                              </a:rPr>
                            </m:ctrlPr>
                          </m:dPr>
                          <m:e>
                            <m:r>
                              <a:rPr lang="en-US" sz="2800" b="0" i="1" smtClean="0">
                                <a:latin typeface="Cambria Math" panose="02040503050406030204" pitchFamily="18" charset="0"/>
                              </a:rPr>
                              <m:t>1</m:t>
                            </m:r>
                          </m:e>
                        </m:d>
                      </m:sup>
                    </m:sSubSup>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oMath>
                </a14:m>
                <a:r>
                  <a:rPr lang="en-US" sz="2800" dirty="0"/>
                  <a:t>))))))))</a:t>
                </a:r>
                <a:endParaRPr lang="en-US" sz="2800" b="1" dirty="0"/>
              </a:p>
            </p:txBody>
          </p:sp>
        </mc:Choice>
        <mc:Fallback xmlns="">
          <p:sp>
            <p:nvSpPr>
              <p:cNvPr id="5" name="TextBox 4">
                <a:extLst>
                  <a:ext uri="{FF2B5EF4-FFF2-40B4-BE49-F238E27FC236}">
                    <a16:creationId xmlns:a16="http://schemas.microsoft.com/office/drawing/2014/main" id="{B3CC425E-D425-495D-A592-C145D4F1154A}"/>
                  </a:ext>
                </a:extLst>
              </p:cNvPr>
              <p:cNvSpPr txBox="1">
                <a:spLocks noRot="1" noChangeAspect="1" noMove="1" noResize="1" noEditPoints="1" noAdjustHandles="1" noChangeArrowheads="1" noChangeShapeType="1" noTextEdit="1"/>
              </p:cNvSpPr>
              <p:nvPr/>
            </p:nvSpPr>
            <p:spPr>
              <a:xfrm>
                <a:off x="493160" y="6025792"/>
                <a:ext cx="10479640" cy="636136"/>
              </a:xfrm>
              <a:prstGeom prst="rect">
                <a:avLst/>
              </a:prstGeom>
              <a:blipFill>
                <a:blip r:embed="rId4"/>
                <a:stretch>
                  <a:fillRect b="-22857"/>
                </a:stretch>
              </a:blipFill>
            </p:spPr>
            <p:txBody>
              <a:bodyPr/>
              <a:lstStyle/>
              <a:p>
                <a:r>
                  <a:rPr lang="en-US">
                    <a:noFill/>
                  </a:rPr>
                  <a:t> </a:t>
                </a:r>
              </a:p>
            </p:txBody>
          </p:sp>
        </mc:Fallback>
      </mc:AlternateContent>
    </p:spTree>
    <p:extLst>
      <p:ext uri="{BB962C8B-B14F-4D97-AF65-F5344CB8AC3E}">
        <p14:creationId xmlns:p14="http://schemas.microsoft.com/office/powerpoint/2010/main" val="39531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Today’s Outline: all of chapter 3</a:t>
            </a:r>
          </a:p>
        </p:txBody>
      </p:sp>
      <p:sp>
        <p:nvSpPr>
          <p:cNvPr id="3" name="Content Placeholder 2"/>
          <p:cNvSpPr>
            <a:spLocks noGrp="1"/>
          </p:cNvSpPr>
          <p:nvPr>
            <p:ph idx="1"/>
          </p:nvPr>
        </p:nvSpPr>
        <p:spPr>
          <a:xfrm>
            <a:off x="838200" y="1690688"/>
            <a:ext cx="10515600" cy="4351338"/>
          </a:xfrm>
        </p:spPr>
        <p:txBody>
          <a:bodyPr/>
          <a:lstStyle/>
          <a:p>
            <a:r>
              <a:rPr lang="en-CA" dirty="0"/>
              <a:t>High level overview of different types of output </a:t>
            </a:r>
          </a:p>
          <a:p>
            <a:r>
              <a:rPr lang="en-CA" dirty="0"/>
              <a:t>Basic knowledge representation (decision tables)</a:t>
            </a:r>
          </a:p>
          <a:p>
            <a:r>
              <a:rPr lang="en-CA" dirty="0"/>
              <a:t>Linear models</a:t>
            </a:r>
          </a:p>
          <a:p>
            <a:r>
              <a:rPr lang="en-CA" dirty="0"/>
              <a:t>Decision trees</a:t>
            </a:r>
          </a:p>
          <a:p>
            <a:r>
              <a:rPr lang="en-CA" dirty="0"/>
              <a:t>Rule sets (classification rules, association rules, exceptions to rules)</a:t>
            </a:r>
          </a:p>
          <a:p>
            <a:r>
              <a:rPr lang="en-CA" dirty="0"/>
              <a:t>Instance-based learning</a:t>
            </a:r>
          </a:p>
          <a:p>
            <a:r>
              <a:rPr lang="fr-CA" dirty="0" err="1"/>
              <a:t>Clustering</a:t>
            </a:r>
            <a:r>
              <a:rPr lang="fr-CA" dirty="0"/>
              <a:t> </a:t>
            </a:r>
            <a:r>
              <a:rPr lang="fr-CA" dirty="0" err="1"/>
              <a:t>algorithm</a:t>
            </a:r>
            <a:r>
              <a:rPr lang="fr-CA" dirty="0"/>
              <a:t> output (flat clusters, </a:t>
            </a:r>
            <a:r>
              <a:rPr lang="fr-CA" dirty="0" err="1"/>
              <a:t>dendrograms</a:t>
            </a:r>
            <a:r>
              <a:rPr lang="fr-CA" dirty="0"/>
              <a:t>)</a:t>
            </a:r>
            <a:endParaRPr lang="en-CA" dirty="0"/>
          </a:p>
          <a:p>
            <a:endParaRPr lang="en-CA" dirty="0"/>
          </a:p>
          <a:p>
            <a:endParaRPr lang="en-CA" dirty="0"/>
          </a:p>
        </p:txBody>
      </p:sp>
    </p:spTree>
    <p:extLst>
      <p:ext uri="{BB962C8B-B14F-4D97-AF65-F5344CB8AC3E}">
        <p14:creationId xmlns:p14="http://schemas.microsoft.com/office/powerpoint/2010/main" val="229089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Autoencoder vs PCA example</a:t>
            </a:r>
          </a:p>
        </p:txBody>
      </p:sp>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0" y="749781"/>
            <a:ext cx="12192000" cy="2013968"/>
          </a:xfrm>
        </p:spPr>
        <p:txBody>
          <a:bodyPr>
            <a:normAutofit fontScale="92500" lnSpcReduction="10000"/>
          </a:bodyPr>
          <a:lstStyle/>
          <a:p>
            <a:r>
              <a:rPr lang="en-US" dirty="0"/>
              <a:t>Low dimensional PCA space (left) compared to space learned by deep autoencoder (right)</a:t>
            </a:r>
          </a:p>
          <a:p>
            <a:r>
              <a:rPr lang="en-US" dirty="0"/>
              <a:t>Comparison of data projected into 2D space by PCA and deep autoencoder</a:t>
            </a:r>
          </a:p>
          <a:p>
            <a:r>
              <a:rPr lang="en-US" dirty="0"/>
              <a:t>Autoencoder is nonlinear, so the network can arrange the learned space in such a way that it better separates natural grouping of data </a:t>
            </a:r>
          </a:p>
        </p:txBody>
      </p:sp>
      <p:pic>
        <p:nvPicPr>
          <p:cNvPr id="4" name="Picture 3">
            <a:extLst>
              <a:ext uri="{FF2B5EF4-FFF2-40B4-BE49-F238E27FC236}">
                <a16:creationId xmlns:a16="http://schemas.microsoft.com/office/drawing/2014/main" id="{76CAF215-DD95-48D4-8E27-71B27A18988E}"/>
              </a:ext>
            </a:extLst>
          </p:cNvPr>
          <p:cNvPicPr>
            <a:picLocks noChangeAspect="1"/>
          </p:cNvPicPr>
          <p:nvPr/>
        </p:nvPicPr>
        <p:blipFill>
          <a:blip r:embed="rId2"/>
          <a:stretch>
            <a:fillRect/>
          </a:stretch>
        </p:blipFill>
        <p:spPr>
          <a:xfrm>
            <a:off x="1932801" y="2650733"/>
            <a:ext cx="7742030" cy="4095462"/>
          </a:xfrm>
          <a:prstGeom prst="rect">
            <a:avLst/>
          </a:prstGeom>
        </p:spPr>
      </p:pic>
    </p:spTree>
    <p:extLst>
      <p:ext uri="{BB962C8B-B14F-4D97-AF65-F5344CB8AC3E}">
        <p14:creationId xmlns:p14="http://schemas.microsoft.com/office/powerpoint/2010/main" val="402278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10.6 recurrent neural networks (RNNs)</a:t>
            </a:r>
          </a:p>
        </p:txBody>
      </p:sp>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1"/>
            <a:ext cx="12191999" cy="2013967"/>
          </a:xfrm>
        </p:spPr>
        <p:txBody>
          <a:bodyPr/>
          <a:lstStyle/>
          <a:p>
            <a:r>
              <a:rPr lang="en-US" dirty="0"/>
              <a:t>Recurrent neural network = network with connections forming </a:t>
            </a:r>
            <a:r>
              <a:rPr lang="en-US" b="1" dirty="0"/>
              <a:t>directed cycles</a:t>
            </a:r>
          </a:p>
          <a:p>
            <a:r>
              <a:rPr lang="en-US" dirty="0"/>
              <a:t>As a result, they have internal state </a:t>
            </a:r>
          </a:p>
          <a:p>
            <a:r>
              <a:rPr lang="en-US" dirty="0"/>
              <a:t>This makes them prime candidates for tackling learning problems involving </a:t>
            </a:r>
            <a:r>
              <a:rPr lang="en-US" i="1" dirty="0"/>
              <a:t>sequences </a:t>
            </a:r>
            <a:r>
              <a:rPr lang="en-US" dirty="0"/>
              <a:t>of data (handwriting/speech recognition, machine translation, etc.)</a:t>
            </a:r>
          </a:p>
          <a:p>
            <a:endParaRPr lang="en-US" dirty="0"/>
          </a:p>
          <a:p>
            <a:endParaRPr lang="en-US" dirty="0"/>
          </a:p>
        </p:txBody>
      </p:sp>
      <p:pic>
        <p:nvPicPr>
          <p:cNvPr id="4" name="Picture 3">
            <a:extLst>
              <a:ext uri="{FF2B5EF4-FFF2-40B4-BE49-F238E27FC236}">
                <a16:creationId xmlns:a16="http://schemas.microsoft.com/office/drawing/2014/main" id="{5FED19BD-805F-45B2-ACA4-A2609885A199}"/>
              </a:ext>
            </a:extLst>
          </p:cNvPr>
          <p:cNvPicPr>
            <a:picLocks noChangeAspect="1"/>
          </p:cNvPicPr>
          <p:nvPr/>
        </p:nvPicPr>
        <p:blipFill>
          <a:blip r:embed="rId2"/>
          <a:stretch>
            <a:fillRect/>
          </a:stretch>
        </p:blipFill>
        <p:spPr>
          <a:xfrm>
            <a:off x="-2" y="2887038"/>
            <a:ext cx="8790959" cy="3970961"/>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9F52968-6253-4548-A153-DA334240986A}"/>
                  </a:ext>
                </a:extLst>
              </p:cNvPr>
              <p:cNvSpPr txBox="1">
                <a:spLocks/>
              </p:cNvSpPr>
              <p:nvPr/>
            </p:nvSpPr>
            <p:spPr>
              <a:xfrm>
                <a:off x="8790957" y="2619910"/>
                <a:ext cx="3401041" cy="423808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transforming a feedforward network into a recurrent network by adding connections from all hidden units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oMath>
                </a14:m>
                <a:endParaRPr lang="en-US" dirty="0"/>
              </a:p>
              <a:p>
                <a:r>
                  <a:rPr lang="en-US" dirty="0"/>
                  <a:t>Like a hidden Markov model, recurrent networks can be unwrapped and implemented using the same weights and biases at each step to link units in time</a:t>
                </a:r>
              </a:p>
              <a:p>
                <a:r>
                  <a:rPr lang="en-US" dirty="0"/>
                  <a:t>B) hidden Markov model unfolded in time, written as a dynamic Bayesian network</a:t>
                </a:r>
              </a:p>
              <a:p>
                <a:r>
                  <a:rPr lang="en-US" dirty="0"/>
                  <a:t>C) recurrent neural network obtained by unwrapping (A)</a:t>
                </a:r>
              </a:p>
            </p:txBody>
          </p:sp>
        </mc:Choice>
        <mc:Fallback xmlns="">
          <p:sp>
            <p:nvSpPr>
              <p:cNvPr id="5" name="Content Placeholder 2">
                <a:extLst>
                  <a:ext uri="{FF2B5EF4-FFF2-40B4-BE49-F238E27FC236}">
                    <a16:creationId xmlns:a16="http://schemas.microsoft.com/office/drawing/2014/main" id="{89F52968-6253-4548-A153-DA334240986A}"/>
                  </a:ext>
                </a:extLst>
              </p:cNvPr>
              <p:cNvSpPr txBox="1">
                <a:spLocks noRot="1" noChangeAspect="1" noMove="1" noResize="1" noEditPoints="1" noAdjustHandles="1" noChangeArrowheads="1" noChangeShapeType="1" noTextEdit="1"/>
              </p:cNvSpPr>
              <p:nvPr/>
            </p:nvSpPr>
            <p:spPr>
              <a:xfrm>
                <a:off x="8790957" y="2619910"/>
                <a:ext cx="3401041" cy="4238089"/>
              </a:xfrm>
              <a:prstGeom prst="rect">
                <a:avLst/>
              </a:prstGeom>
              <a:blipFill>
                <a:blip r:embed="rId3"/>
                <a:stretch>
                  <a:fillRect l="-1613" t="-2734" r="-3226" b="-144"/>
                </a:stretch>
              </a:blipFill>
            </p:spPr>
            <p:txBody>
              <a:bodyPr/>
              <a:lstStyle/>
              <a:p>
                <a:r>
                  <a:rPr lang="en-US">
                    <a:noFill/>
                  </a:rPr>
                  <a:t> </a:t>
                </a:r>
              </a:p>
            </p:txBody>
          </p:sp>
        </mc:Fallback>
      </mc:AlternateContent>
    </p:spTree>
    <p:extLst>
      <p:ext uri="{BB962C8B-B14F-4D97-AF65-F5344CB8AC3E}">
        <p14:creationId xmlns:p14="http://schemas.microsoft.com/office/powerpoint/2010/main" val="35445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0"/>
                <a:ext cx="12191999" cy="6108219"/>
              </a:xfrm>
            </p:spPr>
            <p:txBody>
              <a:bodyPr/>
              <a:lstStyle/>
              <a:p>
                <a:r>
                  <a:rPr lang="en-US" dirty="0"/>
                  <a:t>RNNs have been successful for many tasks (speech/writing recognition, machine translation, </a:t>
                </a:r>
                <a:r>
                  <a:rPr lang="en-US" dirty="0" err="1"/>
                  <a:t>etc</a:t>
                </a:r>
                <a:r>
                  <a:rPr lang="en-US" dirty="0"/>
                  <a:t>).</a:t>
                </a:r>
              </a:p>
              <a:p>
                <a:r>
                  <a:rPr lang="en-US" dirty="0"/>
                  <a:t>RNN applies linear matrix operations to current observation </a:t>
                </a:r>
                <a:r>
                  <a:rPr lang="en-US" i="1" dirty="0"/>
                  <a:t>and </a:t>
                </a:r>
                <a:r>
                  <a:rPr lang="en-US" dirty="0"/>
                  <a:t>hidden units from previous time step, resulting linear term is fed to activation function </a:t>
                </a:r>
                <a14:m>
                  <m:oMath xmlns:m="http://schemas.openxmlformats.org/officeDocument/2006/math">
                    <m:r>
                      <a:rPr lang="en-US" b="0" i="1" smtClean="0">
                        <a:latin typeface="Cambria Math" panose="02040503050406030204" pitchFamily="18" charset="0"/>
                      </a:rPr>
                      <m:t>𝑎𝑐𝑡</m:t>
                    </m:r>
                    <m:r>
                      <a:rPr lang="en-US" b="0" i="1" smtClean="0">
                        <a:latin typeface="Cambria Math" panose="02040503050406030204" pitchFamily="18" charset="0"/>
                      </a:rPr>
                      <m:t>()</m:t>
                    </m:r>
                  </m:oMath>
                </a14:m>
                <a:r>
                  <a:rPr lang="en-US" dirty="0"/>
                  <a:t> :</a:t>
                </a:r>
              </a:p>
              <a:p>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𝑎𝑐𝑡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h</m:t>
                            </m:r>
                          </m:sub>
                        </m:sSub>
                      </m:e>
                    </m:d>
                  </m:oMath>
                </a14:m>
                <a:endParaRPr lang="en-US" b="0" dirty="0"/>
              </a:p>
              <a:p>
                <a:r>
                  <a:rPr lang="en-US" dirty="0"/>
                  <a:t>The same matrix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h</m:t>
                        </m:r>
                      </m:sub>
                    </m:sSub>
                  </m:oMath>
                </a14:m>
                <a:r>
                  <a:rPr lang="en-US" dirty="0"/>
                  <a:t> is used at each time step. Through it, hidden units in previous step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influence the computation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sub>
                    </m:sSub>
                  </m:oMath>
                </a14:m>
                <a:r>
                  <a:rPr lang="en-US" dirty="0"/>
                  <a:t>, while current observation contributes a term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h</m:t>
                        </m:r>
                      </m:sub>
                    </m:sSub>
                    <m:r>
                      <a:rPr lang="en-US" b="1" i="1" smtClean="0">
                        <a:latin typeface="Cambria Math" panose="02040503050406030204" pitchFamily="18" charset="0"/>
                      </a:rPr>
                      <m:t>𝒙</m:t>
                    </m:r>
                  </m:oMath>
                </a14:m>
                <a:r>
                  <a:rPr lang="en-US" dirty="0"/>
                  <a:t> that is summed with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h</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a bias term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h</m:t>
                        </m:r>
                      </m:sub>
                    </m:sSub>
                  </m:oMath>
                </a14:m>
                <a:endParaRPr lang="en-US" dirty="0"/>
              </a:p>
              <a:p>
                <a:r>
                  <a:rPr lang="en-US" dirty="0"/>
                  <a:t>Both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h</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h</m:t>
                        </m:r>
                      </m:sub>
                    </m:sSub>
                  </m:oMath>
                </a14:m>
                <a:r>
                  <a:rPr lang="en-US" dirty="0"/>
                  <a:t> are typically replicated over time</a:t>
                </a:r>
              </a:p>
              <a:p>
                <a:r>
                  <a:rPr lang="en-US" dirty="0"/>
                  <a:t>The output layer is modeled by a classical neural network activation function applied to a linear transformation of the hidden units, and the operation is replicated at each time step</a:t>
                </a:r>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𝒐</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𝑾</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b="1" i="1">
                            <a:latin typeface="Cambria Math" panose="02040503050406030204" pitchFamily="18" charset="0"/>
                          </a:rPr>
                          <m:t>𝒉</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𝑜</m:t>
                        </m:r>
                      </m:sub>
                    </m:sSub>
                    <m:r>
                      <a:rPr lang="en-US" i="1">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A7A1E8C0-FB39-46E7-94E4-8337B76A3DDF}"/>
                  </a:ext>
                </a:extLst>
              </p:cNvPr>
              <p:cNvSpPr>
                <a:spLocks noGrp="1" noRot="1" noChangeAspect="1" noMove="1" noResize="1" noEditPoints="1" noAdjustHandles="1" noChangeArrowheads="1" noChangeShapeType="1" noTextEdit="1"/>
              </p:cNvSpPr>
              <p:nvPr>
                <p:ph idx="1"/>
              </p:nvPr>
            </p:nvSpPr>
            <p:spPr>
              <a:xfrm>
                <a:off x="-1" y="749780"/>
                <a:ext cx="12191999" cy="6108219"/>
              </a:xfrm>
              <a:blipFill>
                <a:blip r:embed="rId2"/>
                <a:stretch>
                  <a:fillRect l="-900" t="-1697"/>
                </a:stretch>
              </a:blipFill>
            </p:spPr>
            <p:txBody>
              <a:bodyPr/>
              <a:lstStyle/>
              <a:p>
                <a:r>
                  <a:rPr lang="en-US">
                    <a:noFill/>
                  </a:rPr>
                  <a:t> </a:t>
                </a:r>
              </a:p>
            </p:txBody>
          </p:sp>
        </mc:Fallback>
      </mc:AlternateContent>
    </p:spTree>
    <p:extLst>
      <p:ext uri="{BB962C8B-B14F-4D97-AF65-F5344CB8AC3E}">
        <p14:creationId xmlns:p14="http://schemas.microsoft.com/office/powerpoint/2010/main" val="296654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0BCD-06DA-4C39-AA1A-1DC360A04074}"/>
              </a:ext>
            </a:extLst>
          </p:cNvPr>
          <p:cNvSpPr>
            <a:spLocks noGrp="1"/>
          </p:cNvSpPr>
          <p:nvPr>
            <p:ph type="title"/>
          </p:nvPr>
        </p:nvSpPr>
        <p:spPr>
          <a:xfrm>
            <a:off x="0" y="1"/>
            <a:ext cx="12192000" cy="955496"/>
          </a:xfrm>
        </p:spPr>
        <p:txBody>
          <a:bodyPr/>
          <a:lstStyle/>
          <a:p>
            <a:r>
              <a:rPr lang="en-US" dirty="0"/>
              <a:t>Exploding/Vanishing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C003B1-A40C-4BC5-8815-CDF18A92B00D}"/>
                  </a:ext>
                </a:extLst>
              </p:cNvPr>
              <p:cNvSpPr>
                <a:spLocks noGrp="1"/>
              </p:cNvSpPr>
              <p:nvPr>
                <p:ph idx="1"/>
              </p:nvPr>
            </p:nvSpPr>
            <p:spPr>
              <a:xfrm>
                <a:off x="0" y="1013966"/>
                <a:ext cx="12191999" cy="5844033"/>
              </a:xfrm>
            </p:spPr>
            <p:txBody>
              <a:bodyPr>
                <a:normAutofit lnSpcReduction="10000"/>
              </a:bodyPr>
              <a:lstStyle/>
              <a:p>
                <a:r>
                  <a:rPr lang="en-US" dirty="0"/>
                  <a:t>Recurrent neural network uses the same matrix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𝑼</m:t>
                        </m:r>
                      </m:e>
                      <m:sub>
                        <m:r>
                          <a:rPr lang="en-US" i="1">
                            <a:latin typeface="Cambria Math" panose="02040503050406030204" pitchFamily="18" charset="0"/>
                          </a:rPr>
                          <m:t>h</m:t>
                        </m:r>
                      </m:sub>
                    </m:sSub>
                    <m:r>
                      <a:rPr lang="en-US" i="1">
                        <a:latin typeface="Cambria Math" panose="02040503050406030204" pitchFamily="18" charset="0"/>
                      </a:rPr>
                      <m:t> </m:t>
                    </m:r>
                  </m:oMath>
                </a14:m>
                <a:r>
                  <a:rPr lang="en-US" dirty="0"/>
                  <a:t>at each time step</a:t>
                </a:r>
              </a:p>
              <a:p>
                <a:r>
                  <a:rPr lang="en-US" dirty="0"/>
                  <a:t>Over many steps, gradient can easily diminish to zero or explode to infinity</a:t>
                </a:r>
              </a:p>
              <a:p>
                <a:r>
                  <a:rPr lang="en-US" dirty="0"/>
                  <a:t>Makes it difficult to learn long-term dependencies in data</a:t>
                </a:r>
              </a:p>
              <a:p>
                <a:r>
                  <a:rPr lang="en-US" dirty="0"/>
                  <a:t>LSTM RNN architecture specifically created to address vanishing gradient problem</a:t>
                </a:r>
              </a:p>
              <a:p>
                <a:pPr lvl="1"/>
                <a:r>
                  <a:rPr lang="en-US" dirty="0"/>
                  <a:t>LSTM = long short term memory</a:t>
                </a:r>
              </a:p>
              <a:p>
                <a:r>
                  <a:rPr lang="en-US" dirty="0"/>
                  <a:t>Uses special combination of hidden units, elementwise products and sums between units to implement gates that control ‘memory cells’.</a:t>
                </a:r>
              </a:p>
              <a:p>
                <a:r>
                  <a:rPr lang="en-US" dirty="0"/>
                  <a:t>Memory cells designed to retain information without modification for long time</a:t>
                </a:r>
              </a:p>
              <a:p>
                <a:r>
                  <a:rPr lang="en-US" dirty="0"/>
                  <a:t>Memory cells have own input/output gates, controlled by learnable weights that are a function of the current observation and hidden units at previous timestep</a:t>
                </a:r>
              </a:p>
              <a:p>
                <a:r>
                  <a:rPr lang="en-US" dirty="0"/>
                  <a:t>As a result, backpropagated error terms from gradient computations can be stored and propagated backwards without degradation</a:t>
                </a:r>
              </a:p>
              <a:p>
                <a:r>
                  <a:rPr lang="en-US" dirty="0"/>
                  <a:t>Complex architecture, but resulted in top performance on real-world problems </a:t>
                </a:r>
              </a:p>
            </p:txBody>
          </p:sp>
        </mc:Choice>
        <mc:Fallback xmlns="">
          <p:sp>
            <p:nvSpPr>
              <p:cNvPr id="3" name="Content Placeholder 2">
                <a:extLst>
                  <a:ext uri="{FF2B5EF4-FFF2-40B4-BE49-F238E27FC236}">
                    <a16:creationId xmlns:a16="http://schemas.microsoft.com/office/drawing/2014/main" id="{5BC003B1-A40C-4BC5-8815-CDF18A92B00D}"/>
                  </a:ext>
                </a:extLst>
              </p:cNvPr>
              <p:cNvSpPr>
                <a:spLocks noGrp="1" noRot="1" noChangeAspect="1" noMove="1" noResize="1" noEditPoints="1" noAdjustHandles="1" noChangeArrowheads="1" noChangeShapeType="1" noTextEdit="1"/>
              </p:cNvSpPr>
              <p:nvPr>
                <p:ph idx="1"/>
              </p:nvPr>
            </p:nvSpPr>
            <p:spPr>
              <a:xfrm>
                <a:off x="0" y="1013966"/>
                <a:ext cx="12191999" cy="5844033"/>
              </a:xfrm>
              <a:blipFill>
                <a:blip r:embed="rId2"/>
                <a:stretch>
                  <a:fillRect l="-900" t="-2294" r="-900"/>
                </a:stretch>
              </a:blipFill>
            </p:spPr>
            <p:txBody>
              <a:bodyPr/>
              <a:lstStyle/>
              <a:p>
                <a:r>
                  <a:rPr lang="en-US">
                    <a:noFill/>
                  </a:rPr>
                  <a:t> </a:t>
                </a:r>
              </a:p>
            </p:txBody>
          </p:sp>
        </mc:Fallback>
      </mc:AlternateContent>
    </p:spTree>
    <p:extLst>
      <p:ext uri="{BB962C8B-B14F-4D97-AF65-F5344CB8AC3E}">
        <p14:creationId xmlns:p14="http://schemas.microsoft.com/office/powerpoint/2010/main" val="17635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4A78-BDC8-42FE-9A29-76463E387154}"/>
              </a:ext>
            </a:extLst>
          </p:cNvPr>
          <p:cNvSpPr>
            <a:spLocks noGrp="1"/>
          </p:cNvSpPr>
          <p:nvPr>
            <p:ph type="title"/>
          </p:nvPr>
        </p:nvSpPr>
        <p:spPr>
          <a:xfrm>
            <a:off x="0" y="18255"/>
            <a:ext cx="12192000" cy="762581"/>
          </a:xfrm>
        </p:spPr>
        <p:txBody>
          <a:bodyPr/>
          <a:lstStyle/>
          <a:p>
            <a:r>
              <a:rPr lang="en-US" dirty="0"/>
              <a:t>Long short-term memory (LSTM)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AFFC3F-C437-499E-9B7A-1FBC76337C1A}"/>
                  </a:ext>
                </a:extLst>
              </p:cNvPr>
              <p:cNvSpPr>
                <a:spLocks noGrp="1"/>
              </p:cNvSpPr>
              <p:nvPr>
                <p:ph idx="1"/>
              </p:nvPr>
            </p:nvSpPr>
            <p:spPr>
              <a:xfrm>
                <a:off x="15410" y="780835"/>
                <a:ext cx="12176589" cy="6058909"/>
              </a:xfrm>
            </p:spPr>
            <p:txBody>
              <a:bodyPr>
                <a:normAutofit lnSpcReduction="10000"/>
              </a:bodyPr>
              <a:lstStyle/>
              <a:p>
                <a:r>
                  <a:rPr lang="en-US" dirty="0"/>
                  <a:t>LSTM works as follows:</a:t>
                </a:r>
              </a:p>
              <a:p>
                <a:r>
                  <a:rPr lang="en-US" dirty="0"/>
                  <a:t>At each time step, there are three types of gate: input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𝒊</m:t>
                        </m:r>
                      </m:e>
                      <m:sub>
                        <m:r>
                          <a:rPr lang="en-US" b="0" i="1" smtClean="0">
                            <a:latin typeface="Cambria Math" panose="02040503050406030204" pitchFamily="18" charset="0"/>
                          </a:rPr>
                          <m:t>𝑡</m:t>
                        </m:r>
                      </m:sub>
                    </m:sSub>
                  </m:oMath>
                </a14:m>
                <a:r>
                  <a:rPr lang="en-US" dirty="0"/>
                  <a:t>, forget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𝒇</m:t>
                        </m:r>
                      </m:e>
                      <m:sub>
                        <m:r>
                          <a:rPr lang="en-US" b="0" i="1" smtClean="0">
                            <a:latin typeface="Cambria Math" panose="02040503050406030204" pitchFamily="18" charset="0"/>
                          </a:rPr>
                          <m:t>𝑡</m:t>
                        </m:r>
                      </m:sub>
                    </m:sSub>
                  </m:oMath>
                </a14:m>
                <a:r>
                  <a:rPr lang="en-US" dirty="0"/>
                  <a:t>, output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oMath>
                </a14:m>
                <a:endParaRPr lang="en-US" dirty="0"/>
              </a:p>
              <a:p>
                <a:r>
                  <a:rPr lang="en-US" dirty="0"/>
                  <a:t>Each gate is a function of underlying input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oMath>
                </a14:m>
                <a:r>
                  <a:rPr lang="en-US" dirty="0"/>
                  <a:t> at time t and hidden units at time  t-1,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r>
                  <a:rPr lang="en-US" dirty="0"/>
                  <a:t>Gates multiply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oMath>
                </a14:m>
                <a:r>
                  <a:rPr lang="en-US" dirty="0"/>
                  <a:t> by their own gate-specific </a:t>
                </a:r>
                <a14:m>
                  <m:oMath xmlns:m="http://schemas.openxmlformats.org/officeDocument/2006/math">
                    <m:r>
                      <a:rPr lang="en-US" b="1" i="1" smtClean="0">
                        <a:latin typeface="Cambria Math" panose="02040503050406030204" pitchFamily="18" charset="0"/>
                      </a:rPr>
                      <m:t>𝑾</m:t>
                    </m:r>
                  </m:oMath>
                </a14:m>
                <a:r>
                  <a:rPr lang="en-US" dirty="0"/>
                  <a:t> matrix,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by their own </a:t>
                </a:r>
                <a14:m>
                  <m:oMath xmlns:m="http://schemas.openxmlformats.org/officeDocument/2006/math">
                    <m:r>
                      <a:rPr lang="en-US" b="1" i="1" smtClean="0">
                        <a:latin typeface="Cambria Math" panose="02040503050406030204" pitchFamily="18" charset="0"/>
                      </a:rPr>
                      <m:t>𝑼</m:t>
                    </m:r>
                  </m:oMath>
                </a14:m>
                <a:r>
                  <a:rPr lang="en-US" b="1" dirty="0"/>
                  <a:t> </a:t>
                </a:r>
                <a:r>
                  <a:rPr lang="en-US" dirty="0"/>
                  <a:t>matrix, and add their own bias vector </a:t>
                </a:r>
                <a14:m>
                  <m:oMath xmlns:m="http://schemas.openxmlformats.org/officeDocument/2006/math">
                    <m:r>
                      <a:rPr lang="en-US" b="1" i="1" smtClean="0">
                        <a:latin typeface="Cambria Math" panose="02040503050406030204" pitchFamily="18" charset="0"/>
                      </a:rPr>
                      <m:t>𝒃</m:t>
                    </m:r>
                  </m:oMath>
                </a14:m>
                <a:r>
                  <a:rPr lang="en-US" b="1" dirty="0"/>
                  <a:t> </a:t>
                </a:r>
                <a:r>
                  <a:rPr lang="en-US" dirty="0"/>
                  <a:t>followed by elementwise nonlinearity</a:t>
                </a:r>
              </a:p>
              <a:p>
                <a:r>
                  <a:rPr lang="en-US" dirty="0"/>
                  <a:t>At each time step t, input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𝒊</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𝑖</m:t>
                            </m:r>
                          </m:sub>
                        </m:sSub>
                      </m:e>
                    </m:d>
                  </m:oMath>
                </a14:m>
                <a:r>
                  <a:rPr lang="en-US" dirty="0"/>
                  <a:t> are used to determine whether a given input given by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sufficiently important to be placed in memory unit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𝒄</m:t>
                        </m:r>
                      </m:e>
                      <m:sub>
                        <m:r>
                          <a:rPr lang="en-US" b="0" i="1" smtClean="0">
                            <a:latin typeface="Cambria Math" panose="02040503050406030204" pitchFamily="18" charset="0"/>
                          </a:rPr>
                          <m:t>𝑡</m:t>
                        </m:r>
                      </m:sub>
                    </m:sSub>
                  </m:oMath>
                </a14:m>
                <a:r>
                  <a:rPr lang="en-US" dirty="0"/>
                  <a:t>.</a:t>
                </a:r>
              </a:p>
              <a:p>
                <a:r>
                  <a:rPr lang="en-US" dirty="0"/>
                  <a:t>Computation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𝑡</m:t>
                        </m:r>
                      </m:sub>
                    </m:sSub>
                  </m:oMath>
                </a14:m>
                <a:r>
                  <a:rPr lang="en-US" dirty="0"/>
                  <a:t> is a linear combination of current value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oMath>
                </a14:m>
                <a:r>
                  <a:rPr lang="en-US" dirty="0"/>
                  <a:t> and previous hidden unit vector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using weight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𝑐</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𝑐</m:t>
                        </m:r>
                      </m:sub>
                    </m:sSub>
                  </m:oMath>
                </a14:m>
                <a:r>
                  <a:rPr lang="en-US" dirty="0"/>
                  <a:t> with a bias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𝑐</m:t>
                        </m:r>
                      </m:sub>
                    </m:sSub>
                  </m:oMath>
                </a14:m>
                <a:r>
                  <a:rPr lang="en-US" dirty="0"/>
                  <a:t>.</a:t>
                </a:r>
              </a:p>
              <a:p>
                <a:r>
                  <a:rPr lang="en-US" dirty="0"/>
                  <a:t>Forget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𝒇</m:t>
                        </m:r>
                      </m:e>
                      <m:sub>
                        <m:r>
                          <a:rPr lang="en-US" b="0" i="1" smtClean="0">
                            <a:latin typeface="Cambria Math" panose="02040503050406030204" pitchFamily="18" charset="0"/>
                          </a:rPr>
                          <m:t>𝑡</m:t>
                        </m:r>
                      </m:sub>
                    </m:sSub>
                  </m:oMath>
                </a14:m>
                <a:r>
                  <a:rPr lang="en-US" dirty="0"/>
                  <a:t> allow the content of memory units to be erased using</a:t>
                </a:r>
                <a:br>
                  <a:rPr lang="en-US" dirty="0"/>
                </a:b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𝒇</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𝑓</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𝑓</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𝑓</m:t>
                        </m:r>
                      </m:sub>
                    </m:sSub>
                    <m:r>
                      <a:rPr lang="en-US" b="0" i="1" smtClean="0">
                        <a:latin typeface="Cambria Math" panose="02040503050406030204" pitchFamily="18" charset="0"/>
                      </a:rPr>
                      <m:t>)</m:t>
                    </m:r>
                  </m:oMath>
                </a14:m>
                <a:r>
                  <a:rPr lang="en-US" dirty="0"/>
                  <a:t>, involving a similar linear output based on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𝑓</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𝑓</m:t>
                        </m:r>
                      </m:sub>
                    </m:sSub>
                  </m:oMath>
                </a14:m>
                <a:r>
                  <a:rPr lang="en-US" dirty="0"/>
                  <a:t> matrices, plus a bias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𝑓</m:t>
                        </m:r>
                      </m:sub>
                    </m:sSub>
                  </m:oMath>
                </a14:m>
                <a:r>
                  <a:rPr lang="en-US" dirty="0"/>
                  <a:t>.</a:t>
                </a:r>
              </a:p>
            </p:txBody>
          </p:sp>
        </mc:Choice>
        <mc:Fallback xmlns="">
          <p:sp>
            <p:nvSpPr>
              <p:cNvPr id="3" name="Content Placeholder 2">
                <a:extLst>
                  <a:ext uri="{FF2B5EF4-FFF2-40B4-BE49-F238E27FC236}">
                    <a16:creationId xmlns:a16="http://schemas.microsoft.com/office/drawing/2014/main" id="{6EAFFC3F-C437-499E-9B7A-1FBC76337C1A}"/>
                  </a:ext>
                </a:extLst>
              </p:cNvPr>
              <p:cNvSpPr>
                <a:spLocks noGrp="1" noRot="1" noChangeAspect="1" noMove="1" noResize="1" noEditPoints="1" noAdjustHandles="1" noChangeArrowheads="1" noChangeShapeType="1" noTextEdit="1"/>
              </p:cNvSpPr>
              <p:nvPr>
                <p:ph idx="1"/>
              </p:nvPr>
            </p:nvSpPr>
            <p:spPr>
              <a:xfrm>
                <a:off x="15410" y="780835"/>
                <a:ext cx="12176589" cy="6058909"/>
              </a:xfrm>
              <a:blipFill>
                <a:blip r:embed="rId2"/>
                <a:stretch>
                  <a:fillRect l="-901" t="-2213" r="-1152"/>
                </a:stretch>
              </a:blipFill>
            </p:spPr>
            <p:txBody>
              <a:bodyPr/>
              <a:lstStyle/>
              <a:p>
                <a:r>
                  <a:rPr lang="en-US">
                    <a:noFill/>
                  </a:rPr>
                  <a:t> </a:t>
                </a:r>
              </a:p>
            </p:txBody>
          </p:sp>
        </mc:Fallback>
      </mc:AlternateContent>
    </p:spTree>
    <p:extLst>
      <p:ext uri="{BB962C8B-B14F-4D97-AF65-F5344CB8AC3E}">
        <p14:creationId xmlns:p14="http://schemas.microsoft.com/office/powerpoint/2010/main" val="119008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4A78-BDC8-42FE-9A29-76463E387154}"/>
              </a:ext>
            </a:extLst>
          </p:cNvPr>
          <p:cNvSpPr>
            <a:spLocks noGrp="1"/>
          </p:cNvSpPr>
          <p:nvPr>
            <p:ph type="title"/>
          </p:nvPr>
        </p:nvSpPr>
        <p:spPr>
          <a:xfrm>
            <a:off x="0" y="18255"/>
            <a:ext cx="12192000" cy="762581"/>
          </a:xfrm>
        </p:spPr>
        <p:txBody>
          <a:bodyPr/>
          <a:lstStyle/>
          <a:p>
            <a:r>
              <a:rPr lang="en-US" dirty="0"/>
              <a:t>Long short-term memory (LSTM)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AFFC3F-C437-499E-9B7A-1FBC76337C1A}"/>
                  </a:ext>
                </a:extLst>
              </p:cNvPr>
              <p:cNvSpPr>
                <a:spLocks noGrp="1"/>
              </p:cNvSpPr>
              <p:nvPr>
                <p:ph idx="1"/>
              </p:nvPr>
            </p:nvSpPr>
            <p:spPr>
              <a:xfrm>
                <a:off x="15410" y="780835"/>
                <a:ext cx="12176589" cy="6058909"/>
              </a:xfrm>
            </p:spPr>
            <p:txBody>
              <a:bodyPr>
                <a:normAutofit/>
              </a:bodyPr>
              <a:lstStyle/>
              <a:p>
                <a:r>
                  <a:rPr lang="en-US" dirty="0"/>
                  <a:t>Output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oMath>
                </a14:m>
                <a:r>
                  <a:rPr lang="en-US" dirty="0"/>
                  <a:t> determine whether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m:t>
                        </m:r>
                      </m:sub>
                    </m:sSub>
                  </m:oMath>
                </a14:m>
                <a:r>
                  <a:rPr lang="en-US" dirty="0"/>
                  <a:t>, the content of the memory units transformed by activation functions, should be placed in hidden units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sub>
                    </m:sSub>
                  </m:oMath>
                </a14:m>
                <a:r>
                  <a:rPr lang="en-US" dirty="0"/>
                  <a:t>.</a:t>
                </a:r>
              </a:p>
              <a:p>
                <a:r>
                  <a:rPr lang="en-US" dirty="0"/>
                  <a:t>They are typically controlled by a sigmoidal activation function </a:t>
                </a:r>
                <a:br>
                  <a:rPr lang="en-US" dirty="0"/>
                </a:b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𝑜</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𝑜</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a14:m>
                <a:r>
                  <a:rPr lang="en-US" dirty="0"/>
                  <a:t> applied to a nonlinear combination of the current input value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sub>
                    </m:sSub>
                  </m:oMath>
                </a14:m>
                <a:r>
                  <a:rPr lang="en-US" dirty="0"/>
                  <a:t> and previous hidden unit vector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using weight matrices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𝑜</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𝑜</m:t>
                        </m:r>
                      </m:sub>
                    </m:sSub>
                  </m:oMath>
                </a14:m>
                <a:r>
                  <a:rPr lang="en-US" dirty="0"/>
                  <a:t> along with a bias vector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𝑜</m:t>
                        </m:r>
                      </m:sub>
                    </m:sSub>
                  </m:oMath>
                </a14:m>
                <a:endParaRPr lang="en-US" dirty="0"/>
              </a:p>
              <a:p>
                <a:r>
                  <a:rPr lang="en-US" dirty="0"/>
                  <a:t>This final gating is implemented as an element-wise product between the output gate and the transformed memory contents,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0" i="1" smtClean="0">
                            <a:latin typeface="Cambria Math" panose="02040503050406030204" pitchFamily="18" charset="0"/>
                            <a:ea typeface="Cambria Math" panose="02040503050406030204" pitchFamily="18" charset="0"/>
                          </a:rPr>
                          <m:t>𝑡</m:t>
                        </m:r>
                      </m:sub>
                    </m:sSub>
                  </m:oMath>
                </a14:m>
                <a:r>
                  <a:rPr lang="en-US" dirty="0"/>
                  <a:t>, where memory units are typically transformed by tanh function prior to gated output: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𝒚</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𝒄</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r>
                  <a:rPr lang="en-US" dirty="0"/>
                  <a:t>Memory units are updated by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𝒄</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𝒇</m:t>
                        </m:r>
                      </m:e>
                      <m:sub>
                        <m:r>
                          <a:rPr lang="en-US" b="0" i="1" smtClean="0">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𝒊</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𝑡</m:t>
                        </m:r>
                      </m:sub>
                    </m:sSub>
                  </m:oMath>
                </a14:m>
                <a:r>
                  <a:rPr lang="en-US" dirty="0"/>
                  <a:t>, an element-wise product between forget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𝒇</m:t>
                        </m:r>
                      </m:e>
                      <m:sub>
                        <m:r>
                          <a:rPr lang="en-US" b="0" i="1" smtClean="0">
                            <a:latin typeface="Cambria Math" panose="02040503050406030204" pitchFamily="18" charset="0"/>
                          </a:rPr>
                          <m:t>𝑡</m:t>
                        </m:r>
                      </m:sub>
                    </m:sSub>
                  </m:oMath>
                </a14:m>
                <a:r>
                  <a:rPr lang="en-US" dirty="0"/>
                  <a:t> and previous contents of memory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𝒄</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plus the element-wise product of input gates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𝒊</m:t>
                        </m:r>
                      </m:e>
                      <m:sub>
                        <m:r>
                          <a:rPr lang="en-US" b="0" i="1" smtClean="0">
                            <a:latin typeface="Cambria Math" panose="02040503050406030204" pitchFamily="18" charset="0"/>
                          </a:rPr>
                          <m:t>𝑡</m:t>
                        </m:r>
                      </m:sub>
                    </m:sSub>
                  </m:oMath>
                </a14:m>
                <a:r>
                  <a:rPr lang="en-US" dirty="0"/>
                  <a:t> and new potential inputs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𝑡</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EAFFC3F-C437-499E-9B7A-1FBC76337C1A}"/>
                  </a:ext>
                </a:extLst>
              </p:cNvPr>
              <p:cNvSpPr>
                <a:spLocks noGrp="1" noRot="1" noChangeAspect="1" noMove="1" noResize="1" noEditPoints="1" noAdjustHandles="1" noChangeArrowheads="1" noChangeShapeType="1" noTextEdit="1"/>
              </p:cNvSpPr>
              <p:nvPr>
                <p:ph idx="1"/>
              </p:nvPr>
            </p:nvSpPr>
            <p:spPr>
              <a:xfrm>
                <a:off x="15410" y="780835"/>
                <a:ext cx="12176589" cy="6058909"/>
              </a:xfrm>
              <a:blipFill>
                <a:blip r:embed="rId2"/>
                <a:stretch>
                  <a:fillRect l="-901" t="-1610" r="-1352"/>
                </a:stretch>
              </a:blipFill>
            </p:spPr>
            <p:txBody>
              <a:bodyPr/>
              <a:lstStyle/>
              <a:p>
                <a:r>
                  <a:rPr lang="en-US">
                    <a:noFill/>
                  </a:rPr>
                  <a:t> </a:t>
                </a:r>
              </a:p>
            </p:txBody>
          </p:sp>
        </mc:Fallback>
      </mc:AlternateContent>
    </p:spTree>
    <p:extLst>
      <p:ext uri="{BB962C8B-B14F-4D97-AF65-F5344CB8AC3E}">
        <p14:creationId xmlns:p14="http://schemas.microsoft.com/office/powerpoint/2010/main" val="1416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95127-8948-4ABA-9FAE-C7E55466138D}"/>
              </a:ext>
            </a:extLst>
          </p:cNvPr>
          <p:cNvPicPr>
            <a:picLocks noChangeAspect="1"/>
          </p:cNvPicPr>
          <p:nvPr/>
        </p:nvPicPr>
        <p:blipFill>
          <a:blip r:embed="rId2"/>
          <a:stretch>
            <a:fillRect/>
          </a:stretch>
        </p:blipFill>
        <p:spPr>
          <a:xfrm>
            <a:off x="1" y="1715786"/>
            <a:ext cx="6546366" cy="4248362"/>
          </a:xfrm>
          <a:prstGeom prst="rect">
            <a:avLst/>
          </a:prstGeom>
        </p:spPr>
      </p:pic>
      <p:pic>
        <p:nvPicPr>
          <p:cNvPr id="6" name="Picture 5">
            <a:extLst>
              <a:ext uri="{FF2B5EF4-FFF2-40B4-BE49-F238E27FC236}">
                <a16:creationId xmlns:a16="http://schemas.microsoft.com/office/drawing/2014/main" id="{7A65B92B-AEB4-49E8-A56E-DB7A8C31923B}"/>
              </a:ext>
            </a:extLst>
          </p:cNvPr>
          <p:cNvPicPr>
            <a:picLocks noChangeAspect="1"/>
          </p:cNvPicPr>
          <p:nvPr/>
        </p:nvPicPr>
        <p:blipFill>
          <a:blip r:embed="rId3"/>
          <a:stretch>
            <a:fillRect/>
          </a:stretch>
        </p:blipFill>
        <p:spPr>
          <a:xfrm>
            <a:off x="6397367" y="2054833"/>
            <a:ext cx="5794632" cy="3433548"/>
          </a:xfrm>
          <a:prstGeom prst="rect">
            <a:avLst/>
          </a:prstGeom>
        </p:spPr>
      </p:pic>
      <p:sp>
        <p:nvSpPr>
          <p:cNvPr id="7" name="Title 1">
            <a:extLst>
              <a:ext uri="{FF2B5EF4-FFF2-40B4-BE49-F238E27FC236}">
                <a16:creationId xmlns:a16="http://schemas.microsoft.com/office/drawing/2014/main" id="{6E214435-CC55-4E94-8BEF-FCCF84657D9B}"/>
              </a:ext>
            </a:extLst>
          </p:cNvPr>
          <p:cNvSpPr>
            <a:spLocks noGrp="1"/>
          </p:cNvSpPr>
          <p:nvPr>
            <p:ph type="title"/>
          </p:nvPr>
        </p:nvSpPr>
        <p:spPr>
          <a:xfrm>
            <a:off x="0" y="18255"/>
            <a:ext cx="12192000" cy="762581"/>
          </a:xfrm>
        </p:spPr>
        <p:txBody>
          <a:bodyPr/>
          <a:lstStyle/>
          <a:p>
            <a:r>
              <a:rPr lang="en-US" dirty="0"/>
              <a:t>Structure of a long short-term memory unit</a:t>
            </a:r>
          </a:p>
        </p:txBody>
      </p:sp>
    </p:spTree>
    <p:extLst>
      <p:ext uri="{BB962C8B-B14F-4D97-AF65-F5344CB8AC3E}">
        <p14:creationId xmlns:p14="http://schemas.microsoft.com/office/powerpoint/2010/main" val="19103799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7AE2C1-07E3-448B-A33F-091F497241AB}"/>
              </a:ext>
            </a:extLst>
          </p:cNvPr>
          <p:cNvPicPr>
            <a:picLocks noChangeAspect="1"/>
          </p:cNvPicPr>
          <p:nvPr/>
        </p:nvPicPr>
        <p:blipFill>
          <a:blip r:embed="rId2"/>
          <a:stretch>
            <a:fillRect/>
          </a:stretch>
        </p:blipFill>
        <p:spPr>
          <a:xfrm>
            <a:off x="1" y="30343"/>
            <a:ext cx="7335748" cy="6102544"/>
          </a:xfrm>
          <a:prstGeom prst="rect">
            <a:avLst/>
          </a:prstGeom>
        </p:spPr>
      </p:pic>
      <p:sp>
        <p:nvSpPr>
          <p:cNvPr id="5" name="TextBox 4">
            <a:extLst>
              <a:ext uri="{FF2B5EF4-FFF2-40B4-BE49-F238E27FC236}">
                <a16:creationId xmlns:a16="http://schemas.microsoft.com/office/drawing/2014/main" id="{C6D35036-0766-450E-BE29-CC11EF76EE8D}"/>
              </a:ext>
            </a:extLst>
          </p:cNvPr>
          <p:cNvSpPr txBox="1"/>
          <p:nvPr/>
        </p:nvSpPr>
        <p:spPr>
          <a:xfrm>
            <a:off x="8948790" y="0"/>
            <a:ext cx="2465798" cy="369332"/>
          </a:xfrm>
          <a:prstGeom prst="rect">
            <a:avLst/>
          </a:prstGeom>
          <a:noFill/>
        </p:spPr>
        <p:txBody>
          <a:bodyPr wrap="square" rtlCol="0">
            <a:spAutoFit/>
          </a:bodyPr>
          <a:lstStyle/>
          <a:p>
            <a:r>
              <a:rPr lang="en-US" dirty="0"/>
              <a:t>(available on </a:t>
            </a:r>
            <a:r>
              <a:rPr lang="en-US" dirty="0" err="1"/>
              <a:t>moodle</a:t>
            </a:r>
            <a:r>
              <a:rPr lang="en-US" dirty="0"/>
              <a:t>)</a:t>
            </a:r>
          </a:p>
        </p:txBody>
      </p:sp>
      <p:sp>
        <p:nvSpPr>
          <p:cNvPr id="6" name="TextBox 5">
            <a:extLst>
              <a:ext uri="{FF2B5EF4-FFF2-40B4-BE49-F238E27FC236}">
                <a16:creationId xmlns:a16="http://schemas.microsoft.com/office/drawing/2014/main" id="{F69AFDB4-313A-4C40-8417-7EEF951D8A88}"/>
              </a:ext>
            </a:extLst>
          </p:cNvPr>
          <p:cNvSpPr txBox="1"/>
          <p:nvPr/>
        </p:nvSpPr>
        <p:spPr>
          <a:xfrm>
            <a:off x="8072117" y="2558265"/>
            <a:ext cx="4119883" cy="2585323"/>
          </a:xfrm>
          <a:prstGeom prst="rect">
            <a:avLst/>
          </a:prstGeom>
          <a:noFill/>
        </p:spPr>
        <p:txBody>
          <a:bodyPr wrap="square" rtlCol="0">
            <a:spAutoFit/>
          </a:bodyPr>
          <a:lstStyle/>
          <a:p>
            <a:r>
              <a:rPr lang="en-US" dirty="0"/>
              <a:t>“this paper presents </a:t>
            </a:r>
            <a:r>
              <a:rPr lang="en-US" i="1" dirty="0"/>
              <a:t>Long short-term memory</a:t>
            </a:r>
            <a:r>
              <a:rPr lang="en-US" dirty="0"/>
              <a:t>, a novel recurrent network architecture in conjunction with an appropriate gradient-based learning algorithm. LSTM can bridge time intervals in excess of 1000 steps, even in the case of noisy, incompressible input sequences, without loss of short term time lag capabilities”</a:t>
            </a:r>
          </a:p>
        </p:txBody>
      </p:sp>
      <p:sp>
        <p:nvSpPr>
          <p:cNvPr id="2" name="TextBox 1">
            <a:extLst>
              <a:ext uri="{FF2B5EF4-FFF2-40B4-BE49-F238E27FC236}">
                <a16:creationId xmlns:a16="http://schemas.microsoft.com/office/drawing/2014/main" id="{3D2FCEDE-CAA8-4546-985F-3B40CEB268D5}"/>
              </a:ext>
            </a:extLst>
          </p:cNvPr>
          <p:cNvSpPr txBox="1"/>
          <p:nvPr/>
        </p:nvSpPr>
        <p:spPr>
          <a:xfrm>
            <a:off x="6339155" y="6458325"/>
            <a:ext cx="5763802" cy="369332"/>
          </a:xfrm>
          <a:prstGeom prst="rect">
            <a:avLst/>
          </a:prstGeom>
          <a:noFill/>
        </p:spPr>
        <p:txBody>
          <a:bodyPr wrap="square" rtlCol="0">
            <a:spAutoFit/>
          </a:bodyPr>
          <a:lstStyle/>
          <a:p>
            <a:r>
              <a:rPr lang="en-US" dirty="0">
                <a:hlinkClick r:id="rId3"/>
              </a:rPr>
              <a:t>http://karpathy.github.io/2015/05/21/rnn-effectiveness/</a:t>
            </a:r>
            <a:endParaRPr lang="en-US" dirty="0"/>
          </a:p>
        </p:txBody>
      </p:sp>
      <p:sp>
        <p:nvSpPr>
          <p:cNvPr id="3" name="TextBox 2">
            <a:extLst>
              <a:ext uri="{FF2B5EF4-FFF2-40B4-BE49-F238E27FC236}">
                <a16:creationId xmlns:a16="http://schemas.microsoft.com/office/drawing/2014/main" id="{3F979306-055D-44E5-9B0B-A76F22929753}"/>
              </a:ext>
            </a:extLst>
          </p:cNvPr>
          <p:cNvSpPr txBox="1"/>
          <p:nvPr/>
        </p:nvSpPr>
        <p:spPr>
          <a:xfrm>
            <a:off x="6339155" y="6201203"/>
            <a:ext cx="3801438" cy="369332"/>
          </a:xfrm>
          <a:prstGeom prst="rect">
            <a:avLst/>
          </a:prstGeom>
          <a:noFill/>
        </p:spPr>
        <p:txBody>
          <a:bodyPr wrap="square" rtlCol="0">
            <a:spAutoFit/>
          </a:bodyPr>
          <a:lstStyle/>
          <a:p>
            <a:r>
              <a:rPr lang="en-US" dirty="0"/>
              <a:t>Also, check out blog post:</a:t>
            </a:r>
          </a:p>
        </p:txBody>
      </p:sp>
      <p:sp>
        <p:nvSpPr>
          <p:cNvPr id="7" name="TextBox 6">
            <a:extLst>
              <a:ext uri="{FF2B5EF4-FFF2-40B4-BE49-F238E27FC236}">
                <a16:creationId xmlns:a16="http://schemas.microsoft.com/office/drawing/2014/main" id="{45516198-16B3-4386-B522-DA0793D48F3A}"/>
              </a:ext>
            </a:extLst>
          </p:cNvPr>
          <p:cNvSpPr txBox="1"/>
          <p:nvPr/>
        </p:nvSpPr>
        <p:spPr>
          <a:xfrm>
            <a:off x="20548" y="6457540"/>
            <a:ext cx="9750175" cy="369332"/>
          </a:xfrm>
          <a:prstGeom prst="rect">
            <a:avLst/>
          </a:prstGeom>
          <a:noFill/>
        </p:spPr>
        <p:txBody>
          <a:bodyPr wrap="square" rtlCol="0">
            <a:spAutoFit/>
          </a:bodyPr>
          <a:lstStyle/>
          <a:p>
            <a:r>
              <a:rPr lang="en-US" dirty="0">
                <a:hlinkClick r:id="rId4"/>
              </a:rPr>
              <a:t>https://colah.github.io/posts/2015-08-Understanding-LSTMs/</a:t>
            </a:r>
            <a:endParaRPr lang="en-US" dirty="0"/>
          </a:p>
        </p:txBody>
      </p:sp>
      <p:sp>
        <p:nvSpPr>
          <p:cNvPr id="8" name="TextBox 7">
            <a:extLst>
              <a:ext uri="{FF2B5EF4-FFF2-40B4-BE49-F238E27FC236}">
                <a16:creationId xmlns:a16="http://schemas.microsoft.com/office/drawing/2014/main" id="{C88B867D-DEF4-43F8-967C-5ACA16C58921}"/>
              </a:ext>
            </a:extLst>
          </p:cNvPr>
          <p:cNvSpPr txBox="1"/>
          <p:nvPr/>
        </p:nvSpPr>
        <p:spPr>
          <a:xfrm>
            <a:off x="1" y="6118492"/>
            <a:ext cx="5852846" cy="369332"/>
          </a:xfrm>
          <a:prstGeom prst="rect">
            <a:avLst/>
          </a:prstGeom>
          <a:noFill/>
        </p:spPr>
        <p:txBody>
          <a:bodyPr wrap="square" rtlCol="0">
            <a:spAutoFit/>
          </a:bodyPr>
          <a:lstStyle/>
          <a:p>
            <a:r>
              <a:rPr lang="en-US" dirty="0"/>
              <a:t>More intuitive explanation of LSTMs:</a:t>
            </a:r>
          </a:p>
        </p:txBody>
      </p:sp>
    </p:spTree>
    <p:extLst>
      <p:ext uri="{BB962C8B-B14F-4D97-AF65-F5344CB8AC3E}">
        <p14:creationId xmlns:p14="http://schemas.microsoft.com/office/powerpoint/2010/main" val="129931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AED-3B54-4C5A-8783-D81589406B40}"/>
              </a:ext>
            </a:extLst>
          </p:cNvPr>
          <p:cNvSpPr>
            <a:spLocks noGrp="1"/>
          </p:cNvSpPr>
          <p:nvPr>
            <p:ph type="title"/>
          </p:nvPr>
        </p:nvSpPr>
        <p:spPr>
          <a:xfrm>
            <a:off x="0" y="0"/>
            <a:ext cx="12192000" cy="681037"/>
          </a:xfrm>
        </p:spPr>
        <p:txBody>
          <a:bodyPr>
            <a:normAutofit fontScale="90000"/>
          </a:bodyPr>
          <a:lstStyle/>
          <a:p>
            <a:r>
              <a:rPr lang="en-US" dirty="0" err="1"/>
              <a:t>Keras</a:t>
            </a:r>
            <a:r>
              <a:rPr lang="en-US" dirty="0"/>
              <a:t> example:</a:t>
            </a:r>
          </a:p>
        </p:txBody>
      </p:sp>
      <p:sp>
        <p:nvSpPr>
          <p:cNvPr id="3" name="Content Placeholder 2">
            <a:extLst>
              <a:ext uri="{FF2B5EF4-FFF2-40B4-BE49-F238E27FC236}">
                <a16:creationId xmlns:a16="http://schemas.microsoft.com/office/drawing/2014/main" id="{A7A1E8C0-FB39-46E7-94E4-8337B76A3DDF}"/>
              </a:ext>
            </a:extLst>
          </p:cNvPr>
          <p:cNvSpPr>
            <a:spLocks noGrp="1"/>
          </p:cNvSpPr>
          <p:nvPr>
            <p:ph idx="1"/>
          </p:nvPr>
        </p:nvSpPr>
        <p:spPr>
          <a:xfrm>
            <a:off x="-1" y="749781"/>
            <a:ext cx="12191999" cy="1582454"/>
          </a:xfrm>
        </p:spPr>
        <p:txBody>
          <a:bodyPr>
            <a:normAutofit/>
          </a:bodyPr>
          <a:lstStyle/>
          <a:p>
            <a:r>
              <a:rPr lang="en-US" b="1" dirty="0"/>
              <a:t>LSTM network for time series prediction</a:t>
            </a:r>
          </a:p>
          <a:p>
            <a:endParaRPr lang="en-US" dirty="0"/>
          </a:p>
        </p:txBody>
      </p:sp>
      <p:pic>
        <p:nvPicPr>
          <p:cNvPr id="4" name="Picture 3">
            <a:extLst>
              <a:ext uri="{FF2B5EF4-FFF2-40B4-BE49-F238E27FC236}">
                <a16:creationId xmlns:a16="http://schemas.microsoft.com/office/drawing/2014/main" id="{D78BBC03-0EF5-446C-8DAC-39A472D4760C}"/>
              </a:ext>
            </a:extLst>
          </p:cNvPr>
          <p:cNvPicPr>
            <a:picLocks noChangeAspect="1"/>
          </p:cNvPicPr>
          <p:nvPr/>
        </p:nvPicPr>
        <p:blipFill>
          <a:blip r:embed="rId2"/>
          <a:stretch>
            <a:fillRect/>
          </a:stretch>
        </p:blipFill>
        <p:spPr>
          <a:xfrm>
            <a:off x="1202077" y="2385684"/>
            <a:ext cx="4531491" cy="3980277"/>
          </a:xfrm>
          <a:prstGeom prst="rect">
            <a:avLst/>
          </a:prstGeom>
        </p:spPr>
      </p:pic>
      <p:pic>
        <p:nvPicPr>
          <p:cNvPr id="6" name="Picture 5">
            <a:extLst>
              <a:ext uri="{FF2B5EF4-FFF2-40B4-BE49-F238E27FC236}">
                <a16:creationId xmlns:a16="http://schemas.microsoft.com/office/drawing/2014/main" id="{AF78371F-E992-492B-B992-957F8A7672E4}"/>
              </a:ext>
            </a:extLst>
          </p:cNvPr>
          <p:cNvPicPr>
            <a:picLocks noChangeAspect="1"/>
          </p:cNvPicPr>
          <p:nvPr/>
        </p:nvPicPr>
        <p:blipFill>
          <a:blip r:embed="rId3"/>
          <a:stretch>
            <a:fillRect/>
          </a:stretch>
        </p:blipFill>
        <p:spPr>
          <a:xfrm>
            <a:off x="7286383" y="2515992"/>
            <a:ext cx="1676400" cy="2647950"/>
          </a:xfrm>
          <a:prstGeom prst="rect">
            <a:avLst/>
          </a:prstGeom>
        </p:spPr>
      </p:pic>
      <p:sp>
        <p:nvSpPr>
          <p:cNvPr id="5" name="TextBox 4">
            <a:extLst>
              <a:ext uri="{FF2B5EF4-FFF2-40B4-BE49-F238E27FC236}">
                <a16:creationId xmlns:a16="http://schemas.microsoft.com/office/drawing/2014/main" id="{EC841596-E364-41B6-8CCF-B4529DCFC301}"/>
              </a:ext>
            </a:extLst>
          </p:cNvPr>
          <p:cNvSpPr txBox="1"/>
          <p:nvPr/>
        </p:nvSpPr>
        <p:spPr>
          <a:xfrm>
            <a:off x="0" y="6452171"/>
            <a:ext cx="10263883" cy="369332"/>
          </a:xfrm>
          <a:prstGeom prst="rect">
            <a:avLst/>
          </a:prstGeom>
          <a:noFill/>
        </p:spPr>
        <p:txBody>
          <a:bodyPr wrap="square" rtlCol="0">
            <a:spAutoFit/>
          </a:bodyPr>
          <a:lstStyle/>
          <a:p>
            <a:r>
              <a:rPr lang="en-US" dirty="0"/>
              <a:t>LSTM+CNN obsolete? check out article “attention is all you need” from Google Brain (on </a:t>
            </a:r>
            <a:r>
              <a:rPr lang="en-US" dirty="0" err="1"/>
              <a:t>moodle</a:t>
            </a:r>
            <a:r>
              <a:rPr lang="en-US" dirty="0"/>
              <a:t>)</a:t>
            </a:r>
          </a:p>
        </p:txBody>
      </p:sp>
    </p:spTree>
    <p:extLst>
      <p:ext uri="{BB962C8B-B14F-4D97-AF65-F5344CB8AC3E}">
        <p14:creationId xmlns:p14="http://schemas.microsoft.com/office/powerpoint/2010/main" val="14863875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543E-ED7C-4E92-B155-2DC236465D8D}"/>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CD30CA97-3783-48D2-9B19-05C35E449C4A}"/>
              </a:ext>
            </a:extLst>
          </p:cNvPr>
          <p:cNvSpPr>
            <a:spLocks noGrp="1"/>
          </p:cNvSpPr>
          <p:nvPr>
            <p:ph type="subTitle" idx="1"/>
          </p:nvPr>
        </p:nvSpPr>
        <p:spPr/>
        <p:txBody>
          <a:bodyPr/>
          <a:lstStyle/>
          <a:p>
            <a:r>
              <a:rPr lang="en-US" dirty="0"/>
              <a:t>Lecture 24</a:t>
            </a:r>
          </a:p>
        </p:txBody>
      </p:sp>
    </p:spTree>
    <p:extLst>
      <p:ext uri="{BB962C8B-B14F-4D97-AF65-F5344CB8AC3E}">
        <p14:creationId xmlns:p14="http://schemas.microsoft.com/office/powerpoint/2010/main" val="812564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3.1 Tables</a:t>
            </a:r>
          </a:p>
        </p:txBody>
      </p:sp>
      <p:sp>
        <p:nvSpPr>
          <p:cNvPr id="3" name="Content Placeholder 2"/>
          <p:cNvSpPr>
            <a:spLocks noGrp="1"/>
          </p:cNvSpPr>
          <p:nvPr>
            <p:ph idx="1"/>
          </p:nvPr>
        </p:nvSpPr>
        <p:spPr>
          <a:xfrm>
            <a:off x="838200" y="1825625"/>
            <a:ext cx="4232564" cy="4351338"/>
          </a:xfrm>
        </p:spPr>
        <p:txBody>
          <a:bodyPr>
            <a:normAutofit fontScale="77500" lnSpcReduction="20000"/>
          </a:bodyPr>
          <a:lstStyle/>
          <a:p>
            <a:r>
              <a:rPr lang="en-CA" dirty="0"/>
              <a:t>Simplest way of representing the output is to make it the same as the input</a:t>
            </a:r>
          </a:p>
          <a:p>
            <a:r>
              <a:rPr lang="en-CA" dirty="0"/>
              <a:t>Decision table for weather data (look up the appropriate conditions to decide to play/not play)</a:t>
            </a:r>
          </a:p>
          <a:p>
            <a:r>
              <a:rPr lang="en-CA" dirty="0"/>
              <a:t>Can leave out some attributes if they are found to be irrelevant, reducing size of table</a:t>
            </a:r>
          </a:p>
          <a:p>
            <a:r>
              <a:rPr lang="en-CA" dirty="0"/>
              <a:t>Attribute selection is discussed in chapter 8</a:t>
            </a:r>
          </a:p>
          <a:p>
            <a:r>
              <a:rPr lang="en-CA" dirty="0"/>
              <a:t>When would a table not be appropriate?</a:t>
            </a:r>
          </a:p>
        </p:txBody>
      </p:sp>
      <p:graphicFrame>
        <p:nvGraphicFramePr>
          <p:cNvPr id="4" name="Table 3"/>
          <p:cNvGraphicFramePr>
            <a:graphicFrameLocks noGrp="1"/>
          </p:cNvGraphicFramePr>
          <p:nvPr/>
        </p:nvGraphicFramePr>
        <p:xfrm>
          <a:off x="5547449" y="67100"/>
          <a:ext cx="6608620" cy="6719460"/>
        </p:xfrm>
        <a:graphic>
          <a:graphicData uri="http://schemas.openxmlformats.org/drawingml/2006/table">
            <a:tbl>
              <a:tblPr firstRow="1" firstCol="1" bandRow="1">
                <a:tableStyleId>{5C22544A-7EE6-4342-B048-85BDC9FD1C3A}</a:tableStyleId>
              </a:tblPr>
              <a:tblGrid>
                <a:gridCol w="1321724">
                  <a:extLst>
                    <a:ext uri="{9D8B030D-6E8A-4147-A177-3AD203B41FA5}">
                      <a16:colId xmlns:a16="http://schemas.microsoft.com/office/drawing/2014/main" val="2316273983"/>
                    </a:ext>
                  </a:extLst>
                </a:gridCol>
                <a:gridCol w="1321724">
                  <a:extLst>
                    <a:ext uri="{9D8B030D-6E8A-4147-A177-3AD203B41FA5}">
                      <a16:colId xmlns:a16="http://schemas.microsoft.com/office/drawing/2014/main" val="265443370"/>
                    </a:ext>
                  </a:extLst>
                </a:gridCol>
                <a:gridCol w="1321724">
                  <a:extLst>
                    <a:ext uri="{9D8B030D-6E8A-4147-A177-3AD203B41FA5}">
                      <a16:colId xmlns:a16="http://schemas.microsoft.com/office/drawing/2014/main" val="1338186882"/>
                    </a:ext>
                  </a:extLst>
                </a:gridCol>
                <a:gridCol w="1321724">
                  <a:extLst>
                    <a:ext uri="{9D8B030D-6E8A-4147-A177-3AD203B41FA5}">
                      <a16:colId xmlns:a16="http://schemas.microsoft.com/office/drawing/2014/main" val="3043099467"/>
                    </a:ext>
                  </a:extLst>
                </a:gridCol>
                <a:gridCol w="1321724">
                  <a:extLst>
                    <a:ext uri="{9D8B030D-6E8A-4147-A177-3AD203B41FA5}">
                      <a16:colId xmlns:a16="http://schemas.microsoft.com/office/drawing/2014/main" val="3936291445"/>
                    </a:ext>
                  </a:extLst>
                </a:gridCol>
              </a:tblGrid>
              <a:tr h="569526">
                <a:tc>
                  <a:txBody>
                    <a:bodyPr/>
                    <a:lstStyle/>
                    <a:p>
                      <a:pPr indent="-128270">
                        <a:lnSpc>
                          <a:spcPts val="1515"/>
                        </a:lnSpc>
                        <a:spcAft>
                          <a:spcPts val="0"/>
                        </a:spcAft>
                      </a:pPr>
                      <a:r>
                        <a:rPr lang="en-CA" sz="1600" b="1" dirty="0">
                          <a:solidFill>
                            <a:schemeClr val="tx1"/>
                          </a:solidFill>
                          <a:effectLst/>
                        </a:rPr>
                        <a:t>Outlook</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Temperature</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Humidity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60506949"/>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6413865"/>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Hot</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658815990"/>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182050358"/>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73097485"/>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7315331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094702979"/>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2388871"/>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Mild</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044260058"/>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48734293"/>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34425842"/>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587015908"/>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6966686"/>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396617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83103004"/>
                  </a:ext>
                </a:extLst>
              </a:tr>
            </a:tbl>
          </a:graphicData>
        </a:graphic>
      </p:graphicFrame>
    </p:spTree>
    <p:extLst>
      <p:ext uri="{BB962C8B-B14F-4D97-AF65-F5344CB8AC3E}">
        <p14:creationId xmlns:p14="http://schemas.microsoft.com/office/powerpoint/2010/main" val="37866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Beyond supervised and unsupervised learning</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b="1" dirty="0" err="1"/>
              <a:t>Semisupervised</a:t>
            </a:r>
            <a:r>
              <a:rPr lang="en-US" dirty="0"/>
              <a:t> learning uses unlabeled data to improve performance of supervised learning algorithms</a:t>
            </a:r>
          </a:p>
          <a:p>
            <a:r>
              <a:rPr lang="en-US" dirty="0"/>
              <a:t>The goal is classification, but input contains both labeled and unlabeled data</a:t>
            </a:r>
          </a:p>
          <a:p>
            <a:r>
              <a:rPr lang="en-US" dirty="0"/>
              <a:t>Augment small amount of labeled data with large amount of unlabeled data</a:t>
            </a:r>
          </a:p>
          <a:p>
            <a:r>
              <a:rPr lang="en-US" dirty="0"/>
              <a:t>Many situations present raw data, but assigning classes expensive</a:t>
            </a:r>
          </a:p>
          <a:p>
            <a:r>
              <a:rPr lang="en-US" dirty="0"/>
              <a:t>text mining example: want to classify web pages into predefined groups</a:t>
            </a:r>
          </a:p>
          <a:p>
            <a:r>
              <a:rPr lang="en-US" dirty="0"/>
              <a:t>Can easily download millions of sites, but labeling them is another matter</a:t>
            </a:r>
          </a:p>
          <a:p>
            <a:r>
              <a:rPr lang="en-US" dirty="0"/>
              <a:t>We want to leverage the large amount of raw data, with a small amount of classified data</a:t>
            </a:r>
          </a:p>
          <a:p>
            <a:endParaRPr lang="en-US" dirty="0"/>
          </a:p>
        </p:txBody>
      </p:sp>
    </p:spTree>
    <p:extLst>
      <p:ext uri="{BB962C8B-B14F-4D97-AF65-F5344CB8AC3E}">
        <p14:creationId xmlns:p14="http://schemas.microsoft.com/office/powerpoint/2010/main" val="40087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Clustering for classification</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normAutofit lnSpcReduction="10000"/>
          </a:bodyPr>
          <a:lstStyle/>
          <a:p>
            <a:r>
              <a:rPr lang="en-US" dirty="0"/>
              <a:t>How can unlabeled data be used for classification?</a:t>
            </a:r>
          </a:p>
          <a:p>
            <a:r>
              <a:rPr lang="en-US" dirty="0"/>
              <a:t>Simple procedure:</a:t>
            </a:r>
          </a:p>
          <a:p>
            <a:r>
              <a:rPr lang="en-US" dirty="0"/>
              <a:t>1) train probabilistic classifier using the labeled data</a:t>
            </a:r>
          </a:p>
          <a:p>
            <a:r>
              <a:rPr lang="en-US" dirty="0"/>
              <a:t>2) use classifier to assign class probabilities to unlabeled data</a:t>
            </a:r>
          </a:p>
          <a:p>
            <a:r>
              <a:rPr lang="en-US" dirty="0"/>
              <a:t>3) train a new classifier, using labels from ALL the data</a:t>
            </a:r>
          </a:p>
          <a:p>
            <a:r>
              <a:rPr lang="en-US" dirty="0"/>
              <a:t>4) iterate until convergence (until class labels no longer change)</a:t>
            </a:r>
          </a:p>
          <a:p>
            <a:r>
              <a:rPr lang="en-US" dirty="0"/>
              <a:t>Can think of this procedure as iterative clustering </a:t>
            </a:r>
          </a:p>
          <a:p>
            <a:r>
              <a:rPr lang="en-US" dirty="0"/>
              <a:t>Works well if data has many attributes with strong relationships between them</a:t>
            </a:r>
          </a:p>
          <a:p>
            <a:r>
              <a:rPr lang="en-US" dirty="0"/>
              <a:t>Consider web site classification example:</a:t>
            </a:r>
          </a:p>
          <a:p>
            <a:pPr lvl="1"/>
            <a:r>
              <a:rPr lang="en-US" dirty="0"/>
              <a:t>Certain text strings indicate a type of website</a:t>
            </a:r>
          </a:p>
          <a:p>
            <a:pPr lvl="1"/>
            <a:r>
              <a:rPr lang="en-US" dirty="0"/>
              <a:t>Some strings occur in labeled data, some strings occur in unlabeled</a:t>
            </a:r>
          </a:p>
          <a:p>
            <a:pPr lvl="1"/>
            <a:r>
              <a:rPr lang="en-US" dirty="0"/>
              <a:t>Some web pages contain both strings</a:t>
            </a:r>
          </a:p>
          <a:p>
            <a:pPr lvl="1"/>
            <a:r>
              <a:rPr lang="en-US" dirty="0"/>
              <a:t>The iterative clustering procedure uses webpages containing both strings to generalize the learned model to use strings that do not occur in labeled dataset</a:t>
            </a:r>
          </a:p>
        </p:txBody>
      </p:sp>
    </p:spTree>
    <p:extLst>
      <p:ext uri="{BB962C8B-B14F-4D97-AF65-F5344CB8AC3E}">
        <p14:creationId xmlns:p14="http://schemas.microsoft.com/office/powerpoint/2010/main" val="272151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Refinements to clustering for classification</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dirty="0"/>
              <a:t>Two refinements have been shown to improve performance:</a:t>
            </a:r>
          </a:p>
          <a:p>
            <a:r>
              <a:rPr lang="en-US" b="1" dirty="0"/>
              <a:t>1) introduce weighting parameter reducing contribution of unlabeled data</a:t>
            </a:r>
          </a:p>
          <a:p>
            <a:r>
              <a:rPr lang="en-US" dirty="0"/>
              <a:t>Motivation: when there are many labeled instances, incorporating unlabeled data may decrease rather than increase accuracy</a:t>
            </a:r>
          </a:p>
          <a:p>
            <a:r>
              <a:rPr lang="en-US" b="1" dirty="0"/>
              <a:t>2) allow each class to have several clusters</a:t>
            </a:r>
          </a:p>
          <a:p>
            <a:r>
              <a:rPr lang="en-US" dirty="0"/>
              <a:t>Motivation: clustering algorithm assumes data is generated from a mixture of different probability distributions, one per cluster</a:t>
            </a:r>
          </a:p>
          <a:p>
            <a:pPr lvl="1"/>
            <a:r>
              <a:rPr lang="en-US" dirty="0"/>
              <a:t>In many circumstances this is unrealistic (multiple distributions per cluster)</a:t>
            </a:r>
          </a:p>
          <a:p>
            <a:r>
              <a:rPr lang="en-US" dirty="0"/>
              <a:t>Number of clusters per class is a parameter, can be found using cross-validation</a:t>
            </a:r>
          </a:p>
          <a:p>
            <a:endParaRPr lang="en-US" dirty="0"/>
          </a:p>
          <a:p>
            <a:endParaRPr lang="en-US" dirty="0"/>
          </a:p>
          <a:p>
            <a:endParaRPr lang="en-US" dirty="0"/>
          </a:p>
        </p:txBody>
      </p:sp>
    </p:spTree>
    <p:extLst>
      <p:ext uri="{BB962C8B-B14F-4D97-AF65-F5344CB8AC3E}">
        <p14:creationId xmlns:p14="http://schemas.microsoft.com/office/powerpoint/2010/main" val="13550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err="1"/>
              <a:t>Cotraining</a:t>
            </a:r>
            <a:endParaRPr lang="en-US" dirty="0"/>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dirty="0"/>
              <a:t>Another situation in which unlabeled data can improve performance:</a:t>
            </a:r>
          </a:p>
          <a:p>
            <a:r>
              <a:rPr lang="en-US" dirty="0"/>
              <a:t>Two different and independent perspectives on the classification task</a:t>
            </a:r>
          </a:p>
          <a:p>
            <a:r>
              <a:rPr lang="en-US" dirty="0"/>
              <a:t>Classic example: web pages, two perspectives are:</a:t>
            </a:r>
          </a:p>
          <a:p>
            <a:pPr lvl="1"/>
            <a:r>
              <a:rPr lang="en-US" dirty="0"/>
              <a:t>1) content of web page</a:t>
            </a:r>
          </a:p>
          <a:p>
            <a:pPr lvl="1"/>
            <a:r>
              <a:rPr lang="en-US" dirty="0"/>
              <a:t>2) links to the page from other pages</a:t>
            </a:r>
          </a:p>
          <a:p>
            <a:r>
              <a:rPr lang="en-US" dirty="0"/>
              <a:t>Successful search engines capitalize on both pieces of information</a:t>
            </a:r>
          </a:p>
          <a:p>
            <a:r>
              <a:rPr lang="en-US" dirty="0"/>
              <a:t>Example: PhD student’s web page has a link to another page called “my advisor”</a:t>
            </a:r>
          </a:p>
          <a:p>
            <a:r>
              <a:rPr lang="en-US" dirty="0"/>
              <a:t>This is strong evidence that the target page is a faculty member’s home page</a:t>
            </a:r>
          </a:p>
          <a:p>
            <a:endParaRPr lang="en-US" dirty="0"/>
          </a:p>
        </p:txBody>
      </p:sp>
    </p:spTree>
    <p:extLst>
      <p:ext uri="{BB962C8B-B14F-4D97-AF65-F5344CB8AC3E}">
        <p14:creationId xmlns:p14="http://schemas.microsoft.com/office/powerpoint/2010/main" val="132710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err="1"/>
              <a:t>Cotraining</a:t>
            </a:r>
            <a:endParaRPr lang="en-US" dirty="0"/>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dirty="0" err="1"/>
              <a:t>Cotraining</a:t>
            </a:r>
            <a:r>
              <a:rPr lang="en-US" dirty="0"/>
              <a:t>: given a few labeled examples, first learn a different model (classifier) for each perspective (in this case, content-based and hyperlink-based model)</a:t>
            </a:r>
          </a:p>
          <a:p>
            <a:r>
              <a:rPr lang="en-US" dirty="0"/>
              <a:t>Then, use each model separately to label unlabeled examples</a:t>
            </a:r>
          </a:p>
          <a:p>
            <a:r>
              <a:rPr lang="en-US" dirty="0"/>
              <a:t>For each model, select example it labels with highest confidence, and add that to the training set</a:t>
            </a:r>
          </a:p>
          <a:p>
            <a:r>
              <a:rPr lang="en-US" dirty="0"/>
              <a:t>Repeat, re-training both models until entire unlabeled set is exhausted</a:t>
            </a:r>
          </a:p>
          <a:p>
            <a:r>
              <a:rPr lang="en-US" dirty="0"/>
              <a:t>There is evidence that </a:t>
            </a:r>
            <a:r>
              <a:rPr lang="en-US" dirty="0" err="1"/>
              <a:t>cotraining</a:t>
            </a:r>
            <a:r>
              <a:rPr lang="en-US" dirty="0"/>
              <a:t> outperforms a similar procedure using just a single classifier based on all features at once</a:t>
            </a:r>
          </a:p>
          <a:p>
            <a:r>
              <a:rPr lang="en-US" dirty="0"/>
              <a:t>Relies on having two different views of an instance that are redundant but not completely correlated</a:t>
            </a:r>
          </a:p>
          <a:p>
            <a:r>
              <a:rPr lang="en-US" dirty="0"/>
              <a:t>Independence of views reduces likelihood of both hypotheses agreeing on erroneous label</a:t>
            </a:r>
          </a:p>
          <a:p>
            <a:endParaRPr lang="en-US" dirty="0"/>
          </a:p>
        </p:txBody>
      </p:sp>
    </p:spTree>
    <p:extLst>
      <p:ext uri="{BB962C8B-B14F-4D97-AF65-F5344CB8AC3E}">
        <p14:creationId xmlns:p14="http://schemas.microsoft.com/office/powerpoint/2010/main" val="28163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normAutofit fontScale="90000"/>
          </a:bodyPr>
          <a:lstStyle/>
          <a:p>
            <a:r>
              <a:rPr lang="en-US" dirty="0"/>
              <a:t>Combining </a:t>
            </a:r>
            <a:r>
              <a:rPr lang="en-US" dirty="0" err="1"/>
              <a:t>cotraining</a:t>
            </a:r>
            <a:r>
              <a:rPr lang="en-US" dirty="0"/>
              <a:t> with iterative clustering (Co-EM)</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normAutofit lnSpcReduction="10000"/>
          </a:bodyPr>
          <a:lstStyle/>
          <a:p>
            <a:r>
              <a:rPr lang="en-US" dirty="0" err="1"/>
              <a:t>Cotraining</a:t>
            </a:r>
            <a:r>
              <a:rPr lang="en-US" dirty="0"/>
              <a:t> trains two </a:t>
            </a:r>
            <a:r>
              <a:rPr lang="en-US" dirty="0" err="1"/>
              <a:t>classifers</a:t>
            </a:r>
            <a:r>
              <a:rPr lang="en-US" dirty="0"/>
              <a:t>, A and B, and uses both to add new examples to the training pool, by finding the examples they label with most confidence</a:t>
            </a:r>
          </a:p>
          <a:p>
            <a:pPr lvl="1"/>
            <a:r>
              <a:rPr lang="en-US" dirty="0"/>
              <a:t>Classifiers A and B use different (independent features)</a:t>
            </a:r>
          </a:p>
          <a:p>
            <a:r>
              <a:rPr lang="en-US" dirty="0"/>
              <a:t>Co-EM trains classifier A on labeled data, then probabilistically labels all unlabeled data</a:t>
            </a:r>
          </a:p>
          <a:p>
            <a:r>
              <a:rPr lang="en-US" dirty="0"/>
              <a:t>Next, it trains classifier B on both labeled data, and unlabeled data using classifier A’s tentative labels</a:t>
            </a:r>
          </a:p>
          <a:p>
            <a:r>
              <a:rPr lang="en-US" dirty="0"/>
              <a:t>Classifier B then probabilistically re-labels all data for use by classifier A</a:t>
            </a:r>
          </a:p>
          <a:p>
            <a:r>
              <a:rPr lang="en-US" dirty="0"/>
              <a:t>Process iterates until the classifiers converge</a:t>
            </a:r>
          </a:p>
          <a:p>
            <a:r>
              <a:rPr lang="en-US" dirty="0"/>
              <a:t>Performs consistently better than </a:t>
            </a:r>
            <a:r>
              <a:rPr lang="en-US" dirty="0" err="1"/>
              <a:t>cotraining</a:t>
            </a:r>
            <a:r>
              <a:rPr lang="en-US" dirty="0"/>
              <a:t> alone </a:t>
            </a:r>
          </a:p>
          <a:p>
            <a:r>
              <a:rPr lang="en-US" dirty="0"/>
              <a:t>Does not commit to class labels generated by A and B, but rather re-estimates their probabilities at each iteration</a:t>
            </a:r>
          </a:p>
          <a:p>
            <a:r>
              <a:rPr lang="en-US" dirty="0"/>
              <a:t>Can be used even when there is no natural split in data (</a:t>
            </a:r>
            <a:r>
              <a:rPr lang="en-US" dirty="0" err="1"/>
              <a:t>ie</a:t>
            </a:r>
            <a:r>
              <a:rPr lang="en-US" dirty="0"/>
              <a:t>, hyperlinks &amp; content)</a:t>
            </a:r>
          </a:p>
        </p:txBody>
      </p:sp>
    </p:spTree>
    <p:extLst>
      <p:ext uri="{BB962C8B-B14F-4D97-AF65-F5344CB8AC3E}">
        <p14:creationId xmlns:p14="http://schemas.microsoft.com/office/powerpoint/2010/main" val="103825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4.9 Multi-instance learning</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normAutofit lnSpcReduction="10000"/>
          </a:bodyPr>
          <a:lstStyle/>
          <a:p>
            <a:r>
              <a:rPr lang="en-US" dirty="0"/>
              <a:t>Multi-instance: each example in data comprises several different instances</a:t>
            </a:r>
          </a:p>
          <a:p>
            <a:r>
              <a:rPr lang="en-US" dirty="0"/>
              <a:t>We call these examples </a:t>
            </a:r>
            <a:r>
              <a:rPr lang="en-US" i="1" dirty="0"/>
              <a:t>bags</a:t>
            </a:r>
          </a:p>
          <a:p>
            <a:r>
              <a:rPr lang="en-US" i="1" dirty="0"/>
              <a:t>Example: </a:t>
            </a:r>
            <a:r>
              <a:rPr lang="en-US" dirty="0"/>
              <a:t>each person has a keychain but only certain people can enter room</a:t>
            </a:r>
          </a:p>
          <a:p>
            <a:pPr lvl="1"/>
            <a:r>
              <a:rPr lang="en-US" dirty="0"/>
              <a:t>Task: find which key is common to people who can enter room, use it to classify keychain</a:t>
            </a:r>
          </a:p>
          <a:p>
            <a:r>
              <a:rPr lang="en-US" dirty="0"/>
              <a:t>Supervised multi-instance learning – class label is associated with each bag, goal of learning is to determine how to infer class from instances that make up bag</a:t>
            </a:r>
          </a:p>
          <a:p>
            <a:r>
              <a:rPr lang="en-US" dirty="0"/>
              <a:t>Simplest approach is to transform bags of instances into single instances:</a:t>
            </a:r>
          </a:p>
          <a:p>
            <a:r>
              <a:rPr lang="en-US" b="1" dirty="0"/>
              <a:t>Aggregating the input:</a:t>
            </a:r>
          </a:p>
          <a:p>
            <a:r>
              <a:rPr lang="en-US" dirty="0"/>
              <a:t>Calculate new attributes using measures such as mean, median, mode over instances in bag. Works surprisingly well in practice</a:t>
            </a:r>
          </a:p>
          <a:p>
            <a:pPr lvl="1"/>
            <a:r>
              <a:rPr lang="en-US" dirty="0"/>
              <a:t>One problem is to find statistic (mean, median, etc.) that works best on your dataset</a:t>
            </a:r>
          </a:p>
          <a:p>
            <a:r>
              <a:rPr lang="en-US" b="1" dirty="0"/>
              <a:t>Aggregating the output: </a:t>
            </a:r>
            <a:r>
              <a:rPr lang="en-US" dirty="0"/>
              <a:t>assign all instances in bag to that bag’s class label, </a:t>
            </a:r>
          </a:p>
          <a:p>
            <a:r>
              <a:rPr lang="en-US" dirty="0"/>
              <a:t>train and predict the individual instances, aggregate predictions and take mode</a:t>
            </a:r>
            <a:endParaRPr lang="en-US" b="1" dirty="0"/>
          </a:p>
          <a:p>
            <a:endParaRPr lang="en-US" dirty="0"/>
          </a:p>
        </p:txBody>
      </p:sp>
    </p:spTree>
    <p:extLst>
      <p:ext uri="{BB962C8B-B14F-4D97-AF65-F5344CB8AC3E}">
        <p14:creationId xmlns:p14="http://schemas.microsoft.com/office/powerpoint/2010/main" val="288209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11.2 Multi instance learning (advanced)</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dirty="0"/>
              <a:t>Multi-instance learning can be seen as a form of </a:t>
            </a:r>
            <a:r>
              <a:rPr lang="en-US" i="1" dirty="0"/>
              <a:t>weakly supervised </a:t>
            </a:r>
            <a:r>
              <a:rPr lang="en-US" dirty="0"/>
              <a:t>learning, where the bag label applies to all instances within the bag</a:t>
            </a:r>
          </a:p>
          <a:p>
            <a:r>
              <a:rPr lang="en-US" b="1" dirty="0"/>
              <a:t>Converting to single instance learning:</a:t>
            </a:r>
            <a:endParaRPr lang="en-US" dirty="0"/>
          </a:p>
          <a:p>
            <a:r>
              <a:rPr lang="en-US" dirty="0"/>
              <a:t>Previous slide presented simple ways to aggregate input which work in practice</a:t>
            </a:r>
          </a:p>
          <a:p>
            <a:r>
              <a:rPr lang="en-US" dirty="0"/>
              <a:t>However, simply computing the max/min/whatever will sometimes fail:</a:t>
            </a:r>
          </a:p>
          <a:p>
            <a:r>
              <a:rPr lang="en-US" dirty="0"/>
              <a:t>Huge loss of information because attributes are condensed to summary statistics</a:t>
            </a:r>
          </a:p>
          <a:p>
            <a:r>
              <a:rPr lang="en-US" dirty="0"/>
              <a:t>We want to convert a bag to a single instance without discarding so much info</a:t>
            </a:r>
          </a:p>
          <a:p>
            <a:r>
              <a:rPr lang="en-US" b="1" dirty="0"/>
              <a:t>Method 1: partition instance space into regions, create one attribute per region</a:t>
            </a:r>
          </a:p>
          <a:p>
            <a:r>
              <a:rPr lang="en-US" dirty="0"/>
              <a:t>Attributes can be Boolean, if bag has at least one instance in that region, set attribute corresponding that region equal to true	</a:t>
            </a:r>
          </a:p>
          <a:p>
            <a:pPr lvl="1"/>
            <a:r>
              <a:rPr lang="en-US" dirty="0"/>
              <a:t>Can also use counts, for the number of instances the bag contains in that region</a:t>
            </a:r>
          </a:p>
          <a:p>
            <a:r>
              <a:rPr lang="en-US" dirty="0"/>
              <a:t>Main problem is how to partition the input space</a:t>
            </a:r>
          </a:p>
          <a:p>
            <a:endParaRPr lang="en-US" dirty="0"/>
          </a:p>
          <a:p>
            <a:endParaRPr lang="en-US" dirty="0"/>
          </a:p>
        </p:txBody>
      </p:sp>
    </p:spTree>
    <p:extLst>
      <p:ext uri="{BB962C8B-B14F-4D97-AF65-F5344CB8AC3E}">
        <p14:creationId xmlns:p14="http://schemas.microsoft.com/office/powerpoint/2010/main" val="131701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Partitioning input space</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normAutofit fontScale="92500" lnSpcReduction="10000"/>
          </a:bodyPr>
          <a:lstStyle/>
          <a:p>
            <a:r>
              <a:rPr lang="en-US" dirty="0"/>
              <a:t>Simplest approach: hypercubes of equal size (only works with very few attributes)</a:t>
            </a:r>
          </a:p>
          <a:p>
            <a:r>
              <a:rPr lang="en-US" b="1" dirty="0"/>
              <a:t>Another way is use unsupervised learning</a:t>
            </a:r>
            <a:r>
              <a:rPr lang="en-US" dirty="0"/>
              <a:t>:</a:t>
            </a:r>
          </a:p>
          <a:p>
            <a:r>
              <a:rPr lang="en-US" dirty="0"/>
              <a:t>1) create a massive dataset by combining all instances from all bags</a:t>
            </a:r>
          </a:p>
          <a:p>
            <a:r>
              <a:rPr lang="en-US" dirty="0"/>
              <a:t>2) use clustering technique on this dataset (such as k-means)</a:t>
            </a:r>
          </a:p>
          <a:p>
            <a:r>
              <a:rPr lang="en-US" dirty="0"/>
              <a:t>3) this will divide the instances naturally into an instance space</a:t>
            </a:r>
          </a:p>
          <a:p>
            <a:r>
              <a:rPr lang="en-US" dirty="0"/>
              <a:t>This discards information about class membership, however</a:t>
            </a:r>
          </a:p>
          <a:p>
            <a:r>
              <a:rPr lang="en-US" b="1" dirty="0"/>
              <a:t>A better approach could use decision tree learning</a:t>
            </a:r>
            <a:r>
              <a:rPr lang="en-US" dirty="0"/>
              <a:t>, which uses class labels</a:t>
            </a:r>
          </a:p>
          <a:p>
            <a:r>
              <a:rPr lang="en-US" dirty="0"/>
              <a:t>Each leaf of the tree corresponds to one region of instance space</a:t>
            </a:r>
          </a:p>
          <a:p>
            <a:pPr lvl="1"/>
            <a:r>
              <a:rPr lang="en-US" dirty="0"/>
              <a:t>Will need to assign class labels to each individual instance before using this approach</a:t>
            </a:r>
          </a:p>
          <a:p>
            <a:r>
              <a:rPr lang="en-US" dirty="0"/>
              <a:t>After either clustering or creating decision tree, need to transform multi-instance dataset into single instance dataset representing how instances from each bag are distributed throughout the set</a:t>
            </a:r>
          </a:p>
          <a:p>
            <a:r>
              <a:rPr lang="en-US" dirty="0"/>
              <a:t>Regardless of approach, basic idea is always to convert bag of instances into a single instance by describing the distribution of instances from bag in instance space</a:t>
            </a:r>
          </a:p>
        </p:txBody>
      </p:sp>
    </p:spTree>
    <p:extLst>
      <p:ext uri="{BB962C8B-B14F-4D97-AF65-F5344CB8AC3E}">
        <p14:creationId xmlns:p14="http://schemas.microsoft.com/office/powerpoint/2010/main" val="332689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DA14-0DD3-4CB7-BDFC-418D7CFB061E}"/>
              </a:ext>
            </a:extLst>
          </p:cNvPr>
          <p:cNvSpPr>
            <a:spLocks noGrp="1"/>
          </p:cNvSpPr>
          <p:nvPr>
            <p:ph type="title"/>
          </p:nvPr>
        </p:nvSpPr>
        <p:spPr>
          <a:xfrm>
            <a:off x="0" y="0"/>
            <a:ext cx="12192000" cy="821933"/>
          </a:xfrm>
        </p:spPr>
        <p:txBody>
          <a:bodyPr/>
          <a:lstStyle/>
          <a:p>
            <a:r>
              <a:rPr lang="en-US" dirty="0"/>
              <a:t>Summary</a:t>
            </a:r>
          </a:p>
        </p:txBody>
      </p:sp>
      <p:sp>
        <p:nvSpPr>
          <p:cNvPr id="3" name="Content Placeholder 2">
            <a:extLst>
              <a:ext uri="{FF2B5EF4-FFF2-40B4-BE49-F238E27FC236}">
                <a16:creationId xmlns:a16="http://schemas.microsoft.com/office/drawing/2014/main" id="{2B22CE8C-89FD-41BE-AC8B-80CDE647F797}"/>
              </a:ext>
            </a:extLst>
          </p:cNvPr>
          <p:cNvSpPr>
            <a:spLocks noGrp="1"/>
          </p:cNvSpPr>
          <p:nvPr>
            <p:ph idx="1"/>
          </p:nvPr>
        </p:nvSpPr>
        <p:spPr>
          <a:xfrm>
            <a:off x="-1" y="890676"/>
            <a:ext cx="12191999" cy="5967323"/>
          </a:xfrm>
        </p:spPr>
        <p:txBody>
          <a:bodyPr/>
          <a:lstStyle/>
          <a:p>
            <a:r>
              <a:rPr lang="en-US" dirty="0"/>
              <a:t>Final project:</a:t>
            </a:r>
          </a:p>
          <a:p>
            <a:pPr lvl="1"/>
            <a:r>
              <a:rPr lang="en-US" dirty="0"/>
              <a:t>Make your own attributes</a:t>
            </a:r>
          </a:p>
          <a:p>
            <a:pPr lvl="1"/>
            <a:r>
              <a:rPr lang="en-US" dirty="0"/>
              <a:t>Use ROC AUC on validation set to verify model</a:t>
            </a:r>
          </a:p>
          <a:p>
            <a:pPr lvl="1"/>
            <a:r>
              <a:rPr lang="en-US" dirty="0"/>
              <a:t>Will release 500 more labels November 20</a:t>
            </a:r>
          </a:p>
          <a:p>
            <a:pPr lvl="1"/>
            <a:r>
              <a:rPr lang="en-US" dirty="0"/>
              <a:t>Will release the other unlabeled instances November 20 (10,000)</a:t>
            </a:r>
          </a:p>
          <a:p>
            <a:r>
              <a:rPr lang="en-US" dirty="0"/>
              <a:t>Next: ensemble learning (combine predictions from multiple models)</a:t>
            </a:r>
          </a:p>
        </p:txBody>
      </p:sp>
    </p:spTree>
    <p:extLst>
      <p:ext uri="{BB962C8B-B14F-4D97-AF65-F5344CB8AC3E}">
        <p14:creationId xmlns:p14="http://schemas.microsoft.com/office/powerpoint/2010/main" val="2631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3.2 Linear Models</a:t>
            </a:r>
          </a:p>
        </p:txBody>
      </p:sp>
      <p:sp>
        <p:nvSpPr>
          <p:cNvPr id="3" name="Content Placeholder 2"/>
          <p:cNvSpPr>
            <a:spLocks noGrp="1"/>
          </p:cNvSpPr>
          <p:nvPr>
            <p:ph idx="1"/>
          </p:nvPr>
        </p:nvSpPr>
        <p:spPr>
          <a:xfrm>
            <a:off x="838200" y="1825625"/>
            <a:ext cx="5424055" cy="4351338"/>
          </a:xfrm>
        </p:spPr>
        <p:txBody>
          <a:bodyPr/>
          <a:lstStyle/>
          <a:p>
            <a:r>
              <a:rPr lang="en-CA" dirty="0"/>
              <a:t>Output is a set of weights that we apply to attributes and sum (how do we get the weights?)</a:t>
            </a:r>
          </a:p>
          <a:p>
            <a:r>
              <a:rPr lang="en-CA" dirty="0"/>
              <a:t>Easiest to visualize in 2 dimensions</a:t>
            </a:r>
          </a:p>
          <a:p>
            <a:r>
              <a:rPr lang="en-CA" dirty="0"/>
              <a:t>Generate prediction by plugging observed value of CACH into expression to obtain a value for performance</a:t>
            </a:r>
          </a:p>
          <a:p>
            <a:endParaRPr lang="en-CA" dirty="0"/>
          </a:p>
          <a:p>
            <a:endParaRPr lang="en-CA" dirty="0"/>
          </a:p>
        </p:txBody>
      </p:sp>
      <p:pic>
        <p:nvPicPr>
          <p:cNvPr id="4" name="Picture 3"/>
          <p:cNvPicPr>
            <a:picLocks noChangeAspect="1"/>
          </p:cNvPicPr>
          <p:nvPr/>
        </p:nvPicPr>
        <p:blipFill>
          <a:blip r:embed="rId2"/>
          <a:stretch>
            <a:fillRect/>
          </a:stretch>
        </p:blipFill>
        <p:spPr>
          <a:xfrm>
            <a:off x="6247583" y="1690688"/>
            <a:ext cx="5944417" cy="4349894"/>
          </a:xfrm>
          <a:prstGeom prst="rect">
            <a:avLst/>
          </a:prstGeom>
        </p:spPr>
      </p:pic>
      <p:pic>
        <p:nvPicPr>
          <p:cNvPr id="6" name="Picture 5"/>
          <p:cNvPicPr>
            <a:picLocks noChangeAspect="1"/>
          </p:cNvPicPr>
          <p:nvPr/>
        </p:nvPicPr>
        <p:blipFill>
          <a:blip r:embed="rId3"/>
          <a:stretch>
            <a:fillRect/>
          </a:stretch>
        </p:blipFill>
        <p:spPr>
          <a:xfrm>
            <a:off x="7015065" y="1027906"/>
            <a:ext cx="4422645" cy="294843"/>
          </a:xfrm>
          <a:prstGeom prst="rect">
            <a:avLst/>
          </a:prstGeom>
        </p:spPr>
      </p:pic>
    </p:spTree>
    <p:extLst>
      <p:ext uri="{BB962C8B-B14F-4D97-AF65-F5344CB8AC3E}">
        <p14:creationId xmlns:p14="http://schemas.microsoft.com/office/powerpoint/2010/main" val="2301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A17-2FA5-4968-91A5-4A886754D794}"/>
              </a:ext>
            </a:extLst>
          </p:cNvPr>
          <p:cNvSpPr>
            <a:spLocks noGrp="1"/>
          </p:cNvSpPr>
          <p:nvPr>
            <p:ph type="ctrTitle"/>
          </p:nvPr>
        </p:nvSpPr>
        <p:spPr/>
        <p:txBody>
          <a:bodyPr/>
          <a:lstStyle/>
          <a:p>
            <a:r>
              <a:rPr lang="en-US" dirty="0"/>
              <a:t>CS 405/505</a:t>
            </a:r>
            <a:br>
              <a:rPr lang="en-US" dirty="0"/>
            </a:br>
            <a:r>
              <a:rPr lang="en-US" dirty="0"/>
              <a:t>Data Mining</a:t>
            </a:r>
          </a:p>
        </p:txBody>
      </p:sp>
      <p:sp>
        <p:nvSpPr>
          <p:cNvPr id="3" name="Subtitle 2">
            <a:extLst>
              <a:ext uri="{FF2B5EF4-FFF2-40B4-BE49-F238E27FC236}">
                <a16:creationId xmlns:a16="http://schemas.microsoft.com/office/drawing/2014/main" id="{77789134-7280-4F0A-ADF8-D97D81D934E1}"/>
              </a:ext>
            </a:extLst>
          </p:cNvPr>
          <p:cNvSpPr>
            <a:spLocks noGrp="1"/>
          </p:cNvSpPr>
          <p:nvPr>
            <p:ph type="subTitle" idx="1"/>
          </p:nvPr>
        </p:nvSpPr>
        <p:spPr/>
        <p:txBody>
          <a:bodyPr/>
          <a:lstStyle/>
          <a:p>
            <a:r>
              <a:rPr lang="en-US" dirty="0"/>
              <a:t>Lecture 25</a:t>
            </a:r>
          </a:p>
        </p:txBody>
      </p:sp>
    </p:spTree>
    <p:extLst>
      <p:ext uri="{BB962C8B-B14F-4D97-AF65-F5344CB8AC3E}">
        <p14:creationId xmlns:p14="http://schemas.microsoft.com/office/powerpoint/2010/main" val="3770353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7D0D-520F-4C28-B87F-F33908C77CE9}"/>
              </a:ext>
            </a:extLst>
          </p:cNvPr>
          <p:cNvSpPr>
            <a:spLocks noGrp="1"/>
          </p:cNvSpPr>
          <p:nvPr>
            <p:ph type="title"/>
          </p:nvPr>
        </p:nvSpPr>
        <p:spPr>
          <a:xfrm>
            <a:off x="0" y="-12566"/>
            <a:ext cx="12192000" cy="968064"/>
          </a:xfrm>
        </p:spPr>
        <p:txBody>
          <a:bodyPr/>
          <a:lstStyle/>
          <a:p>
            <a:r>
              <a:rPr lang="en-US" dirty="0"/>
              <a:t>Chapter 12 - Ensemble learning</a:t>
            </a:r>
          </a:p>
        </p:txBody>
      </p:sp>
      <p:sp>
        <p:nvSpPr>
          <p:cNvPr id="3" name="Content Placeholder 2">
            <a:extLst>
              <a:ext uri="{FF2B5EF4-FFF2-40B4-BE49-F238E27FC236}">
                <a16:creationId xmlns:a16="http://schemas.microsoft.com/office/drawing/2014/main" id="{ECA0DACC-5E3B-4316-9C48-9D536045CCC9}"/>
              </a:ext>
            </a:extLst>
          </p:cNvPr>
          <p:cNvSpPr>
            <a:spLocks noGrp="1"/>
          </p:cNvSpPr>
          <p:nvPr>
            <p:ph idx="1"/>
          </p:nvPr>
        </p:nvSpPr>
        <p:spPr>
          <a:xfrm>
            <a:off x="-1" y="986320"/>
            <a:ext cx="12191999" cy="5853424"/>
          </a:xfrm>
        </p:spPr>
        <p:txBody>
          <a:bodyPr/>
          <a:lstStyle/>
          <a:p>
            <a:r>
              <a:rPr lang="en-US" dirty="0"/>
              <a:t>Powerful way to improve performance of machine learning is to </a:t>
            </a:r>
            <a:r>
              <a:rPr lang="en-US" b="1" dirty="0"/>
              <a:t>combine predictions from multiple model</a:t>
            </a:r>
            <a:r>
              <a:rPr lang="en-US" dirty="0"/>
              <a:t>s</a:t>
            </a:r>
          </a:p>
          <a:p>
            <a:r>
              <a:rPr lang="en-US" dirty="0"/>
              <a:t>This involves constructing an </a:t>
            </a:r>
            <a:r>
              <a:rPr lang="en-US" i="1" dirty="0"/>
              <a:t>ensemble </a:t>
            </a:r>
            <a:r>
              <a:rPr lang="en-US" dirty="0"/>
              <a:t>of classifiers</a:t>
            </a:r>
          </a:p>
          <a:p>
            <a:pPr lvl="1"/>
            <a:r>
              <a:rPr lang="en-US" dirty="0"/>
              <a:t>example: a set of decision trees (forest) rather than a single tree</a:t>
            </a:r>
          </a:p>
          <a:p>
            <a:r>
              <a:rPr lang="en-US" b="1" dirty="0"/>
              <a:t>Overview chapter 12:</a:t>
            </a:r>
          </a:p>
          <a:p>
            <a:r>
              <a:rPr lang="en-US" i="1" dirty="0"/>
              <a:t>Bagging and randomization </a:t>
            </a:r>
            <a:r>
              <a:rPr lang="en-US" dirty="0"/>
              <a:t>– randomly perturbing input/model</a:t>
            </a:r>
          </a:p>
          <a:p>
            <a:r>
              <a:rPr lang="en-US" i="1" dirty="0"/>
              <a:t>Random forests </a:t>
            </a:r>
            <a:r>
              <a:rPr lang="en-US" dirty="0"/>
              <a:t>– created by combining bagging and randomization</a:t>
            </a:r>
          </a:p>
          <a:p>
            <a:r>
              <a:rPr lang="en-US" i="1" dirty="0"/>
              <a:t>Boosting</a:t>
            </a:r>
            <a:r>
              <a:rPr lang="en-US" dirty="0"/>
              <a:t> – iteratively improving the ensemble</a:t>
            </a:r>
          </a:p>
          <a:p>
            <a:r>
              <a:rPr lang="en-US" i="1" dirty="0"/>
              <a:t>AdaBoost.M1</a:t>
            </a:r>
          </a:p>
          <a:p>
            <a:r>
              <a:rPr lang="en-US" i="1" dirty="0"/>
              <a:t>Stacking </a:t>
            </a:r>
            <a:r>
              <a:rPr lang="en-US" dirty="0"/>
              <a:t>– each member of ensemble is a different type of model</a:t>
            </a:r>
          </a:p>
          <a:p>
            <a:r>
              <a:rPr lang="en-US" dirty="0"/>
              <a:t>Interpreting ensemble learning output</a:t>
            </a:r>
          </a:p>
          <a:p>
            <a:endParaRPr lang="en-US" dirty="0"/>
          </a:p>
          <a:p>
            <a:pPr lvl="1"/>
            <a:endParaRPr lang="en-US" dirty="0"/>
          </a:p>
        </p:txBody>
      </p:sp>
    </p:spTree>
    <p:extLst>
      <p:ext uri="{BB962C8B-B14F-4D97-AF65-F5344CB8AC3E}">
        <p14:creationId xmlns:p14="http://schemas.microsoft.com/office/powerpoint/2010/main" val="259044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12.2 Bagging</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dirty="0"/>
              <a:t>Select several training datasets of the same size from problem domain</a:t>
            </a:r>
          </a:p>
          <a:p>
            <a:r>
              <a:rPr lang="en-US" dirty="0"/>
              <a:t>Build a decision tree for each dataset</a:t>
            </a:r>
          </a:p>
          <a:p>
            <a:r>
              <a:rPr lang="en-US" dirty="0"/>
              <a:t>Will the trees be identical? Probably not</a:t>
            </a:r>
          </a:p>
          <a:p>
            <a:pPr lvl="1"/>
            <a:r>
              <a:rPr lang="en-US" dirty="0"/>
              <a:t>Decision tree induction is an unstable process</a:t>
            </a:r>
          </a:p>
          <a:p>
            <a:pPr lvl="1"/>
            <a:r>
              <a:rPr lang="en-US" dirty="0"/>
              <a:t>Slight changes in training data can easily result in different attribute chosen at some node</a:t>
            </a:r>
          </a:p>
          <a:p>
            <a:r>
              <a:rPr lang="en-US" dirty="0"/>
              <a:t>Instability implies some trees will correctly classify a test instance, others will not</a:t>
            </a:r>
          </a:p>
          <a:p>
            <a:r>
              <a:rPr lang="en-US" dirty="0"/>
              <a:t>Combine the trees by having them each vote on a given test instance’s class</a:t>
            </a:r>
          </a:p>
          <a:p>
            <a:r>
              <a:rPr lang="en-US" dirty="0"/>
              <a:t>The more the merrier – more trees = better predictions</a:t>
            </a:r>
          </a:p>
          <a:p>
            <a:r>
              <a:rPr lang="en-US" dirty="0"/>
              <a:t>Combined classifier is rarely less accurate than classifier built from single dataset</a:t>
            </a:r>
          </a:p>
          <a:p>
            <a:r>
              <a:rPr lang="en-US" dirty="0"/>
              <a:t>Theoretical basis for this assumption?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0266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Bias-Variance decomposition</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dirty="0"/>
              <a:t>Combining multiple hypotheses can be viewed through theoretical device known as the </a:t>
            </a:r>
            <a:r>
              <a:rPr lang="en-US" i="1" dirty="0"/>
              <a:t>bias-variance decomposition</a:t>
            </a:r>
          </a:p>
          <a:p>
            <a:r>
              <a:rPr lang="en-US" b="1" dirty="0"/>
              <a:t>Bias-variance decomposition:</a:t>
            </a:r>
          </a:p>
          <a:p>
            <a:r>
              <a:rPr lang="en-US" b="1" dirty="0"/>
              <a:t>Bias:</a:t>
            </a:r>
          </a:p>
          <a:p>
            <a:r>
              <a:rPr lang="en-US" dirty="0"/>
              <a:t>Suppose we have an infinite number of independent training sets of same size</a:t>
            </a:r>
          </a:p>
          <a:p>
            <a:r>
              <a:rPr lang="en-US" dirty="0"/>
              <a:t>Use these training sets to create an infinite number of classifiers</a:t>
            </a:r>
          </a:p>
          <a:p>
            <a:r>
              <a:rPr lang="en-US" dirty="0"/>
              <a:t>Process test instance using all classifiers, single answer determined by vote</a:t>
            </a:r>
          </a:p>
          <a:p>
            <a:r>
              <a:rPr lang="en-US" dirty="0"/>
              <a:t>Evaluate expected error rate by getting the error of the combined classifier over infinite number of independently chosen test examples</a:t>
            </a:r>
          </a:p>
          <a:p>
            <a:r>
              <a:rPr lang="en-US" dirty="0"/>
              <a:t>Error rate for particular learning algorithm called its </a:t>
            </a:r>
            <a:r>
              <a:rPr lang="en-US" i="1" dirty="0"/>
              <a:t>bias </a:t>
            </a:r>
            <a:r>
              <a:rPr lang="en-US" dirty="0"/>
              <a:t>for the learning problem</a:t>
            </a:r>
          </a:p>
          <a:p>
            <a:pPr lvl="1"/>
            <a:r>
              <a:rPr lang="en-US" dirty="0"/>
              <a:t>Measures how well learning method matches the problem</a:t>
            </a:r>
          </a:p>
          <a:p>
            <a:pPr lvl="1"/>
            <a:r>
              <a:rPr lang="en-US" dirty="0"/>
              <a:t>Measures persistent error of learning algorithm, can’t be eliminated by infinite samples</a:t>
            </a:r>
          </a:p>
        </p:txBody>
      </p:sp>
    </p:spTree>
    <p:extLst>
      <p:ext uri="{BB962C8B-B14F-4D97-AF65-F5344CB8AC3E}">
        <p14:creationId xmlns:p14="http://schemas.microsoft.com/office/powerpoint/2010/main" val="12490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F490-3F86-4941-B382-FD70EE54B501}"/>
              </a:ext>
            </a:extLst>
          </p:cNvPr>
          <p:cNvSpPr>
            <a:spLocks noGrp="1"/>
          </p:cNvSpPr>
          <p:nvPr>
            <p:ph type="title"/>
          </p:nvPr>
        </p:nvSpPr>
        <p:spPr>
          <a:xfrm>
            <a:off x="0" y="365125"/>
            <a:ext cx="12192000" cy="1325563"/>
          </a:xfrm>
        </p:spPr>
        <p:txBody>
          <a:bodyPr/>
          <a:lstStyle/>
          <a:p>
            <a:r>
              <a:rPr lang="en-US" dirty="0"/>
              <a:t>Which model has higher bias error on the input data?</a:t>
            </a:r>
          </a:p>
        </p:txBody>
      </p:sp>
      <p:pic>
        <p:nvPicPr>
          <p:cNvPr id="4" name="Picture 3">
            <a:extLst>
              <a:ext uri="{FF2B5EF4-FFF2-40B4-BE49-F238E27FC236}">
                <a16:creationId xmlns:a16="http://schemas.microsoft.com/office/drawing/2014/main" id="{5662D151-996F-4046-9490-7F389D03C061}"/>
              </a:ext>
            </a:extLst>
          </p:cNvPr>
          <p:cNvPicPr>
            <a:picLocks noChangeAspect="1"/>
          </p:cNvPicPr>
          <p:nvPr/>
        </p:nvPicPr>
        <p:blipFill>
          <a:blip r:embed="rId2"/>
          <a:stretch>
            <a:fillRect/>
          </a:stretch>
        </p:blipFill>
        <p:spPr>
          <a:xfrm>
            <a:off x="293242" y="1708668"/>
            <a:ext cx="11060558" cy="4697764"/>
          </a:xfrm>
          <a:prstGeom prst="rect">
            <a:avLst/>
          </a:prstGeom>
        </p:spPr>
      </p:pic>
    </p:spTree>
    <p:extLst>
      <p:ext uri="{BB962C8B-B14F-4D97-AF65-F5344CB8AC3E}">
        <p14:creationId xmlns:p14="http://schemas.microsoft.com/office/powerpoint/2010/main" val="3348767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Bias-Variance decomposition</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b="1" dirty="0"/>
              <a:t>Variance</a:t>
            </a:r>
          </a:p>
          <a:p>
            <a:r>
              <a:rPr lang="en-US" dirty="0"/>
              <a:t>Second source of error in a learned model stems from particular training set used</a:t>
            </a:r>
          </a:p>
          <a:p>
            <a:r>
              <a:rPr lang="en-US" dirty="0"/>
              <a:t>Training set is inevitably finite, not fully representative of population of instances</a:t>
            </a:r>
          </a:p>
          <a:p>
            <a:r>
              <a:rPr lang="en-US" dirty="0"/>
              <a:t>Expected value of this component of error, over all possible training sets of a given size, and all possible test sets, is called the </a:t>
            </a:r>
            <a:r>
              <a:rPr lang="en-US" i="1" dirty="0"/>
              <a:t>variance </a:t>
            </a:r>
            <a:r>
              <a:rPr lang="en-US" dirty="0"/>
              <a:t>of learning method</a:t>
            </a:r>
          </a:p>
          <a:p>
            <a:r>
              <a:rPr lang="en-US" dirty="0"/>
              <a:t>Total expected error of classifier = bias + variance (bias-variance decomposition)</a:t>
            </a:r>
          </a:p>
          <a:p>
            <a:r>
              <a:rPr lang="en-US" b="1" dirty="0"/>
              <a:t>Combining multiple classifiers reduces variance component, decreasing error</a:t>
            </a:r>
          </a:p>
          <a:p>
            <a:r>
              <a:rPr lang="en-US" dirty="0"/>
              <a:t>More classifiers (and training sets) = greater reduction in variance</a:t>
            </a:r>
          </a:p>
          <a:p>
            <a:r>
              <a:rPr lang="en-US" dirty="0"/>
              <a:t>Problem: usually only one training set exists</a:t>
            </a:r>
          </a:p>
          <a:p>
            <a:r>
              <a:rPr lang="en-US" dirty="0"/>
              <a:t>Bagging attempts to </a:t>
            </a:r>
            <a:r>
              <a:rPr lang="en-US" i="1" dirty="0"/>
              <a:t>simulate </a:t>
            </a:r>
            <a:r>
              <a:rPr lang="en-US" dirty="0"/>
              <a:t>the infinite training sets using a bootstrap method</a:t>
            </a:r>
          </a:p>
          <a:p>
            <a:pPr lvl="1"/>
            <a:r>
              <a:rPr lang="en-US" dirty="0"/>
              <a:t>sampling with replacement from original dataset, creating new dataset of equal size</a:t>
            </a:r>
          </a:p>
          <a:p>
            <a:r>
              <a:rPr lang="en-US" dirty="0"/>
              <a:t>Bagging = </a:t>
            </a:r>
            <a:r>
              <a:rPr lang="en-US" b="1" u="sng" dirty="0"/>
              <a:t>B</a:t>
            </a:r>
            <a:r>
              <a:rPr lang="en-US" dirty="0"/>
              <a:t>ootstrap </a:t>
            </a:r>
            <a:r>
              <a:rPr lang="en-US" b="1" u="sng" dirty="0"/>
              <a:t>Ag</a:t>
            </a:r>
            <a:r>
              <a:rPr lang="en-US" dirty="0"/>
              <a:t>gregating</a:t>
            </a:r>
          </a:p>
          <a:p>
            <a:endParaRPr lang="en-US" dirty="0"/>
          </a:p>
        </p:txBody>
      </p:sp>
    </p:spTree>
    <p:extLst>
      <p:ext uri="{BB962C8B-B14F-4D97-AF65-F5344CB8AC3E}">
        <p14:creationId xmlns:p14="http://schemas.microsoft.com/office/powerpoint/2010/main" val="7497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EF72-5440-4A70-9C95-21FCC964E43D}"/>
              </a:ext>
            </a:extLst>
          </p:cNvPr>
          <p:cNvSpPr>
            <a:spLocks noGrp="1"/>
          </p:cNvSpPr>
          <p:nvPr>
            <p:ph type="title"/>
          </p:nvPr>
        </p:nvSpPr>
        <p:spPr>
          <a:xfrm>
            <a:off x="0" y="1"/>
            <a:ext cx="12192000" cy="883578"/>
          </a:xfrm>
        </p:spPr>
        <p:txBody>
          <a:bodyPr/>
          <a:lstStyle/>
          <a:p>
            <a:r>
              <a:rPr lang="en-US" dirty="0"/>
              <a:t>Bias-Variance decomposition</a:t>
            </a:r>
          </a:p>
        </p:txBody>
      </p:sp>
      <p:sp>
        <p:nvSpPr>
          <p:cNvPr id="4" name="TextBox 3">
            <a:extLst>
              <a:ext uri="{FF2B5EF4-FFF2-40B4-BE49-F238E27FC236}">
                <a16:creationId xmlns:a16="http://schemas.microsoft.com/office/drawing/2014/main" id="{12E61591-24DF-4312-AA77-18B63F27798D}"/>
              </a:ext>
            </a:extLst>
          </p:cNvPr>
          <p:cNvSpPr txBox="1"/>
          <p:nvPr/>
        </p:nvSpPr>
        <p:spPr>
          <a:xfrm>
            <a:off x="0" y="6534363"/>
            <a:ext cx="11948845" cy="323165"/>
          </a:xfrm>
          <a:prstGeom prst="rect">
            <a:avLst/>
          </a:prstGeom>
          <a:noFill/>
        </p:spPr>
        <p:txBody>
          <a:bodyPr wrap="square" rtlCol="0">
            <a:spAutoFit/>
          </a:bodyPr>
          <a:lstStyle/>
          <a:p>
            <a:r>
              <a:rPr lang="en-US" sz="1500" dirty="0">
                <a:hlinkClick r:id="rId2"/>
              </a:rPr>
              <a:t>https://scikit-learn.org/stable/auto_examples/ensemble/plot_bias_variance.html#sphx-glr-auto-examples-ensemble-plot-bias-variance-py</a:t>
            </a:r>
            <a:endParaRPr lang="en-US" sz="1500" dirty="0"/>
          </a:p>
        </p:txBody>
      </p:sp>
      <p:pic>
        <p:nvPicPr>
          <p:cNvPr id="5" name="Picture 4">
            <a:extLst>
              <a:ext uri="{FF2B5EF4-FFF2-40B4-BE49-F238E27FC236}">
                <a16:creationId xmlns:a16="http://schemas.microsoft.com/office/drawing/2014/main" id="{AD1750BD-CC23-4A4D-BD1B-74F6FE06BD57}"/>
              </a:ext>
            </a:extLst>
          </p:cNvPr>
          <p:cNvPicPr>
            <a:picLocks noChangeAspect="1"/>
          </p:cNvPicPr>
          <p:nvPr/>
        </p:nvPicPr>
        <p:blipFill>
          <a:blip r:embed="rId3"/>
          <a:stretch>
            <a:fillRect/>
          </a:stretch>
        </p:blipFill>
        <p:spPr>
          <a:xfrm>
            <a:off x="34200" y="780836"/>
            <a:ext cx="7552999" cy="5555375"/>
          </a:xfrm>
          <a:prstGeom prst="rect">
            <a:avLst/>
          </a:prstGeom>
        </p:spPr>
      </p:pic>
      <p:sp>
        <p:nvSpPr>
          <p:cNvPr id="6" name="TextBox 5">
            <a:extLst>
              <a:ext uri="{FF2B5EF4-FFF2-40B4-BE49-F238E27FC236}">
                <a16:creationId xmlns:a16="http://schemas.microsoft.com/office/drawing/2014/main" id="{5245A8D3-3330-438F-9EDA-A1EF77C231D4}"/>
              </a:ext>
            </a:extLst>
          </p:cNvPr>
          <p:cNvSpPr txBox="1"/>
          <p:nvPr/>
        </p:nvSpPr>
        <p:spPr>
          <a:xfrm>
            <a:off x="7479587" y="277402"/>
            <a:ext cx="4712413" cy="6186309"/>
          </a:xfrm>
          <a:prstGeom prst="rect">
            <a:avLst/>
          </a:prstGeom>
          <a:noFill/>
        </p:spPr>
        <p:txBody>
          <a:bodyPr wrap="square" rtlCol="0">
            <a:spAutoFit/>
          </a:bodyPr>
          <a:lstStyle/>
          <a:p>
            <a:pPr marL="285750" indent="-285750">
              <a:buFont typeface="Arial" panose="020B0604020202020204" pitchFamily="34" charset="0"/>
              <a:buChar char="•"/>
            </a:pPr>
            <a:r>
              <a:rPr lang="en-US" dirty="0"/>
              <a:t>Upper left: predictions (dark red) of single decision tree trained over random dataset of a toy 1D regression problem</a:t>
            </a:r>
          </a:p>
          <a:p>
            <a:pPr marL="285750" indent="-285750">
              <a:buFont typeface="Arial" panose="020B0604020202020204" pitchFamily="34" charset="0"/>
              <a:buChar char="•"/>
            </a:pPr>
            <a:r>
              <a:rPr lang="en-US" dirty="0"/>
              <a:t>Also shows predictions (light red) of other single decision trees trained over other instance of the problem</a:t>
            </a:r>
          </a:p>
          <a:p>
            <a:pPr marL="285750" indent="-285750">
              <a:buFont typeface="Arial" panose="020B0604020202020204" pitchFamily="34" charset="0"/>
              <a:buChar char="•"/>
            </a:pPr>
            <a:r>
              <a:rPr lang="en-US" dirty="0"/>
              <a:t>Variance term here corresponds to width of beam of predictions (light red) of the individual estimators</a:t>
            </a:r>
          </a:p>
          <a:p>
            <a:pPr marL="285750" indent="-285750">
              <a:buFont typeface="Arial" panose="020B0604020202020204" pitchFamily="34" charset="0"/>
              <a:buChar char="•"/>
            </a:pPr>
            <a:r>
              <a:rPr lang="en-US" dirty="0"/>
              <a:t>Bias term here corresponds to difference between average prediction of estimator (cyan) and best possible model (Dark blue)</a:t>
            </a:r>
          </a:p>
          <a:p>
            <a:pPr marL="285750" indent="-285750">
              <a:buFont typeface="Arial" panose="020B0604020202020204" pitchFamily="34" charset="0"/>
              <a:buChar char="•"/>
            </a:pPr>
            <a:r>
              <a:rPr lang="en-US" dirty="0"/>
              <a:t>Lower left corresponds to pointwise decomposition of expected mean-squared error of a single decision tree. </a:t>
            </a:r>
          </a:p>
          <a:p>
            <a:pPr marL="742950" lvl="1" indent="-285750">
              <a:buFont typeface="Arial" panose="020B0604020202020204" pitchFamily="34" charset="0"/>
              <a:buChar char="•"/>
            </a:pPr>
            <a:r>
              <a:rPr lang="en-US" dirty="0"/>
              <a:t>Confirms bias is low (blue)</a:t>
            </a:r>
          </a:p>
          <a:p>
            <a:pPr marL="742950" lvl="1" indent="-285750">
              <a:buFont typeface="Arial" panose="020B0604020202020204" pitchFamily="34" charset="0"/>
              <a:buChar char="•"/>
            </a:pPr>
            <a:r>
              <a:rPr lang="en-US" dirty="0"/>
              <a:t>Confirms variance is large (green)</a:t>
            </a:r>
          </a:p>
          <a:p>
            <a:pPr marL="285750" indent="-285750">
              <a:buFont typeface="Arial" panose="020B0604020202020204" pitchFamily="34" charset="0"/>
              <a:buChar char="•"/>
            </a:pPr>
            <a:r>
              <a:rPr lang="en-US" dirty="0"/>
              <a:t>Right figures correspond to same plots but using a bagging ensemble, instead of 1 tree</a:t>
            </a:r>
          </a:p>
          <a:p>
            <a:pPr marL="285750" indent="-285750">
              <a:buFont typeface="Arial" panose="020B0604020202020204" pitchFamily="34" charset="0"/>
              <a:buChar char="•"/>
            </a:pPr>
            <a:r>
              <a:rPr lang="en-US" dirty="0"/>
              <a:t>Variance components (and hence, overall error) is less when using ensemble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79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Bagging algorithm</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4839128"/>
            <a:ext cx="12191999" cy="2000616"/>
          </a:xfrm>
        </p:spPr>
        <p:txBody>
          <a:bodyPr>
            <a:normAutofit fontScale="92500" lnSpcReduction="20000"/>
          </a:bodyPr>
          <a:lstStyle/>
          <a:p>
            <a:r>
              <a:rPr lang="en-US" dirty="0"/>
              <a:t>Bagging applies learning scheme (decision tree in this case) to each artificially generated dataset, and classifiers generated from this vote on new instance</a:t>
            </a:r>
          </a:p>
          <a:p>
            <a:r>
              <a:rPr lang="en-US" dirty="0"/>
              <a:t>Bagging just resamples original dataset, but often outperforms a single classifier</a:t>
            </a:r>
          </a:p>
          <a:p>
            <a:r>
              <a:rPr lang="en-US" dirty="0"/>
              <a:t>Performance due to bagging is never worse than for single classifier</a:t>
            </a:r>
          </a:p>
          <a:p>
            <a:r>
              <a:rPr lang="en-US" dirty="0"/>
              <a:t>Can also be used for regression (average the predictions) </a:t>
            </a:r>
          </a:p>
        </p:txBody>
      </p:sp>
      <p:pic>
        <p:nvPicPr>
          <p:cNvPr id="4" name="Picture 3">
            <a:extLst>
              <a:ext uri="{FF2B5EF4-FFF2-40B4-BE49-F238E27FC236}">
                <a16:creationId xmlns:a16="http://schemas.microsoft.com/office/drawing/2014/main" id="{81D3E860-D032-433C-90D1-3C91159BD1F5}"/>
              </a:ext>
            </a:extLst>
          </p:cNvPr>
          <p:cNvPicPr>
            <a:picLocks noChangeAspect="1"/>
          </p:cNvPicPr>
          <p:nvPr/>
        </p:nvPicPr>
        <p:blipFill>
          <a:blip r:embed="rId2"/>
          <a:stretch>
            <a:fillRect/>
          </a:stretch>
        </p:blipFill>
        <p:spPr>
          <a:xfrm>
            <a:off x="0" y="883578"/>
            <a:ext cx="12192000" cy="3670636"/>
          </a:xfrm>
          <a:prstGeom prst="rect">
            <a:avLst/>
          </a:prstGeom>
        </p:spPr>
      </p:pic>
    </p:spTree>
    <p:extLst>
      <p:ext uri="{BB962C8B-B14F-4D97-AF65-F5344CB8AC3E}">
        <p14:creationId xmlns:p14="http://schemas.microsoft.com/office/powerpoint/2010/main" val="240586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Randomization</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dirty="0"/>
              <a:t>Consider perceptron: weights are randomly initialized to small random values</a:t>
            </a:r>
          </a:p>
          <a:p>
            <a:r>
              <a:rPr lang="en-US" dirty="0"/>
              <a:t>Different weight initializations may yield different end results</a:t>
            </a:r>
          </a:p>
          <a:p>
            <a:r>
              <a:rPr lang="en-US" dirty="0"/>
              <a:t>One way to make classification outcome more stable is run learner several different times with different random number seeds, combine results with voting</a:t>
            </a:r>
          </a:p>
          <a:p>
            <a:r>
              <a:rPr lang="en-US" dirty="0"/>
              <a:t>Almost every learning algorithm can be randomized in this way</a:t>
            </a:r>
          </a:p>
          <a:p>
            <a:r>
              <a:rPr lang="en-US" dirty="0"/>
              <a:t>Decision tree: greedily splits at each node on lowest </a:t>
            </a:r>
            <a:r>
              <a:rPr lang="en-US" dirty="0" err="1"/>
              <a:t>gini</a:t>
            </a:r>
            <a:r>
              <a:rPr lang="en-US" dirty="0"/>
              <a:t>/entropy – instead, randomly pick from the top N options to split</a:t>
            </a:r>
          </a:p>
          <a:p>
            <a:r>
              <a:rPr lang="en-US" dirty="0"/>
              <a:t>Bagging and randomization yield similar results but it sometimes pays to combine</a:t>
            </a:r>
          </a:p>
          <a:p>
            <a:pPr lvl="1"/>
            <a:r>
              <a:rPr lang="en-US" dirty="0"/>
              <a:t>They introduce randomness in different, perhaps complementary ways</a:t>
            </a:r>
          </a:p>
          <a:p>
            <a:r>
              <a:rPr lang="en-US" dirty="0"/>
              <a:t>Popular algorithm for learning random forests builds a randomized decision tree in each iteration of bagging algorithm, often producing excellent predictors</a:t>
            </a:r>
          </a:p>
        </p:txBody>
      </p:sp>
    </p:spTree>
    <p:extLst>
      <p:ext uri="{BB962C8B-B14F-4D97-AF65-F5344CB8AC3E}">
        <p14:creationId xmlns:p14="http://schemas.microsoft.com/office/powerpoint/2010/main" val="21727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Randomization vs Bagging</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dirty="0"/>
              <a:t>Randomization can be applied to a greater variety of learners</a:t>
            </a:r>
          </a:p>
          <a:p>
            <a:r>
              <a:rPr lang="en-US" dirty="0"/>
              <a:t>Bagging fails with stable algorithms whose output is insensitive to small changes in input</a:t>
            </a:r>
          </a:p>
          <a:p>
            <a:pPr lvl="1"/>
            <a:r>
              <a:rPr lang="en-US" dirty="0"/>
              <a:t>Example: nearest neighbor classifiers (output changes very little due to resampling)</a:t>
            </a:r>
          </a:p>
          <a:p>
            <a:r>
              <a:rPr lang="en-US" dirty="0"/>
              <a:t>Nearest-neighbor classifiers can be randomized by selecting different attributes to perform distance calculation on</a:t>
            </a:r>
          </a:p>
          <a:p>
            <a:pPr lvl="1"/>
            <a:r>
              <a:rPr lang="en-US" dirty="0"/>
              <a:t>Called the random subspaces method for constructing ensemble</a:t>
            </a:r>
          </a:p>
          <a:p>
            <a:r>
              <a:rPr lang="en-US" dirty="0"/>
              <a:t>Can combine random subspaces with bagging</a:t>
            </a:r>
          </a:p>
        </p:txBody>
      </p:sp>
    </p:spTree>
    <p:extLst>
      <p:ext uri="{BB962C8B-B14F-4D97-AF65-F5344CB8AC3E}">
        <p14:creationId xmlns:p14="http://schemas.microsoft.com/office/powerpoint/2010/main" val="25850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models for decision boundary</a:t>
            </a:r>
          </a:p>
        </p:txBody>
      </p:sp>
      <p:sp>
        <p:nvSpPr>
          <p:cNvPr id="3" name="Content Placeholder 2"/>
          <p:cNvSpPr>
            <a:spLocks noGrp="1"/>
          </p:cNvSpPr>
          <p:nvPr>
            <p:ph idx="1"/>
          </p:nvPr>
        </p:nvSpPr>
        <p:spPr>
          <a:xfrm>
            <a:off x="838200" y="1825625"/>
            <a:ext cx="5022273" cy="4351338"/>
          </a:xfrm>
        </p:spPr>
        <p:txBody>
          <a:bodyPr>
            <a:normAutofit fontScale="92500" lnSpcReduction="20000"/>
          </a:bodyPr>
          <a:lstStyle/>
          <a:p>
            <a:r>
              <a:rPr lang="en-CA" dirty="0"/>
              <a:t>Line produced by the model separates the two classes</a:t>
            </a:r>
          </a:p>
          <a:p>
            <a:pPr lvl="1"/>
            <a:r>
              <a:rPr lang="en-CA" dirty="0"/>
              <a:t>Defines where decision changes from one class to another (Decision boundary)</a:t>
            </a:r>
          </a:p>
          <a:p>
            <a:r>
              <a:rPr lang="en-CA" dirty="0"/>
              <a:t>Points lying on the line given by equation</a:t>
            </a:r>
          </a:p>
          <a:p>
            <a:r>
              <a:rPr lang="en-CA" dirty="0"/>
              <a:t>Given a test instance, prediction is produced by plugging observed values of attributes in question into expression, and checking if &gt;0 or &lt;0</a:t>
            </a:r>
          </a:p>
          <a:p>
            <a:r>
              <a:rPr lang="en-CA" dirty="0"/>
              <a:t>Extending model to multiple attributes results in hyperplane</a:t>
            </a:r>
          </a:p>
          <a:p>
            <a:endParaRPr lang="en-CA" dirty="0"/>
          </a:p>
          <a:p>
            <a:endParaRPr lang="en-CA" dirty="0"/>
          </a:p>
        </p:txBody>
      </p:sp>
      <p:pic>
        <p:nvPicPr>
          <p:cNvPr id="4" name="Picture 3"/>
          <p:cNvPicPr>
            <a:picLocks noChangeAspect="1"/>
          </p:cNvPicPr>
          <p:nvPr/>
        </p:nvPicPr>
        <p:blipFill>
          <a:blip r:embed="rId2"/>
          <a:stretch>
            <a:fillRect/>
          </a:stretch>
        </p:blipFill>
        <p:spPr>
          <a:xfrm>
            <a:off x="5860473" y="1381703"/>
            <a:ext cx="6194577" cy="4629582"/>
          </a:xfrm>
          <a:prstGeom prst="rect">
            <a:avLst/>
          </a:prstGeom>
        </p:spPr>
      </p:pic>
      <p:pic>
        <p:nvPicPr>
          <p:cNvPr id="5" name="Picture 4"/>
          <p:cNvPicPr>
            <a:picLocks noChangeAspect="1"/>
          </p:cNvPicPr>
          <p:nvPr/>
        </p:nvPicPr>
        <p:blipFill>
          <a:blip r:embed="rId3"/>
          <a:stretch>
            <a:fillRect/>
          </a:stretch>
        </p:blipFill>
        <p:spPr>
          <a:xfrm>
            <a:off x="2853186" y="6311900"/>
            <a:ext cx="7191360" cy="239712"/>
          </a:xfrm>
          <a:prstGeom prst="rect">
            <a:avLst/>
          </a:prstGeom>
        </p:spPr>
      </p:pic>
    </p:spTree>
    <p:extLst>
      <p:ext uri="{BB962C8B-B14F-4D97-AF65-F5344CB8AC3E}">
        <p14:creationId xmlns:p14="http://schemas.microsoft.com/office/powerpoint/2010/main" val="40534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1837-86D0-4A54-93CE-D0320414A9FF}"/>
              </a:ext>
            </a:extLst>
          </p:cNvPr>
          <p:cNvSpPr>
            <a:spLocks noGrp="1"/>
          </p:cNvSpPr>
          <p:nvPr>
            <p:ph type="title"/>
          </p:nvPr>
        </p:nvSpPr>
        <p:spPr>
          <a:xfrm>
            <a:off x="0" y="0"/>
            <a:ext cx="10515600" cy="775306"/>
          </a:xfrm>
        </p:spPr>
        <p:txBody>
          <a:bodyPr/>
          <a:lstStyle/>
          <a:p>
            <a:r>
              <a:rPr lang="en-US" dirty="0"/>
              <a:t>Random Forest</a:t>
            </a:r>
          </a:p>
        </p:txBody>
      </p:sp>
      <p:sp>
        <p:nvSpPr>
          <p:cNvPr id="3" name="Content Placeholder 2">
            <a:extLst>
              <a:ext uri="{FF2B5EF4-FFF2-40B4-BE49-F238E27FC236}">
                <a16:creationId xmlns:a16="http://schemas.microsoft.com/office/drawing/2014/main" id="{C1EACD07-56E1-4698-8EAA-49F80465260E}"/>
              </a:ext>
            </a:extLst>
          </p:cNvPr>
          <p:cNvSpPr>
            <a:spLocks noGrp="1"/>
          </p:cNvSpPr>
          <p:nvPr>
            <p:ph idx="1"/>
          </p:nvPr>
        </p:nvSpPr>
        <p:spPr>
          <a:xfrm>
            <a:off x="0" y="775306"/>
            <a:ext cx="12192000" cy="6082694"/>
          </a:xfrm>
        </p:spPr>
        <p:txBody>
          <a:bodyPr/>
          <a:lstStyle/>
          <a:p>
            <a:r>
              <a:rPr lang="en-US" dirty="0"/>
              <a:t>Random forest is an ensemble learning method for classification and regression</a:t>
            </a:r>
          </a:p>
          <a:p>
            <a:r>
              <a:rPr lang="en-US" dirty="0"/>
              <a:t>Constructs a multitude of decision trees using bagging (default is 100 in </a:t>
            </a:r>
            <a:r>
              <a:rPr lang="en-US" dirty="0" err="1"/>
              <a:t>sklearn</a:t>
            </a:r>
            <a:r>
              <a:rPr lang="en-US" dirty="0"/>
              <a:t>)</a:t>
            </a:r>
          </a:p>
          <a:p>
            <a:r>
              <a:rPr lang="en-US" dirty="0"/>
              <a:t>Selects random subset of features to split on at each node (feature bagging)</a:t>
            </a:r>
          </a:p>
          <a:p>
            <a:r>
              <a:rPr lang="en-US" dirty="0"/>
              <a:t>Combines predictions using </a:t>
            </a:r>
            <a:r>
              <a:rPr lang="en-US" i="1" dirty="0"/>
              <a:t>mode</a:t>
            </a:r>
            <a:r>
              <a:rPr lang="en-US" dirty="0"/>
              <a:t> (most often occurring class across all trees) to generate classification</a:t>
            </a:r>
          </a:p>
          <a:p>
            <a:r>
              <a:rPr lang="en-US" sz="2000" dirty="0">
                <a:hlinkClick r:id="rId2"/>
              </a:rPr>
              <a:t>https://scikit-learn.org/stable/modules/generated/sklearn.ensemble.RandomForestClassifier.html</a:t>
            </a:r>
            <a:endParaRPr lang="en-US" sz="2000" dirty="0"/>
          </a:p>
          <a:p>
            <a:r>
              <a:rPr lang="en-US" dirty="0"/>
              <a:t>Parameters:</a:t>
            </a:r>
          </a:p>
          <a:p>
            <a:pPr lvl="1"/>
            <a:r>
              <a:rPr lang="en-US" b="1" dirty="0" err="1"/>
              <a:t>n_estimators</a:t>
            </a:r>
            <a:r>
              <a:rPr lang="en-US" b="1" dirty="0"/>
              <a:t> </a:t>
            </a:r>
            <a:r>
              <a:rPr lang="en-US" dirty="0"/>
              <a:t>(number of trees in forest)</a:t>
            </a:r>
          </a:p>
          <a:p>
            <a:pPr lvl="1"/>
            <a:r>
              <a:rPr lang="en-US" b="1" dirty="0"/>
              <a:t>criterion</a:t>
            </a:r>
            <a:r>
              <a:rPr lang="en-US" dirty="0"/>
              <a:t> (</a:t>
            </a:r>
            <a:r>
              <a:rPr lang="en-US" dirty="0" err="1"/>
              <a:t>gini</a:t>
            </a:r>
            <a:r>
              <a:rPr lang="en-US" dirty="0"/>
              <a:t> or entropy)</a:t>
            </a:r>
          </a:p>
          <a:p>
            <a:pPr lvl="1"/>
            <a:r>
              <a:rPr lang="en-US" b="1" dirty="0" err="1"/>
              <a:t>max_depth</a:t>
            </a:r>
            <a:r>
              <a:rPr lang="en-US" b="1" dirty="0"/>
              <a:t> </a:t>
            </a:r>
            <a:r>
              <a:rPr lang="en-US" dirty="0"/>
              <a:t>(maximum depth of each tree in forest)</a:t>
            </a:r>
          </a:p>
          <a:p>
            <a:pPr lvl="1"/>
            <a:r>
              <a:rPr lang="en-US" b="1" dirty="0" err="1"/>
              <a:t>max_features</a:t>
            </a:r>
            <a:r>
              <a:rPr lang="en-US" b="1" dirty="0"/>
              <a:t> </a:t>
            </a:r>
            <a:r>
              <a:rPr lang="en-US" dirty="0"/>
              <a:t>(number of features to consider when looking for best split)</a:t>
            </a:r>
          </a:p>
          <a:p>
            <a:pPr lvl="1"/>
            <a:r>
              <a:rPr lang="en-US" b="1" dirty="0"/>
              <a:t>bootstrap </a:t>
            </a:r>
            <a:r>
              <a:rPr lang="en-US" dirty="0"/>
              <a:t>(true or false) – default true</a:t>
            </a:r>
          </a:p>
        </p:txBody>
      </p:sp>
      <p:sp>
        <p:nvSpPr>
          <p:cNvPr id="4" name="Oval 3">
            <a:extLst>
              <a:ext uri="{FF2B5EF4-FFF2-40B4-BE49-F238E27FC236}">
                <a16:creationId xmlns:a16="http://schemas.microsoft.com/office/drawing/2014/main" id="{57624FE3-B1CA-4B68-8E10-A48D87BEA619}"/>
              </a:ext>
            </a:extLst>
          </p:cNvPr>
          <p:cNvSpPr/>
          <p:nvPr/>
        </p:nvSpPr>
        <p:spPr>
          <a:xfrm>
            <a:off x="6096000" y="6123398"/>
            <a:ext cx="2277438"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bagging</a:t>
            </a:r>
          </a:p>
        </p:txBody>
      </p:sp>
      <p:sp>
        <p:nvSpPr>
          <p:cNvPr id="5" name="Oval 4">
            <a:extLst>
              <a:ext uri="{FF2B5EF4-FFF2-40B4-BE49-F238E27FC236}">
                <a16:creationId xmlns:a16="http://schemas.microsoft.com/office/drawing/2014/main" id="{26F77C61-BE0D-4177-BB10-4DD15F5560CC}"/>
              </a:ext>
            </a:extLst>
          </p:cNvPr>
          <p:cNvSpPr/>
          <p:nvPr/>
        </p:nvSpPr>
        <p:spPr>
          <a:xfrm>
            <a:off x="9770724" y="5861407"/>
            <a:ext cx="2198669" cy="559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randomization</a:t>
            </a:r>
          </a:p>
        </p:txBody>
      </p:sp>
      <p:cxnSp>
        <p:nvCxnSpPr>
          <p:cNvPr id="7" name="Straight Arrow Connector 6">
            <a:extLst>
              <a:ext uri="{FF2B5EF4-FFF2-40B4-BE49-F238E27FC236}">
                <a16:creationId xmlns:a16="http://schemas.microsoft.com/office/drawing/2014/main" id="{E7490A98-A683-4137-A9F2-147AC0FA167F}"/>
              </a:ext>
            </a:extLst>
          </p:cNvPr>
          <p:cNvCxnSpPr>
            <a:stCxn id="4" idx="1"/>
          </p:cNvCxnSpPr>
          <p:nvPr/>
        </p:nvCxnSpPr>
        <p:spPr>
          <a:xfrm flipH="1" flipV="1">
            <a:off x="5661061" y="5861407"/>
            <a:ext cx="768462" cy="33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7632E1-D92E-4034-BC30-47057FE4C071}"/>
              </a:ext>
            </a:extLst>
          </p:cNvPr>
          <p:cNvCxnSpPr>
            <a:stCxn id="5" idx="1"/>
          </p:cNvCxnSpPr>
          <p:nvPr/>
        </p:nvCxnSpPr>
        <p:spPr>
          <a:xfrm flipH="1" flipV="1">
            <a:off x="9698804" y="5671335"/>
            <a:ext cx="393908" cy="27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21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599B-21FF-4A40-A6BE-371251A72108}"/>
              </a:ext>
            </a:extLst>
          </p:cNvPr>
          <p:cNvSpPr>
            <a:spLocks noGrp="1"/>
          </p:cNvSpPr>
          <p:nvPr>
            <p:ph type="title"/>
          </p:nvPr>
        </p:nvSpPr>
        <p:spPr/>
        <p:txBody>
          <a:bodyPr/>
          <a:lstStyle/>
          <a:p>
            <a:r>
              <a:rPr lang="en-US" dirty="0"/>
              <a:t>Example on final project</a:t>
            </a:r>
          </a:p>
        </p:txBody>
      </p:sp>
      <p:sp>
        <p:nvSpPr>
          <p:cNvPr id="3" name="Content Placeholder 2">
            <a:extLst>
              <a:ext uri="{FF2B5EF4-FFF2-40B4-BE49-F238E27FC236}">
                <a16:creationId xmlns:a16="http://schemas.microsoft.com/office/drawing/2014/main" id="{91694F7C-360B-4DC3-83B7-AE30DE9462AF}"/>
              </a:ext>
            </a:extLst>
          </p:cNvPr>
          <p:cNvSpPr>
            <a:spLocks noGrp="1"/>
          </p:cNvSpPr>
          <p:nvPr>
            <p:ph idx="1"/>
          </p:nvPr>
        </p:nvSpPr>
        <p:spPr/>
        <p:txBody>
          <a:bodyPr/>
          <a:lstStyle/>
          <a:p>
            <a:r>
              <a:rPr lang="en-US" dirty="0"/>
              <a:t>Decision tree classifier vs random forest</a:t>
            </a:r>
          </a:p>
          <a:p>
            <a:r>
              <a:rPr lang="en-US" dirty="0"/>
              <a:t>Class distribution</a:t>
            </a:r>
          </a:p>
          <a:p>
            <a:r>
              <a:rPr lang="en-US" dirty="0"/>
              <a:t>Cross validation</a:t>
            </a:r>
          </a:p>
          <a:p>
            <a:endParaRPr lang="en-US" dirty="0"/>
          </a:p>
        </p:txBody>
      </p:sp>
    </p:spTree>
    <p:extLst>
      <p:ext uri="{BB962C8B-B14F-4D97-AF65-F5344CB8AC3E}">
        <p14:creationId xmlns:p14="http://schemas.microsoft.com/office/powerpoint/2010/main" val="1959565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Bagging with costs</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normAutofit lnSpcReduction="10000"/>
          </a:bodyPr>
          <a:lstStyle/>
          <a:p>
            <a:r>
              <a:rPr lang="en-US" dirty="0"/>
              <a:t>Bagging results can be improved by increasing diversity of ensemble by making learning scheme as unstable as possible while maintaining a minimum accuracy</a:t>
            </a:r>
          </a:p>
          <a:p>
            <a:r>
              <a:rPr lang="en-US" dirty="0"/>
              <a:t>Example: when learning ensemble of decision trees, switch off pruning, making them even more unstable</a:t>
            </a:r>
          </a:p>
          <a:p>
            <a:r>
              <a:rPr lang="en-US" dirty="0"/>
              <a:t>Further improvements by changing way predictions combined for classification:</a:t>
            </a:r>
          </a:p>
          <a:p>
            <a:pPr lvl="1"/>
            <a:r>
              <a:rPr lang="en-US" dirty="0"/>
              <a:t>Bagging uses voting</a:t>
            </a:r>
          </a:p>
          <a:p>
            <a:pPr lvl="1"/>
            <a:r>
              <a:rPr lang="en-US" dirty="0"/>
              <a:t>When models output probability estimates, can average these probabilities across models</a:t>
            </a:r>
          </a:p>
          <a:p>
            <a:pPr lvl="1"/>
            <a:r>
              <a:rPr lang="en-US" dirty="0"/>
              <a:t>This improves classification slightly, and also allows us to assign probabilities</a:t>
            </a:r>
          </a:p>
          <a:p>
            <a:r>
              <a:rPr lang="en-US" b="1" dirty="0" err="1"/>
              <a:t>Metacost</a:t>
            </a:r>
            <a:r>
              <a:rPr lang="en-US" b="1" dirty="0"/>
              <a:t> </a:t>
            </a:r>
            <a:r>
              <a:rPr lang="en-US" dirty="0"/>
              <a:t>combines predictive benefits of bagging with cost-sensitive prediction:</a:t>
            </a:r>
          </a:p>
          <a:p>
            <a:r>
              <a:rPr lang="en-US" dirty="0"/>
              <a:t>1) build ensemble classifier using bagging</a:t>
            </a:r>
          </a:p>
          <a:p>
            <a:r>
              <a:rPr lang="en-US" dirty="0"/>
              <a:t>2) Use it to relabel training data by giving every training instance a prediction minimizing expected cost, based on probability estimates from bagging</a:t>
            </a:r>
          </a:p>
          <a:p>
            <a:r>
              <a:rPr lang="en-US" dirty="0"/>
              <a:t>3) discard original class labels and learn single new classifier from relabeled data</a:t>
            </a:r>
          </a:p>
          <a:p>
            <a:r>
              <a:rPr lang="en-US" dirty="0"/>
              <a:t>Result is a cost-sensitive classifier, costs have been built into class labels</a:t>
            </a:r>
          </a:p>
        </p:txBody>
      </p:sp>
    </p:spTree>
    <p:extLst>
      <p:ext uri="{BB962C8B-B14F-4D97-AF65-F5344CB8AC3E}">
        <p14:creationId xmlns:p14="http://schemas.microsoft.com/office/powerpoint/2010/main" val="235542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2AAD-1523-408A-914A-BD53435CAA44}"/>
              </a:ext>
            </a:extLst>
          </p:cNvPr>
          <p:cNvSpPr>
            <a:spLocks noGrp="1"/>
          </p:cNvSpPr>
          <p:nvPr>
            <p:ph type="title"/>
          </p:nvPr>
        </p:nvSpPr>
        <p:spPr>
          <a:xfrm>
            <a:off x="0" y="18256"/>
            <a:ext cx="12192000" cy="865322"/>
          </a:xfrm>
        </p:spPr>
        <p:txBody>
          <a:bodyPr/>
          <a:lstStyle/>
          <a:p>
            <a:r>
              <a:rPr lang="en-US" dirty="0"/>
              <a:t>Rotation Forest</a:t>
            </a:r>
          </a:p>
        </p:txBody>
      </p:sp>
      <p:sp>
        <p:nvSpPr>
          <p:cNvPr id="3" name="Content Placeholder 2">
            <a:extLst>
              <a:ext uri="{FF2B5EF4-FFF2-40B4-BE49-F238E27FC236}">
                <a16:creationId xmlns:a16="http://schemas.microsoft.com/office/drawing/2014/main" id="{EEF167AB-67F2-4A95-9DC5-502BF91093B6}"/>
              </a:ext>
            </a:extLst>
          </p:cNvPr>
          <p:cNvSpPr>
            <a:spLocks noGrp="1"/>
          </p:cNvSpPr>
          <p:nvPr>
            <p:ph idx="1"/>
          </p:nvPr>
        </p:nvSpPr>
        <p:spPr>
          <a:xfrm>
            <a:off x="-1" y="955497"/>
            <a:ext cx="12191999" cy="5884247"/>
          </a:xfrm>
        </p:spPr>
        <p:txBody>
          <a:bodyPr/>
          <a:lstStyle/>
          <a:p>
            <a:r>
              <a:rPr lang="en-US" dirty="0"/>
              <a:t>Rotation forests specifically try to create diverse yet accurate classifiers</a:t>
            </a:r>
          </a:p>
          <a:p>
            <a:r>
              <a:rPr lang="en-US" dirty="0"/>
              <a:t>Combines random subspace and bagging approaches with PCA feature generation to construct ensemble of decision trees</a:t>
            </a:r>
          </a:p>
          <a:p>
            <a:r>
              <a:rPr lang="en-US" dirty="0"/>
              <a:t>In each iteration, input attributes randomly divided into k disjoint subsets</a:t>
            </a:r>
          </a:p>
          <a:p>
            <a:r>
              <a:rPr lang="en-US" dirty="0"/>
              <a:t>PCA applied to each subset to create linear combos of attributes in subset</a:t>
            </a:r>
          </a:p>
          <a:p>
            <a:r>
              <a:rPr lang="en-US" dirty="0"/>
              <a:t>The k sets of PCA components are used to compute values for derived attributes</a:t>
            </a:r>
          </a:p>
          <a:p>
            <a:pPr lvl="1"/>
            <a:r>
              <a:rPr lang="en-US" dirty="0"/>
              <a:t>These comprise the input to tree learner at each iteration</a:t>
            </a:r>
          </a:p>
          <a:p>
            <a:r>
              <a:rPr lang="en-US" dirty="0"/>
              <a:t>Experiments indicate rotation forests can give similar performance to random forests, but with far fewer trees</a:t>
            </a:r>
          </a:p>
          <a:p>
            <a:endParaRPr lang="en-US" dirty="0"/>
          </a:p>
        </p:txBody>
      </p:sp>
    </p:spTree>
    <p:extLst>
      <p:ext uri="{BB962C8B-B14F-4D97-AF65-F5344CB8AC3E}">
        <p14:creationId xmlns:p14="http://schemas.microsoft.com/office/powerpoint/2010/main" val="18802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F7B7-C45B-4DA2-ACD7-7C707F29FDB3}"/>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FDD61A40-0806-439C-AE5F-357B29FC3661}"/>
              </a:ext>
            </a:extLst>
          </p:cNvPr>
          <p:cNvSpPr>
            <a:spLocks noGrp="1"/>
          </p:cNvSpPr>
          <p:nvPr>
            <p:ph type="subTitle" idx="1"/>
          </p:nvPr>
        </p:nvSpPr>
        <p:spPr/>
        <p:txBody>
          <a:bodyPr/>
          <a:lstStyle/>
          <a:p>
            <a:r>
              <a:rPr lang="en-US" dirty="0"/>
              <a:t>Lecture 26</a:t>
            </a:r>
          </a:p>
        </p:txBody>
      </p:sp>
    </p:spTree>
    <p:extLst>
      <p:ext uri="{BB962C8B-B14F-4D97-AF65-F5344CB8AC3E}">
        <p14:creationId xmlns:p14="http://schemas.microsoft.com/office/powerpoint/2010/main" val="35511658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7C22-C8F7-4DAD-AD8E-17ECC2D29D27}"/>
              </a:ext>
            </a:extLst>
          </p:cNvPr>
          <p:cNvSpPr>
            <a:spLocks noGrp="1"/>
          </p:cNvSpPr>
          <p:nvPr>
            <p:ph type="title"/>
          </p:nvPr>
        </p:nvSpPr>
        <p:spPr/>
        <p:txBody>
          <a:bodyPr/>
          <a:lstStyle/>
          <a:p>
            <a:r>
              <a:rPr lang="en-US" dirty="0"/>
              <a:t>Admin + Assignment 2</a:t>
            </a:r>
          </a:p>
        </p:txBody>
      </p:sp>
      <p:sp>
        <p:nvSpPr>
          <p:cNvPr id="3" name="Content Placeholder 2">
            <a:extLst>
              <a:ext uri="{FF2B5EF4-FFF2-40B4-BE49-F238E27FC236}">
                <a16:creationId xmlns:a16="http://schemas.microsoft.com/office/drawing/2014/main" id="{B44B1B18-72C5-488F-8FC1-E45BB4FBDA2F}"/>
              </a:ext>
            </a:extLst>
          </p:cNvPr>
          <p:cNvSpPr>
            <a:spLocks noGrp="1"/>
          </p:cNvSpPr>
          <p:nvPr>
            <p:ph idx="1"/>
          </p:nvPr>
        </p:nvSpPr>
        <p:spPr/>
        <p:txBody>
          <a:bodyPr/>
          <a:lstStyle/>
          <a:p>
            <a:r>
              <a:rPr lang="en-US" dirty="0"/>
              <a:t>Tuesday Nov 26 is final day of class (7 lectures remaining)</a:t>
            </a:r>
          </a:p>
          <a:p>
            <a:r>
              <a:rPr lang="en-US" dirty="0"/>
              <a:t>Student evaluations this Wednesday (not mandatory) </a:t>
            </a:r>
          </a:p>
          <a:p>
            <a:r>
              <a:rPr lang="en-US" b="1" dirty="0"/>
              <a:t>Assignment 2:</a:t>
            </a:r>
          </a:p>
          <a:p>
            <a:r>
              <a:rPr lang="en-US" dirty="0"/>
              <a:t>Class average 86% (vs 92% for assignment 1)</a:t>
            </a:r>
          </a:p>
          <a:p>
            <a:r>
              <a:rPr lang="en-US" dirty="0"/>
              <a:t>-10% if you used GNB solution common to over 50 students</a:t>
            </a:r>
          </a:p>
          <a:p>
            <a:r>
              <a:rPr lang="en-US" dirty="0"/>
              <a:t>You can copy code I put on </a:t>
            </a:r>
            <a:r>
              <a:rPr lang="en-US" dirty="0" err="1"/>
              <a:t>moodle</a:t>
            </a:r>
            <a:r>
              <a:rPr lang="en-US" dirty="0"/>
              <a:t> (perceptron), but not other code</a:t>
            </a:r>
          </a:p>
          <a:p>
            <a:r>
              <a:rPr lang="en-US" dirty="0"/>
              <a:t>Most problems were with </a:t>
            </a:r>
            <a:r>
              <a:rPr lang="en-US"/>
              <a:t>question 3a </a:t>
            </a:r>
            <a:r>
              <a:rPr lang="en-US" dirty="0"/>
              <a:t>(GNB)</a:t>
            </a:r>
          </a:p>
          <a:p>
            <a:r>
              <a:rPr lang="en-US" dirty="0"/>
              <a:t>Small demo of GNB </a:t>
            </a:r>
          </a:p>
          <a:p>
            <a:endParaRPr lang="en-US" dirty="0"/>
          </a:p>
        </p:txBody>
      </p:sp>
    </p:spTree>
    <p:extLst>
      <p:ext uri="{BB962C8B-B14F-4D97-AF65-F5344CB8AC3E}">
        <p14:creationId xmlns:p14="http://schemas.microsoft.com/office/powerpoint/2010/main" val="17956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12.4 Boosting</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Bagging works because of decision tree instability (models are complementary)</a:t>
            </a:r>
          </a:p>
          <a:p>
            <a:r>
              <a:rPr lang="en-US" dirty="0"/>
              <a:t>Boosting </a:t>
            </a:r>
            <a:r>
              <a:rPr lang="en-US" i="1" dirty="0"/>
              <a:t>explicitly </a:t>
            </a:r>
            <a:r>
              <a:rPr lang="en-US" dirty="0"/>
              <a:t>seeks models that complement each other</a:t>
            </a:r>
          </a:p>
          <a:p>
            <a:r>
              <a:rPr lang="en-US" dirty="0"/>
              <a:t>Bagging vs Boosting: </a:t>
            </a:r>
          </a:p>
          <a:p>
            <a:r>
              <a:rPr lang="en-US" dirty="0"/>
              <a:t>Similarities</a:t>
            </a:r>
          </a:p>
          <a:p>
            <a:pPr lvl="1"/>
            <a:r>
              <a:rPr lang="en-US" dirty="0"/>
              <a:t>Both use voting for classification</a:t>
            </a:r>
          </a:p>
          <a:p>
            <a:pPr lvl="1"/>
            <a:r>
              <a:rPr lang="en-US" dirty="0"/>
              <a:t>Both combine models of the same type (e.g. decision trees)</a:t>
            </a:r>
          </a:p>
          <a:p>
            <a:r>
              <a:rPr lang="en-US" dirty="0"/>
              <a:t>Differences</a:t>
            </a:r>
          </a:p>
          <a:p>
            <a:pPr lvl="1"/>
            <a:r>
              <a:rPr lang="en-US" dirty="0"/>
              <a:t>Boosting is iterative – while in bagging each model is built separately, in boosting, each model is influenced by the performance of previously built models</a:t>
            </a:r>
          </a:p>
          <a:p>
            <a:pPr lvl="1"/>
            <a:r>
              <a:rPr lang="en-US" dirty="0"/>
              <a:t>Boosting encourages models to become experts for previously incorrectly handled instances</a:t>
            </a:r>
          </a:p>
          <a:p>
            <a:pPr lvl="1"/>
            <a:r>
              <a:rPr lang="en-US" dirty="0"/>
              <a:t>Boosting (unlike bagging) weights a model’s contribution to final vote by performance, rather than giving equal weight to all models </a:t>
            </a:r>
          </a:p>
        </p:txBody>
      </p:sp>
    </p:spTree>
    <p:extLst>
      <p:ext uri="{BB962C8B-B14F-4D97-AF65-F5344CB8AC3E}">
        <p14:creationId xmlns:p14="http://schemas.microsoft.com/office/powerpoint/2010/main" val="4212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Boosting algorithm</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a:bodyPr>
          <a:lstStyle/>
          <a:p>
            <a:r>
              <a:rPr lang="en-US" dirty="0"/>
              <a:t>Assume the underlying learning algorithm can handle weighted instances</a:t>
            </a:r>
          </a:p>
          <a:p>
            <a:pPr lvl="1"/>
            <a:r>
              <a:rPr lang="en-US" dirty="0"/>
              <a:t>Error is calculated as sum of weights of misclassified instances divided by sum of all weights</a:t>
            </a:r>
          </a:p>
          <a:p>
            <a:r>
              <a:rPr lang="en-US" dirty="0"/>
              <a:t>1) Begin by assigning equal weights to all instances in the training data</a:t>
            </a:r>
          </a:p>
          <a:p>
            <a:r>
              <a:rPr lang="en-US" dirty="0"/>
              <a:t>2) Train classifier on this data, reweigh each instance according to output:</a:t>
            </a:r>
          </a:p>
          <a:p>
            <a:pPr lvl="1"/>
            <a:r>
              <a:rPr lang="en-US" dirty="0"/>
              <a:t>Weight of correctly classified instances decreased, incorrectly classified instances increased</a:t>
            </a:r>
          </a:p>
          <a:p>
            <a:pPr lvl="1"/>
            <a:r>
              <a:rPr lang="en-US" dirty="0"/>
              <a:t>Produces set of ‘easy’ instances (low weight) and ‘hard’ instance (high weight)</a:t>
            </a:r>
          </a:p>
          <a:p>
            <a:r>
              <a:rPr lang="en-US" dirty="0"/>
              <a:t>3) in next (and all subsequent) iteration, classifier is built from reweighted data</a:t>
            </a:r>
          </a:p>
          <a:p>
            <a:pPr lvl="1"/>
            <a:r>
              <a:rPr lang="en-US" dirty="0"/>
              <a:t>Focuses on classifying hard instances correctly</a:t>
            </a:r>
          </a:p>
          <a:p>
            <a:pPr lvl="1"/>
            <a:r>
              <a:rPr lang="en-US" dirty="0"/>
              <a:t>Instance weights are increased/decreased according to output of new classifier</a:t>
            </a:r>
          </a:p>
          <a:p>
            <a:r>
              <a:rPr lang="en-US" dirty="0"/>
              <a:t>After each iteration, weights reflect how often instances have been misclassified by classifiers produced so far</a:t>
            </a:r>
          </a:p>
          <a:p>
            <a:r>
              <a:rPr lang="en-US" dirty="0"/>
              <a:t>By maintaining this ‘difficulty’ measure, the procedure provides an elegant way of generating a series of experts that complement each other </a:t>
            </a:r>
          </a:p>
        </p:txBody>
      </p:sp>
    </p:spTree>
    <p:extLst>
      <p:ext uri="{BB962C8B-B14F-4D97-AF65-F5344CB8AC3E}">
        <p14:creationId xmlns:p14="http://schemas.microsoft.com/office/powerpoint/2010/main" val="39522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AdaBoost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a:bodyPr>
              <a:lstStyle/>
              <a:p>
                <a:r>
                  <a:rPr lang="en-US" dirty="0"/>
                  <a:t>There are many variants on the idea of boosting</a:t>
                </a:r>
              </a:p>
              <a:p>
                <a:r>
                  <a:rPr lang="en-US" dirty="0"/>
                  <a:t>We will describe AdaBoost.M1, a method used specifically for classification</a:t>
                </a:r>
              </a:p>
              <a:p>
                <a:r>
                  <a:rPr lang="en-US" dirty="0"/>
                  <a:t>How much should the weights be altered after each iteration?</a:t>
                </a:r>
              </a:p>
              <a:p>
                <a:r>
                  <a:rPr lang="en-US" dirty="0"/>
                  <a:t>Depends on current classifier’s overall error</a:t>
                </a:r>
              </a:p>
              <a:p>
                <a:r>
                  <a:rPr lang="en-US" b="0" dirty="0"/>
                  <a:t>If </a:t>
                </a:r>
                <a14:m>
                  <m:oMath xmlns:m="http://schemas.openxmlformats.org/officeDocument/2006/math">
                    <m:r>
                      <a:rPr lang="en-US" b="0" i="1" smtClean="0">
                        <a:latin typeface="Cambria Math" panose="02040503050406030204" pitchFamily="18" charset="0"/>
                      </a:rPr>
                      <m:t>𝑒</m:t>
                    </m:r>
                  </m:oMath>
                </a14:m>
                <a:r>
                  <a:rPr lang="en-US" dirty="0"/>
                  <a:t> denotes classifier’s error on weighted data (fraction between 0 and 1)</a:t>
                </a:r>
              </a:p>
              <a:p>
                <a:r>
                  <a:rPr lang="en-US" dirty="0"/>
                  <a:t>Weights updated by </a:t>
                </a:r>
                <a14:m>
                  <m:oMath xmlns:m="http://schemas.openxmlformats.org/officeDocument/2006/math">
                    <m:r>
                      <a:rPr lang="en-US" b="0" i="1" smtClean="0">
                        <a:latin typeface="Cambria Math" panose="02040503050406030204" pitchFamily="18" charset="0"/>
                      </a:rPr>
                      <m:t>𝑊𝑒𝑖𝑔h𝑡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𝑊𝑒𝑖𝑔h𝑡</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m:t>
                            </m:r>
                          </m:e>
                        </m:d>
                      </m:den>
                    </m:f>
                  </m:oMath>
                </a14:m>
                <a:r>
                  <a:rPr lang="en-US" dirty="0"/>
                  <a:t> for correctly classified instances</a:t>
                </a:r>
              </a:p>
              <a:p>
                <a:pPr lvl="1"/>
                <a:r>
                  <a:rPr lang="en-US" dirty="0"/>
                  <a:t>Weights unchanged for misclassified instances</a:t>
                </a:r>
              </a:p>
              <a:p>
                <a:r>
                  <a:rPr lang="en-US" dirty="0"/>
                  <a:t>Renormalization step after weight update increases misclassified instance weight</a:t>
                </a:r>
              </a:p>
              <a:p>
                <a:r>
                  <a:rPr lang="en-US" dirty="0"/>
                  <a:t>Whenever error on weighted training data exceeds or equals 0.5, boosting procedure deletes current classifier, stops iterations</a:t>
                </a:r>
              </a:p>
              <a:p>
                <a:pPr lvl="1"/>
                <a:r>
                  <a:rPr lang="en-US" dirty="0"/>
                  <a:t>Same thing when error is 0, because all instance weights become 0</a:t>
                </a:r>
              </a:p>
              <a:p>
                <a:endParaRPr lang="en-US" dirty="0"/>
              </a:p>
              <a:p>
                <a:pPr lvl="1"/>
                <a:endParaRPr lang="en-US" dirty="0"/>
              </a:p>
              <a:p>
                <a:endParaRPr lang="en-US" b="1" dirty="0"/>
              </a:p>
            </p:txBody>
          </p:sp>
        </mc:Choice>
        <mc:Fallback xmlns="">
          <p:sp>
            <p:nvSpPr>
              <p:cNvPr id="3" name="Content Placeholder 2">
                <a:extLst>
                  <a:ext uri="{FF2B5EF4-FFF2-40B4-BE49-F238E27FC236}">
                    <a16:creationId xmlns:a16="http://schemas.microsoft.com/office/drawing/2014/main" id="{FCEFC3DF-E2EC-49B6-8478-46AF39D5323F}"/>
                  </a:ext>
                </a:extLst>
              </p:cNvPr>
              <p:cNvSpPr>
                <a:spLocks noGrp="1" noRot="1" noChangeAspect="1" noMove="1" noResize="1" noEditPoints="1" noAdjustHandles="1" noChangeArrowheads="1" noChangeShapeType="1" noTextEdit="1"/>
              </p:cNvSpPr>
              <p:nvPr>
                <p:ph idx="1"/>
              </p:nvPr>
            </p:nvSpPr>
            <p:spPr>
              <a:xfrm>
                <a:off x="-1" y="983145"/>
                <a:ext cx="12191999" cy="5874854"/>
              </a:xfrm>
              <a:blipFill>
                <a:blip r:embed="rId2"/>
                <a:stretch>
                  <a:fillRect l="-900" t="-1660"/>
                </a:stretch>
              </a:blipFill>
            </p:spPr>
            <p:txBody>
              <a:bodyPr/>
              <a:lstStyle/>
              <a:p>
                <a:r>
                  <a:rPr lang="en-US">
                    <a:noFill/>
                  </a:rPr>
                  <a:t> </a:t>
                </a:r>
              </a:p>
            </p:txBody>
          </p:sp>
        </mc:Fallback>
      </mc:AlternateContent>
    </p:spTree>
    <p:extLst>
      <p:ext uri="{BB962C8B-B14F-4D97-AF65-F5344CB8AC3E}">
        <p14:creationId xmlns:p14="http://schemas.microsoft.com/office/powerpoint/2010/main" val="370934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err="1"/>
              <a:t>Adaboost</a:t>
            </a:r>
            <a:r>
              <a:rPr lang="en-US" dirty="0"/>
              <a:t> (forming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We have just seen how boosting generates a series of classifiers</a:t>
                </a:r>
              </a:p>
              <a:p>
                <a:r>
                  <a:rPr lang="en-US" dirty="0"/>
                  <a:t>To form a prediction, their output is combined using a weighted vote</a:t>
                </a:r>
              </a:p>
              <a:p>
                <a:r>
                  <a:rPr lang="en-US" dirty="0"/>
                  <a:t>Each classifier’s weight on the vote determined by:	 </a:t>
                </a:r>
                <a14:m>
                  <m:oMath xmlns:m="http://schemas.openxmlformats.org/officeDocument/2006/math">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1−</m:t>
                        </m:r>
                        <m:r>
                          <a:rPr lang="en-US" b="0" i="1" smtClean="0">
                            <a:latin typeface="Cambria Math" panose="02040503050406030204" pitchFamily="18" charset="0"/>
                          </a:rPr>
                          <m:t>𝑒</m:t>
                        </m:r>
                      </m:den>
                    </m:f>
                  </m:oMath>
                </a14:m>
                <a:endParaRPr lang="en-US" dirty="0"/>
              </a:p>
              <a:p>
                <a:pPr lvl="1"/>
                <a14:m>
                  <m:oMath xmlns:m="http://schemas.openxmlformats.org/officeDocument/2006/math">
                    <m:r>
                      <a:rPr lang="en-US" b="0" i="1" smtClean="0">
                        <a:latin typeface="Cambria Math" panose="02040503050406030204" pitchFamily="18" charset="0"/>
                      </a:rPr>
                      <m:t>𝑊𝑒𝑖𝑔h𝑡</m:t>
                    </m:r>
                    <m:r>
                      <a:rPr lang="en-US" b="0" i="1" smtClean="0">
                        <a:latin typeface="Cambria Math" panose="02040503050406030204" pitchFamily="18" charset="0"/>
                      </a:rPr>
                      <m:t> </m:t>
                    </m:r>
                  </m:oMath>
                </a14:m>
                <a:r>
                  <a:rPr lang="en-US" dirty="0"/>
                  <a:t>is a positive number between 0 and infinity</a:t>
                </a:r>
              </a:p>
              <a:p>
                <a:pPr lvl="1"/>
                <a:r>
                  <a:rPr lang="en-US" dirty="0"/>
                  <a:t>Classifiers which performed well (</a:t>
                </a:r>
                <a14:m>
                  <m:oMath xmlns:m="http://schemas.openxmlformats.org/officeDocument/2006/math">
                    <m:r>
                      <a:rPr lang="en-US" b="0" i="1" smtClean="0">
                        <a:latin typeface="Cambria Math" panose="02040503050406030204" pitchFamily="18" charset="0"/>
                      </a:rPr>
                      <m:t>𝑒</m:t>
                    </m:r>
                  </m:oMath>
                </a14:m>
                <a:r>
                  <a:rPr lang="en-US" dirty="0"/>
                  <a:t> close to 0) should receive higher weight</a:t>
                </a:r>
              </a:p>
              <a:p>
                <a:r>
                  <a:rPr lang="en-US" dirty="0"/>
                  <a:t>Sum the weighted predictions, class with greatest total is chosen</a:t>
                </a:r>
              </a:p>
              <a:p>
                <a:r>
                  <a:rPr lang="en-US" dirty="0"/>
                  <a:t>We began by assuming learning algorithm can cope with weighted instances</a:t>
                </a:r>
              </a:p>
              <a:p>
                <a:r>
                  <a:rPr lang="en-US" dirty="0"/>
                  <a:t>We can also resample the dataset according to instance weight, to create a new dataset with a higher proportion of important (high-weight) instances</a:t>
                </a:r>
              </a:p>
              <a:p>
                <a:endParaRPr lang="en-US" dirty="0"/>
              </a:p>
            </p:txBody>
          </p:sp>
        </mc:Choice>
        <mc:Fallback xmlns="">
          <p:sp>
            <p:nvSpPr>
              <p:cNvPr id="3" name="Content Placeholder 2">
                <a:extLst>
                  <a:ext uri="{FF2B5EF4-FFF2-40B4-BE49-F238E27FC236}">
                    <a16:creationId xmlns:a16="http://schemas.microsoft.com/office/drawing/2014/main" id="{FCEFC3DF-E2EC-49B6-8478-46AF39D5323F}"/>
                  </a:ext>
                </a:extLst>
              </p:cNvPr>
              <p:cNvSpPr>
                <a:spLocks noGrp="1" noRot="1" noChangeAspect="1" noMove="1" noResize="1" noEditPoints="1" noAdjustHandles="1" noChangeArrowheads="1" noChangeShapeType="1" noTextEdit="1"/>
              </p:cNvSpPr>
              <p:nvPr>
                <p:ph idx="1"/>
              </p:nvPr>
            </p:nvSpPr>
            <p:spPr>
              <a:xfrm>
                <a:off x="-1" y="983145"/>
                <a:ext cx="12191999" cy="5874854"/>
              </a:xfrm>
              <a:blipFill>
                <a:blip r:embed="rId2"/>
                <a:stretch>
                  <a:fillRect l="-900" t="-1660"/>
                </a:stretch>
              </a:blipFill>
            </p:spPr>
            <p:txBody>
              <a:bodyPr/>
              <a:lstStyle/>
              <a:p>
                <a:r>
                  <a:rPr lang="en-US">
                    <a:noFill/>
                  </a:rPr>
                  <a:t> </a:t>
                </a:r>
              </a:p>
            </p:txBody>
          </p:sp>
        </mc:Fallback>
      </mc:AlternateContent>
    </p:spTree>
    <p:extLst>
      <p:ext uri="{BB962C8B-B14F-4D97-AF65-F5344CB8AC3E}">
        <p14:creationId xmlns:p14="http://schemas.microsoft.com/office/powerpoint/2010/main" val="374794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3.3 Trees</a:t>
            </a:r>
          </a:p>
        </p:txBody>
      </p:sp>
      <p:sp>
        <p:nvSpPr>
          <p:cNvPr id="3" name="Content Placeholder 2"/>
          <p:cNvSpPr>
            <a:spLocks noGrp="1"/>
          </p:cNvSpPr>
          <p:nvPr>
            <p:ph idx="1"/>
          </p:nvPr>
        </p:nvSpPr>
        <p:spPr>
          <a:xfrm>
            <a:off x="838200" y="1537855"/>
            <a:ext cx="5801751" cy="5181599"/>
          </a:xfrm>
        </p:spPr>
        <p:txBody>
          <a:bodyPr>
            <a:normAutofit fontScale="85000" lnSpcReduction="20000"/>
          </a:bodyPr>
          <a:lstStyle/>
          <a:p>
            <a:r>
              <a:rPr lang="en-CA" dirty="0"/>
              <a:t>Example: contact lens data</a:t>
            </a:r>
          </a:p>
          <a:p>
            <a:r>
              <a:rPr lang="en-CA" dirty="0"/>
              <a:t>Divide and conquer approach </a:t>
            </a:r>
          </a:p>
          <a:p>
            <a:r>
              <a:rPr lang="en-CA" dirty="0"/>
              <a:t>Each node tests a given attribute, comparing it to a constant or nominal </a:t>
            </a:r>
            <a:r>
              <a:rPr lang="en-CA" dirty="0" err="1"/>
              <a:t>attr</a:t>
            </a:r>
            <a:r>
              <a:rPr lang="en-CA" dirty="0"/>
              <a:t>.</a:t>
            </a:r>
          </a:p>
          <a:p>
            <a:r>
              <a:rPr lang="en-CA" dirty="0"/>
              <a:t>Leaf nodes give a classification that applies to all instances that reach the leaf</a:t>
            </a:r>
          </a:p>
          <a:p>
            <a:r>
              <a:rPr lang="en-CA" dirty="0"/>
              <a:t>Unknown instances are routed down the tree according to value of attributes until a leaf is reached</a:t>
            </a:r>
          </a:p>
          <a:p>
            <a:r>
              <a:rPr lang="en-CA" dirty="0"/>
              <a:t>Nominal attributes: number of children = number of possible values</a:t>
            </a:r>
          </a:p>
          <a:p>
            <a:r>
              <a:rPr lang="en-CA" dirty="0"/>
              <a:t>Numerical attributes: two-way or three-way split (below, within, above)</a:t>
            </a:r>
          </a:p>
          <a:p>
            <a:pPr lvl="1"/>
            <a:r>
              <a:rPr lang="en-CA" dirty="0"/>
              <a:t>Can also split on a combination of attributes, or by comparing attributes</a:t>
            </a:r>
          </a:p>
          <a:p>
            <a:r>
              <a:rPr lang="en-CA" dirty="0"/>
              <a:t>Construct a decision tree by hand</a:t>
            </a:r>
          </a:p>
          <a:p>
            <a:endParaRPr lang="en-CA" dirty="0"/>
          </a:p>
          <a:p>
            <a:endParaRPr lang="en-CA" dirty="0"/>
          </a:p>
        </p:txBody>
      </p:sp>
      <p:pic>
        <p:nvPicPr>
          <p:cNvPr id="4" name="Picture 3"/>
          <p:cNvPicPr>
            <a:picLocks noChangeAspect="1"/>
          </p:cNvPicPr>
          <p:nvPr/>
        </p:nvPicPr>
        <p:blipFill>
          <a:blip r:embed="rId2"/>
          <a:stretch>
            <a:fillRect/>
          </a:stretch>
        </p:blipFill>
        <p:spPr>
          <a:xfrm>
            <a:off x="6922054" y="1343891"/>
            <a:ext cx="5290800" cy="4833072"/>
          </a:xfrm>
          <a:prstGeom prst="rect">
            <a:avLst/>
          </a:prstGeom>
        </p:spPr>
      </p:pic>
    </p:spTree>
    <p:extLst>
      <p:ext uri="{BB962C8B-B14F-4D97-AF65-F5344CB8AC3E}">
        <p14:creationId xmlns:p14="http://schemas.microsoft.com/office/powerpoint/2010/main" val="214678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0"/>
            <a:ext cx="12192000" cy="945222"/>
          </a:xfrm>
        </p:spPr>
        <p:txBody>
          <a:bodyPr/>
          <a:lstStyle/>
          <a:p>
            <a:r>
              <a:rPr lang="en-US" dirty="0"/>
              <a:t>AdaBoost pseudocode</a:t>
            </a:r>
          </a:p>
        </p:txBody>
      </p:sp>
      <p:pic>
        <p:nvPicPr>
          <p:cNvPr id="4" name="Picture 3">
            <a:extLst>
              <a:ext uri="{FF2B5EF4-FFF2-40B4-BE49-F238E27FC236}">
                <a16:creationId xmlns:a16="http://schemas.microsoft.com/office/drawing/2014/main" id="{FE9B2D97-0A30-4C0F-BCB8-129FFCD9ECB0}"/>
              </a:ext>
            </a:extLst>
          </p:cNvPr>
          <p:cNvPicPr>
            <a:picLocks noChangeAspect="1"/>
          </p:cNvPicPr>
          <p:nvPr/>
        </p:nvPicPr>
        <p:blipFill>
          <a:blip r:embed="rId2"/>
          <a:stretch>
            <a:fillRect/>
          </a:stretch>
        </p:blipFill>
        <p:spPr>
          <a:xfrm>
            <a:off x="0" y="829395"/>
            <a:ext cx="12192000" cy="5268318"/>
          </a:xfrm>
          <a:prstGeom prst="rect">
            <a:avLst/>
          </a:prstGeom>
        </p:spPr>
      </p:pic>
    </p:spTree>
    <p:extLst>
      <p:ext uri="{BB962C8B-B14F-4D97-AF65-F5344CB8AC3E}">
        <p14:creationId xmlns:p14="http://schemas.microsoft.com/office/powerpoint/2010/main" val="19546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The power of boosting</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Idea of boosting originated from </a:t>
            </a:r>
            <a:r>
              <a:rPr lang="en-US" i="1" dirty="0"/>
              <a:t>computational learning theory, </a:t>
            </a:r>
            <a:r>
              <a:rPr lang="en-US" dirty="0"/>
              <a:t>a branch of machine learning research</a:t>
            </a:r>
          </a:p>
          <a:p>
            <a:r>
              <a:rPr lang="en-US" dirty="0"/>
              <a:t>Theoretically interesting (can use boosting to derive performance guarantees)</a:t>
            </a:r>
          </a:p>
          <a:p>
            <a:r>
              <a:rPr lang="en-US" dirty="0"/>
              <a:t>Can be shown that error on training data approaches zero very quickly as more boosting iterations are performed (exponentially quickly in number of iterations)</a:t>
            </a:r>
          </a:p>
          <a:p>
            <a:r>
              <a:rPr lang="en-US" dirty="0"/>
              <a:t>Boosting only fails on test set if individual classifiers are too complex (overfit)</a:t>
            </a:r>
          </a:p>
          <a:p>
            <a:pPr lvl="1"/>
            <a:r>
              <a:rPr lang="en-US" dirty="0"/>
              <a:t>Need to find good balance between model complexity and fit to data</a:t>
            </a:r>
          </a:p>
          <a:p>
            <a:r>
              <a:rPr lang="en-US" dirty="0"/>
              <a:t>Boosting can result in spectacular decreases in error on test set</a:t>
            </a:r>
          </a:p>
          <a:p>
            <a:r>
              <a:rPr lang="en-US" dirty="0"/>
              <a:t>More boosting iterations reduce error on test set even after training error plateau</a:t>
            </a:r>
          </a:p>
          <a:p>
            <a:pPr lvl="1"/>
            <a:r>
              <a:rPr lang="en-US" dirty="0"/>
              <a:t>Seems to contradict Occam’s razor (more iterations = more complexity)</a:t>
            </a:r>
          </a:p>
          <a:p>
            <a:pPr lvl="1"/>
            <a:r>
              <a:rPr lang="en-US" dirty="0"/>
              <a:t>Resolved by fact that more boosting iterations improves </a:t>
            </a:r>
            <a:r>
              <a:rPr lang="en-US" i="1" dirty="0"/>
              <a:t>confidence </a:t>
            </a:r>
            <a:r>
              <a:rPr lang="en-US" dirty="0"/>
              <a:t>of predictions </a:t>
            </a:r>
          </a:p>
          <a:p>
            <a:r>
              <a:rPr lang="en-US" dirty="0"/>
              <a:t>Boosting converts weak learners into strong ones</a:t>
            </a:r>
          </a:p>
          <a:p>
            <a:endParaRPr lang="en-US" dirty="0"/>
          </a:p>
          <a:p>
            <a:endParaRPr lang="en-US" dirty="0"/>
          </a:p>
        </p:txBody>
      </p:sp>
    </p:spTree>
    <p:extLst>
      <p:ext uri="{BB962C8B-B14F-4D97-AF65-F5344CB8AC3E}">
        <p14:creationId xmlns:p14="http://schemas.microsoft.com/office/powerpoint/2010/main" val="47595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Weak learner vs strong learner</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Weak learner – learner with error rate &lt; 50% (achieves better than chance)</a:t>
            </a:r>
          </a:p>
          <a:p>
            <a:pPr lvl="1"/>
            <a:r>
              <a:rPr lang="en-US" dirty="0"/>
              <a:t>Classic weak learner is a decision tree</a:t>
            </a:r>
          </a:p>
          <a:p>
            <a:r>
              <a:rPr lang="en-US" dirty="0"/>
              <a:t>Strong learner – can learn up to any accuracy we specify</a:t>
            </a:r>
          </a:p>
          <a:p>
            <a:r>
              <a:rPr lang="en-US" dirty="0"/>
              <a:t>Good results for 2-class problems can be obtained using decision </a:t>
            </a:r>
            <a:r>
              <a:rPr lang="en-US" i="1" dirty="0"/>
              <a:t>stumps </a:t>
            </a:r>
          </a:p>
          <a:p>
            <a:r>
              <a:rPr lang="en-US" dirty="0"/>
              <a:t>Boosting often produces classifiers that are significantly more accurate on fresh data (test set) than algorithms generated by bagging</a:t>
            </a:r>
          </a:p>
          <a:p>
            <a:r>
              <a:rPr lang="en-US" dirty="0"/>
              <a:t>Boosting can at times overfit the data (using too many separate classifiers)</a:t>
            </a:r>
          </a:p>
          <a:p>
            <a:endParaRPr lang="en-US" dirty="0"/>
          </a:p>
          <a:p>
            <a:endParaRPr lang="en-US" dirty="0"/>
          </a:p>
          <a:p>
            <a:endParaRPr lang="en-US" dirty="0"/>
          </a:p>
        </p:txBody>
      </p:sp>
    </p:spTree>
    <p:extLst>
      <p:ext uri="{BB962C8B-B14F-4D97-AF65-F5344CB8AC3E}">
        <p14:creationId xmlns:p14="http://schemas.microsoft.com/office/powerpoint/2010/main" val="68235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Additive regression</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Boosting interesting because it gets top performance from indifferent learners</a:t>
            </a:r>
          </a:p>
          <a:p>
            <a:r>
              <a:rPr lang="en-US" dirty="0"/>
              <a:t>Boosting can be recast as a greedy algorithm for fitting an additive model</a:t>
            </a:r>
          </a:p>
          <a:p>
            <a:r>
              <a:rPr lang="en-US" b="1" dirty="0"/>
              <a:t>Additive model: </a:t>
            </a:r>
            <a:r>
              <a:rPr lang="en-US" dirty="0"/>
              <a:t>generating predictions by summing contributions across models</a:t>
            </a:r>
          </a:p>
          <a:p>
            <a:r>
              <a:rPr lang="en-US" dirty="0"/>
              <a:t>Most learning algorithms for additive models do not build base models independently but rather ensure the individual models complement each other</a:t>
            </a:r>
          </a:p>
          <a:p>
            <a:r>
              <a:rPr lang="en-US" dirty="0"/>
              <a:t>Boosting implements </a:t>
            </a:r>
            <a:r>
              <a:rPr lang="en-US" i="1" dirty="0"/>
              <a:t>forward stagewise additive modeling</a:t>
            </a:r>
          </a:p>
          <a:p>
            <a:pPr lvl="1"/>
            <a:r>
              <a:rPr lang="en-US" dirty="0"/>
              <a:t>Start with empty ensemble, incorporate new members sequentially</a:t>
            </a:r>
          </a:p>
          <a:p>
            <a:pPr lvl="1"/>
            <a:r>
              <a:rPr lang="en-US" dirty="0"/>
              <a:t>At each stage, model maximizing predictive performance of entire ensemble is added</a:t>
            </a:r>
          </a:p>
          <a:p>
            <a:pPr lvl="1"/>
            <a:r>
              <a:rPr lang="en-US" dirty="0"/>
              <a:t>Optimizing performance in this way implies next model should always focus on those training instances in which the ensemble performs poorly</a:t>
            </a:r>
          </a:p>
          <a:p>
            <a:pPr lvl="1"/>
            <a:r>
              <a:rPr lang="en-US" dirty="0"/>
              <a:t>This is exactly what boosting does, by giving those instances larger weights</a:t>
            </a:r>
          </a:p>
        </p:txBody>
      </p:sp>
    </p:spTree>
    <p:extLst>
      <p:ext uri="{BB962C8B-B14F-4D97-AF65-F5344CB8AC3E}">
        <p14:creationId xmlns:p14="http://schemas.microsoft.com/office/powerpoint/2010/main" val="302884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Numeric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fontScale="92500" lnSpcReduction="10000"/>
              </a:bodyPr>
              <a:lstStyle/>
              <a:p>
                <a:r>
                  <a:rPr lang="en-US" dirty="0"/>
                  <a:t>Well known stagewise additive modeling method for numeric prediction:</a:t>
                </a:r>
              </a:p>
              <a:p>
                <a:r>
                  <a:rPr lang="en-US" dirty="0"/>
                  <a:t>1) build a standard regression model (regression tree)</a:t>
                </a:r>
              </a:p>
              <a:p>
                <a:pPr lvl="1"/>
                <a:r>
                  <a:rPr lang="en-US" dirty="0"/>
                  <a:t>Error it exhibits on training data called the residual: </a:t>
                </a:r>
                <a14:m>
                  <m:oMath xmlns:m="http://schemas.openxmlformats.org/officeDocument/2006/math">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𝑜𝑏𝑠𝑒𝑟𝑣𝑒𝑑</m:t>
                    </m:r>
                    <m:r>
                      <a:rPr lang="en-US" b="0" i="1" smtClean="0">
                        <a:latin typeface="Cambria Math" panose="02040503050406030204" pitchFamily="18" charset="0"/>
                      </a:rPr>
                      <m:t>=</m:t>
                    </m:r>
                    <m:r>
                      <a:rPr lang="en-US" b="0" i="1" smtClean="0">
                        <a:latin typeface="Cambria Math" panose="02040503050406030204" pitchFamily="18" charset="0"/>
                      </a:rPr>
                      <m:t>𝑟𝑒𝑠𝑖𝑑𝑢𝑎𝑙</m:t>
                    </m:r>
                  </m:oMath>
                </a14:m>
                <a:endParaRPr lang="en-US" dirty="0"/>
              </a:p>
              <a:p>
                <a:r>
                  <a:rPr lang="en-US" dirty="0"/>
                  <a:t>2) correct for the residuals by learning a second model that predicts residuals</a:t>
                </a:r>
              </a:p>
              <a:p>
                <a:pPr lvl="1"/>
                <a:r>
                  <a:rPr lang="en-US" dirty="0"/>
                  <a:t>Adding predictions made by 2</a:t>
                </a:r>
                <a:r>
                  <a:rPr lang="en-US" baseline="30000" dirty="0"/>
                  <a:t>nd</a:t>
                </a:r>
                <a:r>
                  <a:rPr lang="en-US" dirty="0"/>
                  <a:t> model to those of 1</a:t>
                </a:r>
                <a:r>
                  <a:rPr lang="en-US" baseline="30000" dirty="0"/>
                  <a:t>st</a:t>
                </a:r>
                <a:r>
                  <a:rPr lang="en-US" dirty="0"/>
                  <a:t> model yields lower training error</a:t>
                </a:r>
              </a:p>
              <a:p>
                <a:r>
                  <a:rPr lang="en-US" dirty="0"/>
                  <a:t>3) add a third model that predicts the residuals of the residuals</a:t>
                </a:r>
              </a:p>
              <a:p>
                <a:r>
                  <a:rPr lang="en-US" dirty="0"/>
                  <a:t>4) etc.</a:t>
                </a:r>
              </a:p>
              <a:p>
                <a:r>
                  <a:rPr lang="en-US" dirty="0"/>
                  <a:t>This algorithm minimizes the squared error of the ensemble as a whole</a:t>
                </a:r>
              </a:p>
              <a:p>
                <a:r>
                  <a:rPr lang="en-US" dirty="0"/>
                  <a:t>Do not use standard (multiple) linear regression as base learner, because sum of linear regression models is again a linear regression model, and regression algorithm itself minimizes squared error</a:t>
                </a:r>
              </a:p>
              <a:p>
                <a:r>
                  <a:rPr lang="en-US" dirty="0"/>
                  <a:t>Use as base learner a regression model based on single attribute (regression tree)</a:t>
                </a:r>
              </a:p>
              <a:p>
                <a:r>
                  <a:rPr lang="en-US" dirty="0"/>
                  <a:t>Forward stagewise additive regression prone to overfitting</a:t>
                </a:r>
              </a:p>
              <a:p>
                <a:pPr lvl="1"/>
                <a:r>
                  <a:rPr lang="en-US" dirty="0"/>
                  <a:t>Use cross validation to decide when to stop</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EFC3DF-E2EC-49B6-8478-46AF39D5323F}"/>
                  </a:ext>
                </a:extLst>
              </p:cNvPr>
              <p:cNvSpPr>
                <a:spLocks noGrp="1" noRot="1" noChangeAspect="1" noMove="1" noResize="1" noEditPoints="1" noAdjustHandles="1" noChangeArrowheads="1" noChangeShapeType="1" noTextEdit="1"/>
              </p:cNvSpPr>
              <p:nvPr>
                <p:ph idx="1"/>
              </p:nvPr>
            </p:nvSpPr>
            <p:spPr>
              <a:xfrm>
                <a:off x="-1" y="983145"/>
                <a:ext cx="12191999" cy="5874854"/>
              </a:xfrm>
              <a:blipFill>
                <a:blip r:embed="rId2"/>
                <a:stretch>
                  <a:fillRect l="-750" t="-2075"/>
                </a:stretch>
              </a:blipFill>
            </p:spPr>
            <p:txBody>
              <a:bodyPr/>
              <a:lstStyle/>
              <a:p>
                <a:r>
                  <a:rPr lang="en-US">
                    <a:noFill/>
                  </a:rPr>
                  <a:t> </a:t>
                </a:r>
              </a:p>
            </p:txBody>
          </p:sp>
        </mc:Fallback>
      </mc:AlternateContent>
    </p:spTree>
    <p:extLst>
      <p:ext uri="{BB962C8B-B14F-4D97-AF65-F5344CB8AC3E}">
        <p14:creationId xmlns:p14="http://schemas.microsoft.com/office/powerpoint/2010/main" val="155692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Additive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Can apply additive regression to classification (as well as regression)</a:t>
                </a:r>
              </a:p>
              <a:p>
                <a:r>
                  <a:rPr lang="en-US" dirty="0"/>
                  <a:t>As with logistic regression, use logit transform to translate probability estimation problem into a regression task </a:t>
                </a:r>
              </a:p>
              <a:p>
                <a:r>
                  <a:rPr lang="en-US" dirty="0"/>
                  <a:t>Solve regression task using ensemble of models</a:t>
                </a:r>
              </a:p>
              <a:p>
                <a:r>
                  <a:rPr lang="en-US" dirty="0"/>
                  <a:t>At each stage, add model that maximizes probability of data given the ensemble</a:t>
                </a:r>
              </a:p>
              <a:p>
                <a:r>
                  <a:rPr lang="en-US" dirty="0"/>
                  <a:t>Suppose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oMath>
                </a14:m>
                <a:r>
                  <a:rPr lang="en-US" dirty="0"/>
                  <a: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regression model in ensemble,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oMath>
                </a14:m>
                <a:r>
                  <a:rPr lang="en-US" dirty="0"/>
                  <a:t> is prediction for instance </a:t>
                </a:r>
                <a14:m>
                  <m:oMath xmlns:m="http://schemas.openxmlformats.org/officeDocument/2006/math">
                    <m:r>
                      <a:rPr lang="en-US" b="1" i="1" smtClean="0">
                        <a:latin typeface="Cambria Math" panose="02040503050406030204" pitchFamily="18" charset="0"/>
                      </a:rPr>
                      <m:t>𝒂</m:t>
                    </m:r>
                  </m:oMath>
                </a14:m>
                <a:endParaRPr lang="en-US" b="1" dirty="0"/>
              </a:p>
              <a:p>
                <a:r>
                  <a:rPr lang="en-US" dirty="0"/>
                  <a:t>Assuming two-class problem, use additive model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e>
                    </m:nary>
                  </m:oMath>
                </a14:m>
                <a:r>
                  <a:rPr lang="en-US" dirty="0"/>
                  <a:t> to obtain probability estimate for the first class: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e>
                        <m:r>
                          <a:rPr lang="en-US" b="1" i="1" smtClean="0">
                            <a:latin typeface="Cambria Math" panose="02040503050406030204" pitchFamily="18" charset="0"/>
                          </a:rPr>
                          <m:t>𝒂</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m:t>
                                </m:r>
                              </m:e>
                            </m:nary>
                          </m:sup>
                        </m:sSup>
                      </m:den>
                    </m:f>
                  </m:oMath>
                </a14:m>
                <a:endParaRPr lang="en-US" dirty="0"/>
              </a:p>
            </p:txBody>
          </p:sp>
        </mc:Choice>
        <mc:Fallback xmlns="">
          <p:sp>
            <p:nvSpPr>
              <p:cNvPr id="3" name="Content Placeholder 2">
                <a:extLst>
                  <a:ext uri="{FF2B5EF4-FFF2-40B4-BE49-F238E27FC236}">
                    <a16:creationId xmlns:a16="http://schemas.microsoft.com/office/drawing/2014/main" id="{FCEFC3DF-E2EC-49B6-8478-46AF39D5323F}"/>
                  </a:ext>
                </a:extLst>
              </p:cNvPr>
              <p:cNvSpPr>
                <a:spLocks noGrp="1" noRot="1" noChangeAspect="1" noMove="1" noResize="1" noEditPoints="1" noAdjustHandles="1" noChangeArrowheads="1" noChangeShapeType="1" noTextEdit="1"/>
              </p:cNvSpPr>
              <p:nvPr>
                <p:ph idx="1"/>
              </p:nvPr>
            </p:nvSpPr>
            <p:spPr>
              <a:xfrm>
                <a:off x="-1" y="983145"/>
                <a:ext cx="12191999" cy="5874854"/>
              </a:xfrm>
              <a:blipFill>
                <a:blip r:embed="rId2"/>
                <a:stretch>
                  <a:fillRect l="-900" t="-1660" r="-350"/>
                </a:stretch>
              </a:blipFill>
            </p:spPr>
            <p:txBody>
              <a:bodyPr/>
              <a:lstStyle/>
              <a:p>
                <a:r>
                  <a:rPr lang="en-US">
                    <a:noFill/>
                  </a:rPr>
                  <a:t> </a:t>
                </a:r>
              </a:p>
            </p:txBody>
          </p:sp>
        </mc:Fallback>
      </mc:AlternateContent>
    </p:spTree>
    <p:extLst>
      <p:ext uri="{BB962C8B-B14F-4D97-AF65-F5344CB8AC3E}">
        <p14:creationId xmlns:p14="http://schemas.microsoft.com/office/powerpoint/2010/main" val="25219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err="1"/>
              <a:t>LogitBoost</a:t>
            </a:r>
            <a:r>
              <a:rPr lang="en-US" dirty="0"/>
              <a:t>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fontScale="85000" lnSpcReduction="20000"/>
              </a:bodyPr>
              <a:lstStyle/>
              <a:p>
                <a:r>
                  <a:rPr lang="en-US" dirty="0"/>
                  <a:t>LogitBoost performs additive logistic regression, generating individual models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is 1 for an instance in class 1, 0 for instance in class 2</a:t>
                </a:r>
              </a:p>
              <a:p>
                <a:r>
                  <a:rPr lang="en-US" dirty="0"/>
                  <a:t>In each iteration, algorithm fits a regression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US" dirty="0"/>
                  <a:t> to a weighted version of the original dataset based on dummy class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and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r>
                  <a:rPr lang="en-US" dirty="0"/>
                  <a:t>Assume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e>
                        <m:r>
                          <a:rPr lang="en-US" b="1" i="1" smtClean="0">
                            <a:latin typeface="Cambria Math" panose="02040503050406030204" pitchFamily="18" charset="0"/>
                          </a:rPr>
                          <m:t>𝒂</m:t>
                        </m:r>
                      </m:e>
                    </m:d>
                  </m:oMath>
                </a14:m>
                <a:r>
                  <a:rPr lang="en-US" dirty="0"/>
                  <a:t> is computed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oMath>
                </a14:m>
                <a:r>
                  <a:rPr lang="en-US" dirty="0"/>
                  <a:t> built in previous iterations </a:t>
                </a:r>
              </a:p>
              <a:p>
                <a:r>
                  <a:rPr lang="en-US" dirty="0"/>
                  <a:t>Algorithm maximizes probability of data with respect to the ensemble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CEFC3DF-E2EC-49B6-8478-46AF39D5323F}"/>
                  </a:ext>
                </a:extLst>
              </p:cNvPr>
              <p:cNvSpPr>
                <a:spLocks noGrp="1" noRot="1" noChangeAspect="1" noMove="1" noResize="1" noEditPoints="1" noAdjustHandles="1" noChangeArrowheads="1" noChangeShapeType="1" noTextEdit="1"/>
              </p:cNvSpPr>
              <p:nvPr>
                <p:ph idx="1"/>
              </p:nvPr>
            </p:nvSpPr>
            <p:spPr>
              <a:xfrm>
                <a:off x="-1" y="983145"/>
                <a:ext cx="12191999" cy="5874854"/>
              </a:xfrm>
              <a:blipFill>
                <a:blip r:embed="rId2"/>
                <a:stretch>
                  <a:fillRect l="-650" t="-228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412C85E-EA27-474E-BB39-C29CECA5D36D}"/>
              </a:ext>
            </a:extLst>
          </p:cNvPr>
          <p:cNvPicPr>
            <a:picLocks noChangeAspect="1"/>
          </p:cNvPicPr>
          <p:nvPr/>
        </p:nvPicPr>
        <p:blipFill>
          <a:blip r:embed="rId3"/>
          <a:stretch>
            <a:fillRect/>
          </a:stretch>
        </p:blipFill>
        <p:spPr>
          <a:xfrm>
            <a:off x="0" y="1370018"/>
            <a:ext cx="12192000" cy="3384767"/>
          </a:xfrm>
          <a:prstGeom prst="rect">
            <a:avLst/>
          </a:prstGeom>
        </p:spPr>
      </p:pic>
    </p:spTree>
    <p:extLst>
      <p:ext uri="{BB962C8B-B14F-4D97-AF65-F5344CB8AC3E}">
        <p14:creationId xmlns:p14="http://schemas.microsoft.com/office/powerpoint/2010/main" val="73920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Interpretable ensembles</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Bagging, boosting, and randomization all produce ensembles of classifiers</a:t>
            </a:r>
          </a:p>
          <a:p>
            <a:r>
              <a:rPr lang="en-US" dirty="0"/>
              <a:t>Ensembles make it difficult to analyze what info has been extracted from data</a:t>
            </a:r>
          </a:p>
          <a:p>
            <a:r>
              <a:rPr lang="en-US" dirty="0"/>
              <a:t>Would be nice to have a single model with the same predictive performance</a:t>
            </a:r>
          </a:p>
          <a:p>
            <a:r>
              <a:rPr lang="en-US" dirty="0"/>
              <a:t>One possibility:</a:t>
            </a:r>
          </a:p>
          <a:p>
            <a:pPr lvl="1"/>
            <a:r>
              <a:rPr lang="en-US" dirty="0"/>
              <a:t>1) generate artificial dataset by randomly sampling points from dataset, </a:t>
            </a:r>
          </a:p>
          <a:p>
            <a:pPr lvl="1"/>
            <a:r>
              <a:rPr lang="en-US" dirty="0"/>
              <a:t>2) assigning labels based on ensemble, </a:t>
            </a:r>
          </a:p>
          <a:p>
            <a:pPr lvl="1"/>
            <a:r>
              <a:rPr lang="en-US" dirty="0"/>
              <a:t>3) and then learn decision tree or rules on this artificial dataset</a:t>
            </a:r>
          </a:p>
          <a:p>
            <a:r>
              <a:rPr lang="en-US" dirty="0"/>
              <a:t>This strategy should replicate the performance of the ensemble, and provides us with a single tree to interpret</a:t>
            </a:r>
          </a:p>
        </p:txBody>
      </p:sp>
    </p:spTree>
    <p:extLst>
      <p:ext uri="{BB962C8B-B14F-4D97-AF65-F5344CB8AC3E}">
        <p14:creationId xmlns:p14="http://schemas.microsoft.com/office/powerpoint/2010/main" val="115134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Option trees</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6667929" cy="5874854"/>
          </a:xfrm>
        </p:spPr>
        <p:txBody>
          <a:bodyPr/>
          <a:lstStyle/>
          <a:p>
            <a:r>
              <a:rPr lang="en-US" dirty="0"/>
              <a:t>Another approach is to derive a single structure that can represent an ensemble of classifiers compactly</a:t>
            </a:r>
          </a:p>
          <a:p>
            <a:r>
              <a:rPr lang="en-US" dirty="0"/>
              <a:t>If ensemble is built from decision trees, can use an </a:t>
            </a:r>
            <a:r>
              <a:rPr lang="en-US" i="1" dirty="0"/>
              <a:t>option tree </a:t>
            </a:r>
            <a:r>
              <a:rPr lang="en-US" dirty="0"/>
              <a:t>to do this</a:t>
            </a:r>
          </a:p>
          <a:p>
            <a:r>
              <a:rPr lang="en-US" dirty="0"/>
              <a:t>Option trees contain two types of node:</a:t>
            </a:r>
          </a:p>
          <a:p>
            <a:pPr lvl="1"/>
            <a:r>
              <a:rPr lang="en-US" dirty="0"/>
              <a:t>Decision nodes</a:t>
            </a:r>
          </a:p>
          <a:p>
            <a:pPr lvl="1"/>
            <a:r>
              <a:rPr lang="en-US" dirty="0"/>
              <a:t>Option nodes</a:t>
            </a:r>
          </a:p>
          <a:p>
            <a:r>
              <a:rPr lang="en-US" dirty="0"/>
              <a:t>At decision node, take a single branch</a:t>
            </a:r>
          </a:p>
          <a:p>
            <a:r>
              <a:rPr lang="en-US" dirty="0"/>
              <a:t>At option node, take ALL branches</a:t>
            </a:r>
          </a:p>
          <a:p>
            <a:r>
              <a:rPr lang="en-US" dirty="0"/>
              <a:t>To classify instance, filter it down through the tree, and take majority across class across all leaves</a:t>
            </a:r>
          </a:p>
          <a:p>
            <a:endParaRPr lang="en-US" dirty="0"/>
          </a:p>
        </p:txBody>
      </p:sp>
      <p:pic>
        <p:nvPicPr>
          <p:cNvPr id="5" name="Picture 4">
            <a:extLst>
              <a:ext uri="{FF2B5EF4-FFF2-40B4-BE49-F238E27FC236}">
                <a16:creationId xmlns:a16="http://schemas.microsoft.com/office/drawing/2014/main" id="{311EE91F-F4D7-4398-86C9-5ADFCE5070D8}"/>
              </a:ext>
            </a:extLst>
          </p:cNvPr>
          <p:cNvPicPr>
            <a:picLocks noChangeAspect="1"/>
          </p:cNvPicPr>
          <p:nvPr/>
        </p:nvPicPr>
        <p:blipFill>
          <a:blip r:embed="rId2"/>
          <a:stretch>
            <a:fillRect/>
          </a:stretch>
        </p:blipFill>
        <p:spPr>
          <a:xfrm>
            <a:off x="6853357" y="922106"/>
            <a:ext cx="5192740" cy="4125074"/>
          </a:xfrm>
          <a:prstGeom prst="rect">
            <a:avLst/>
          </a:prstGeom>
        </p:spPr>
      </p:pic>
    </p:spTree>
    <p:extLst>
      <p:ext uri="{BB962C8B-B14F-4D97-AF65-F5344CB8AC3E}">
        <p14:creationId xmlns:p14="http://schemas.microsoft.com/office/powerpoint/2010/main" val="227811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Option trees</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6842590" cy="5874854"/>
          </a:xfrm>
        </p:spPr>
        <p:txBody>
          <a:bodyPr>
            <a:normAutofit fontScale="92500" lnSpcReduction="20000"/>
          </a:bodyPr>
          <a:lstStyle/>
          <a:p>
            <a:r>
              <a:rPr lang="en-US" dirty="0"/>
              <a:t>Option trees can be generated by modifying an existing decision tree learner to create an option node if there are several splits that look similarly useful according to their information gain</a:t>
            </a:r>
          </a:p>
          <a:p>
            <a:r>
              <a:rPr lang="en-US" dirty="0"/>
              <a:t>Can also grow an option tree by incrementally adding nodes</a:t>
            </a:r>
          </a:p>
          <a:p>
            <a:r>
              <a:rPr lang="en-US" dirty="0"/>
              <a:t>This is commonly done using a boosting algorithm, resulting trees are called </a:t>
            </a:r>
            <a:r>
              <a:rPr lang="en-US" i="1" dirty="0"/>
              <a:t>alternating decision trees </a:t>
            </a:r>
            <a:endParaRPr lang="en-US" dirty="0"/>
          </a:p>
          <a:p>
            <a:pPr lvl="1"/>
            <a:r>
              <a:rPr lang="en-US" dirty="0"/>
              <a:t>Decision nodes called </a:t>
            </a:r>
            <a:r>
              <a:rPr lang="en-US" i="1" dirty="0"/>
              <a:t>splitter </a:t>
            </a:r>
            <a:r>
              <a:rPr lang="en-US" dirty="0"/>
              <a:t>nodes</a:t>
            </a:r>
          </a:p>
          <a:p>
            <a:pPr lvl="1"/>
            <a:r>
              <a:rPr lang="en-US" dirty="0"/>
              <a:t>Option nodes called </a:t>
            </a:r>
            <a:r>
              <a:rPr lang="en-US" i="1" dirty="0"/>
              <a:t>prediction </a:t>
            </a:r>
            <a:r>
              <a:rPr lang="en-US" dirty="0"/>
              <a:t>nodes</a:t>
            </a:r>
          </a:p>
          <a:p>
            <a:r>
              <a:rPr lang="en-US" dirty="0"/>
              <a:t>Example: alternating decision tree for weather data</a:t>
            </a:r>
          </a:p>
          <a:p>
            <a:pPr lvl="1"/>
            <a:r>
              <a:rPr lang="en-US" dirty="0"/>
              <a:t>Positive value =&gt; play=no</a:t>
            </a:r>
          </a:p>
          <a:p>
            <a:pPr lvl="1"/>
            <a:r>
              <a:rPr lang="en-US" dirty="0"/>
              <a:t>Negative value =&gt; play=yes</a:t>
            </a:r>
          </a:p>
          <a:p>
            <a:r>
              <a:rPr lang="en-US" dirty="0"/>
              <a:t>To classify instance, filter it down the tree and sum all the leaves</a:t>
            </a:r>
          </a:p>
        </p:txBody>
      </p:sp>
      <p:pic>
        <p:nvPicPr>
          <p:cNvPr id="6" name="Picture 5">
            <a:extLst>
              <a:ext uri="{FF2B5EF4-FFF2-40B4-BE49-F238E27FC236}">
                <a16:creationId xmlns:a16="http://schemas.microsoft.com/office/drawing/2014/main" id="{FAB08FCE-2060-418B-9303-F6D7EFE8DCDC}"/>
              </a:ext>
            </a:extLst>
          </p:cNvPr>
          <p:cNvPicPr>
            <a:picLocks noChangeAspect="1"/>
          </p:cNvPicPr>
          <p:nvPr/>
        </p:nvPicPr>
        <p:blipFill>
          <a:blip r:embed="rId2"/>
          <a:stretch>
            <a:fillRect/>
          </a:stretch>
        </p:blipFill>
        <p:spPr>
          <a:xfrm>
            <a:off x="7130265" y="99331"/>
            <a:ext cx="4609672" cy="4695150"/>
          </a:xfrm>
          <a:prstGeom prst="rect">
            <a:avLst/>
          </a:prstGeom>
        </p:spPr>
      </p:pic>
      <p:sp>
        <p:nvSpPr>
          <p:cNvPr id="7" name="TextBox 6">
            <a:extLst>
              <a:ext uri="{FF2B5EF4-FFF2-40B4-BE49-F238E27FC236}">
                <a16:creationId xmlns:a16="http://schemas.microsoft.com/office/drawing/2014/main" id="{F376A028-BA71-46CF-878A-1F8C0CFD3A19}"/>
              </a:ext>
            </a:extLst>
          </p:cNvPr>
          <p:cNvSpPr txBox="1"/>
          <p:nvPr/>
        </p:nvSpPr>
        <p:spPr>
          <a:xfrm>
            <a:off x="6185043" y="4993240"/>
            <a:ext cx="6006957" cy="1765429"/>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08659787-7A05-4F96-874B-48AE4D705F39}"/>
              </a:ext>
            </a:extLst>
          </p:cNvPr>
          <p:cNvSpPr txBox="1"/>
          <p:nvPr/>
        </p:nvSpPr>
        <p:spPr>
          <a:xfrm>
            <a:off x="6945330" y="4993240"/>
            <a:ext cx="524666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Alternating tree grown using boosting algorithm</a:t>
            </a:r>
          </a:p>
          <a:p>
            <a:pPr marL="285750" indent="-285750">
              <a:buFont typeface="Arial" panose="020B0604020202020204" pitchFamily="34" charset="0"/>
              <a:buChar char="•"/>
            </a:pPr>
            <a:r>
              <a:rPr lang="en-US" dirty="0"/>
              <a:t>Assume base learner produces single conjunctive rule in each boosting iteration</a:t>
            </a:r>
          </a:p>
          <a:p>
            <a:pPr marL="285750" indent="-285750">
              <a:buFont typeface="Arial" panose="020B0604020202020204" pitchFamily="34" charset="0"/>
              <a:buChar char="•"/>
            </a:pPr>
            <a:r>
              <a:rPr lang="en-US" dirty="0"/>
              <a:t>Alternating decision tree can be generated by adding each rule into the tree</a:t>
            </a:r>
          </a:p>
        </p:txBody>
      </p:sp>
    </p:spTree>
    <p:extLst>
      <p:ext uri="{BB962C8B-B14F-4D97-AF65-F5344CB8AC3E}">
        <p14:creationId xmlns:p14="http://schemas.microsoft.com/office/powerpoint/2010/main" val="129335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98036" cy="790575"/>
          </a:xfrm>
        </p:spPr>
        <p:txBody>
          <a:bodyPr/>
          <a:lstStyle/>
          <a:p>
            <a:r>
              <a:rPr lang="en-CA" dirty="0"/>
              <a:t>Linear regression, Regression tree, Model tree</a:t>
            </a:r>
          </a:p>
        </p:txBody>
      </p:sp>
      <p:pic>
        <p:nvPicPr>
          <p:cNvPr id="4" name="Picture 3"/>
          <p:cNvPicPr>
            <a:picLocks noChangeAspect="1"/>
          </p:cNvPicPr>
          <p:nvPr/>
        </p:nvPicPr>
        <p:blipFill>
          <a:blip r:embed="rId2"/>
          <a:stretch>
            <a:fillRect/>
          </a:stretch>
        </p:blipFill>
        <p:spPr>
          <a:xfrm>
            <a:off x="0" y="765171"/>
            <a:ext cx="12192000" cy="6072188"/>
          </a:xfrm>
          <a:prstGeom prst="rect">
            <a:avLst/>
          </a:prstGeom>
        </p:spPr>
      </p:pic>
      <p:sp>
        <p:nvSpPr>
          <p:cNvPr id="3" name="TextBox 2"/>
          <p:cNvSpPr txBox="1"/>
          <p:nvPr/>
        </p:nvSpPr>
        <p:spPr>
          <a:xfrm>
            <a:off x="0" y="3283527"/>
            <a:ext cx="1856509" cy="1200329"/>
          </a:xfrm>
          <a:prstGeom prst="rect">
            <a:avLst/>
          </a:prstGeom>
          <a:noFill/>
        </p:spPr>
        <p:txBody>
          <a:bodyPr wrap="square" rtlCol="0">
            <a:spAutoFit/>
          </a:bodyPr>
          <a:lstStyle/>
          <a:p>
            <a:r>
              <a:rPr lang="en-CA" dirty="0"/>
              <a:t>A) Regression equation for</a:t>
            </a:r>
          </a:p>
          <a:p>
            <a:r>
              <a:rPr lang="en-CA" dirty="0"/>
              <a:t>CPU performance</a:t>
            </a:r>
          </a:p>
          <a:p>
            <a:r>
              <a:rPr lang="en-CA" dirty="0"/>
              <a:t>data</a:t>
            </a:r>
          </a:p>
        </p:txBody>
      </p:sp>
      <p:sp>
        <p:nvSpPr>
          <p:cNvPr id="5" name="TextBox 4"/>
          <p:cNvSpPr txBox="1"/>
          <p:nvPr/>
        </p:nvSpPr>
        <p:spPr>
          <a:xfrm>
            <a:off x="1856509" y="5070763"/>
            <a:ext cx="5624945" cy="1477328"/>
          </a:xfrm>
          <a:prstGeom prst="rect">
            <a:avLst/>
          </a:prstGeom>
          <a:noFill/>
        </p:spPr>
        <p:txBody>
          <a:bodyPr wrap="square" rtlCol="0">
            <a:spAutoFit/>
          </a:bodyPr>
          <a:lstStyle/>
          <a:p>
            <a:r>
              <a:rPr lang="en-CA" dirty="0"/>
              <a:t>B) Regression tree for CPU performance data. Leaves of tree are numbers that represent the average outcome for instances that reach the leaf.</a:t>
            </a:r>
          </a:p>
          <a:p>
            <a:r>
              <a:rPr lang="en-CA" dirty="0"/>
              <a:t>Larger, more complex than regression equation, but also more accurate than regression equation.</a:t>
            </a:r>
          </a:p>
        </p:txBody>
      </p:sp>
      <p:sp>
        <p:nvSpPr>
          <p:cNvPr id="6" name="TextBox 5"/>
          <p:cNvSpPr txBox="1"/>
          <p:nvPr/>
        </p:nvSpPr>
        <p:spPr>
          <a:xfrm>
            <a:off x="8188036" y="6488668"/>
            <a:ext cx="4516582" cy="338554"/>
          </a:xfrm>
          <a:prstGeom prst="rect">
            <a:avLst/>
          </a:prstGeom>
          <a:noFill/>
        </p:spPr>
        <p:txBody>
          <a:bodyPr wrap="square" rtlCol="0">
            <a:spAutoFit/>
          </a:bodyPr>
          <a:lstStyle/>
          <a:p>
            <a:r>
              <a:rPr lang="en-CA" sz="1600" dirty="0"/>
              <a:t>Model tree (leaves contain linear expressions)</a:t>
            </a:r>
          </a:p>
        </p:txBody>
      </p:sp>
    </p:spTree>
    <p:extLst>
      <p:ext uri="{BB962C8B-B14F-4D97-AF65-F5344CB8AC3E}">
        <p14:creationId xmlns:p14="http://schemas.microsoft.com/office/powerpoint/2010/main" val="86039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Stacking</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a:bodyPr>
          <a:lstStyle/>
          <a:p>
            <a:r>
              <a:rPr lang="en-US" dirty="0"/>
              <a:t>Stacking is a different way of combining multiple models</a:t>
            </a:r>
          </a:p>
          <a:p>
            <a:r>
              <a:rPr lang="en-US" dirty="0"/>
              <a:t>Unlike bagging and boosting, stacking not used to combine models of same type</a:t>
            </a:r>
          </a:p>
          <a:p>
            <a:pPr lvl="1"/>
            <a:r>
              <a:rPr lang="en-US" dirty="0"/>
              <a:t>Stacking is applied to models built by different learning algorithms</a:t>
            </a:r>
          </a:p>
          <a:p>
            <a:r>
              <a:rPr lang="en-US" dirty="0"/>
              <a:t>Suppose you have the following:</a:t>
            </a:r>
          </a:p>
          <a:p>
            <a:pPr lvl="1"/>
            <a:r>
              <a:rPr lang="en-US" dirty="0"/>
              <a:t>Decision tree inducer</a:t>
            </a:r>
          </a:p>
          <a:p>
            <a:pPr lvl="1"/>
            <a:r>
              <a:rPr lang="en-US" dirty="0"/>
              <a:t>Naïve Bayes learner</a:t>
            </a:r>
          </a:p>
          <a:p>
            <a:pPr lvl="1"/>
            <a:r>
              <a:rPr lang="en-US" dirty="0"/>
              <a:t>Instance-based learning scheme</a:t>
            </a:r>
          </a:p>
          <a:p>
            <a:r>
              <a:rPr lang="en-US" dirty="0"/>
              <a:t>And you want to create a classifier for a given dataset</a:t>
            </a:r>
          </a:p>
          <a:p>
            <a:r>
              <a:rPr lang="en-US" dirty="0"/>
              <a:t>Usual procedure: use cross validation, find which model gives lowest error, use it</a:t>
            </a:r>
          </a:p>
          <a:p>
            <a:r>
              <a:rPr lang="en-US" dirty="0"/>
              <a:t>A better approach may be to combine the results of all 3 algorithms</a:t>
            </a:r>
          </a:p>
          <a:p>
            <a:r>
              <a:rPr lang="en-US" dirty="0"/>
              <a:t>Can use voting, but only makes sense if algorithms perform comparatively well</a:t>
            </a:r>
          </a:p>
          <a:p>
            <a:r>
              <a:rPr lang="en-US" dirty="0"/>
              <a:t>If 2/3 algorithms perform much worse than the third, voting hurts prediction</a:t>
            </a:r>
          </a:p>
          <a:p>
            <a:endParaRPr lang="en-US" dirty="0"/>
          </a:p>
        </p:txBody>
      </p:sp>
    </p:spTree>
    <p:extLst>
      <p:ext uri="{BB962C8B-B14F-4D97-AF65-F5344CB8AC3E}">
        <p14:creationId xmlns:p14="http://schemas.microsoft.com/office/powerpoint/2010/main" val="23688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Stacking</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normAutofit lnSpcReduction="10000"/>
          </a:bodyPr>
          <a:lstStyle/>
          <a:p>
            <a:r>
              <a:rPr lang="en-US" dirty="0"/>
              <a:t>Stacking introduces concept of</a:t>
            </a:r>
            <a:r>
              <a:rPr lang="en-US" i="1" dirty="0"/>
              <a:t> </a:t>
            </a:r>
            <a:r>
              <a:rPr lang="en-US" i="1" dirty="0" err="1"/>
              <a:t>metalearner</a:t>
            </a:r>
            <a:r>
              <a:rPr lang="en-US" dirty="0"/>
              <a:t>, which replaces voting procedure</a:t>
            </a:r>
          </a:p>
          <a:p>
            <a:r>
              <a:rPr lang="en-US" dirty="0"/>
              <a:t>The problem with voting is we don’t know which classifier to trust</a:t>
            </a:r>
          </a:p>
          <a:p>
            <a:r>
              <a:rPr lang="en-US" dirty="0"/>
              <a:t>Stacking tries to </a:t>
            </a:r>
            <a:r>
              <a:rPr lang="en-US" i="1" dirty="0"/>
              <a:t>learn </a:t>
            </a:r>
            <a:r>
              <a:rPr lang="en-US" dirty="0"/>
              <a:t>which classifiers are most reliable, using the </a:t>
            </a:r>
            <a:r>
              <a:rPr lang="en-US" dirty="0" err="1"/>
              <a:t>metalearner</a:t>
            </a:r>
            <a:endParaRPr lang="en-US" dirty="0"/>
          </a:p>
          <a:p>
            <a:r>
              <a:rPr lang="en-US" dirty="0"/>
              <a:t>Input to metamodel (level 1): predictions of base model (level 0)</a:t>
            </a:r>
          </a:p>
          <a:p>
            <a:r>
              <a:rPr lang="en-US" dirty="0"/>
              <a:t>Level 1 instance has as many attributes as there are level 0 learners</a:t>
            </a:r>
          </a:p>
          <a:p>
            <a:pPr lvl="1"/>
            <a:r>
              <a:rPr lang="en-US" dirty="0"/>
              <a:t>Level 1 attribute values are predictions from level 0 learners</a:t>
            </a:r>
          </a:p>
          <a:p>
            <a:r>
              <a:rPr lang="en-US" dirty="0"/>
              <a:t>How to train level 1 learner?</a:t>
            </a:r>
          </a:p>
          <a:p>
            <a:r>
              <a:rPr lang="en-US" dirty="0"/>
              <a:t>Simply learning on level 0 predictions inevitably ignores certain classifiers (bad)</a:t>
            </a:r>
          </a:p>
          <a:p>
            <a:r>
              <a:rPr lang="en-US" dirty="0"/>
              <a:t>Instead, use a validation set to train the level 1 learner:</a:t>
            </a:r>
          </a:p>
          <a:p>
            <a:r>
              <a:rPr lang="en-US" dirty="0"/>
              <a:t>Train base level 0 models on training set</a:t>
            </a:r>
          </a:p>
          <a:p>
            <a:r>
              <a:rPr lang="en-US" dirty="0"/>
              <a:t>Level 0 models can also output probabilities </a:t>
            </a:r>
          </a:p>
          <a:p>
            <a:r>
              <a:rPr lang="en-US" dirty="0"/>
              <a:t>Which model to use as level 1 learner? </a:t>
            </a:r>
          </a:p>
          <a:p>
            <a:pPr lvl="1"/>
            <a:r>
              <a:rPr lang="en-US" dirty="0"/>
              <a:t>Simple linear models, or trees with linear models at leaves usually work well</a:t>
            </a:r>
          </a:p>
          <a:p>
            <a:endParaRPr lang="en-US" dirty="0"/>
          </a:p>
        </p:txBody>
      </p:sp>
    </p:spTree>
    <p:extLst>
      <p:ext uri="{BB962C8B-B14F-4D97-AF65-F5344CB8AC3E}">
        <p14:creationId xmlns:p14="http://schemas.microsoft.com/office/powerpoint/2010/main" val="3381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D1F3-14F5-4845-BC64-7ADADA18D75B}"/>
              </a:ext>
            </a:extLst>
          </p:cNvPr>
          <p:cNvSpPr>
            <a:spLocks noGrp="1"/>
          </p:cNvSpPr>
          <p:nvPr>
            <p:ph type="title"/>
          </p:nvPr>
        </p:nvSpPr>
        <p:spPr>
          <a:xfrm>
            <a:off x="0" y="1"/>
            <a:ext cx="12192000" cy="945222"/>
          </a:xfrm>
        </p:spPr>
        <p:txBody>
          <a:bodyPr/>
          <a:lstStyle/>
          <a:p>
            <a:r>
              <a:rPr lang="en-US" dirty="0"/>
              <a:t>Summary</a:t>
            </a:r>
          </a:p>
        </p:txBody>
      </p:sp>
      <p:sp>
        <p:nvSpPr>
          <p:cNvPr id="3" name="Content Placeholder 2">
            <a:extLst>
              <a:ext uri="{FF2B5EF4-FFF2-40B4-BE49-F238E27FC236}">
                <a16:creationId xmlns:a16="http://schemas.microsoft.com/office/drawing/2014/main" id="{FCEFC3DF-E2EC-49B6-8478-46AF39D5323F}"/>
              </a:ext>
            </a:extLst>
          </p:cNvPr>
          <p:cNvSpPr>
            <a:spLocks noGrp="1"/>
          </p:cNvSpPr>
          <p:nvPr>
            <p:ph idx="1"/>
          </p:nvPr>
        </p:nvSpPr>
        <p:spPr>
          <a:xfrm>
            <a:off x="-1" y="983145"/>
            <a:ext cx="12191999" cy="5874854"/>
          </a:xfrm>
        </p:spPr>
        <p:txBody>
          <a:bodyPr/>
          <a:lstStyle/>
          <a:p>
            <a:r>
              <a:rPr lang="en-US" dirty="0"/>
              <a:t>Boosting</a:t>
            </a:r>
          </a:p>
          <a:p>
            <a:pPr lvl="1"/>
            <a:r>
              <a:rPr lang="en-US" dirty="0"/>
              <a:t>Iteratively construct classifiers that are complementary, weigh final vote (by accuracy)</a:t>
            </a:r>
          </a:p>
          <a:p>
            <a:pPr lvl="1"/>
            <a:r>
              <a:rPr lang="en-US" dirty="0"/>
              <a:t>Combines weak classifiers to form strong classifier</a:t>
            </a:r>
          </a:p>
          <a:p>
            <a:r>
              <a:rPr lang="en-US" dirty="0"/>
              <a:t>Stacking</a:t>
            </a:r>
          </a:p>
          <a:p>
            <a:pPr lvl="1"/>
            <a:r>
              <a:rPr lang="en-US" dirty="0"/>
              <a:t>Learn optimal combination of different algorithms using </a:t>
            </a:r>
            <a:r>
              <a:rPr lang="en-US" dirty="0" err="1"/>
              <a:t>metalearner</a:t>
            </a:r>
            <a:endParaRPr lang="en-US" dirty="0"/>
          </a:p>
          <a:p>
            <a:r>
              <a:rPr lang="en-US" dirty="0"/>
              <a:t>Regressor/classifier boosting in </a:t>
            </a:r>
            <a:r>
              <a:rPr lang="en-US" dirty="0" err="1"/>
              <a:t>sklearn</a:t>
            </a:r>
            <a:r>
              <a:rPr lang="en-US" dirty="0"/>
              <a:t>:</a:t>
            </a:r>
          </a:p>
          <a:p>
            <a:r>
              <a:rPr lang="en-US" sz="2000" dirty="0">
                <a:hlinkClick r:id="rId2"/>
              </a:rPr>
              <a:t>https://scikit-learn.org/stable/modules/generated/sklearn.ensemble.GradientBoostingRegressor.html</a:t>
            </a:r>
            <a:endParaRPr lang="en-US" sz="2000" dirty="0"/>
          </a:p>
          <a:p>
            <a:r>
              <a:rPr lang="en-US" sz="2000" dirty="0">
                <a:hlinkClick r:id="rId3"/>
              </a:rPr>
              <a:t>https://scikit-learn.org/stable/modules/generated/sklearn.ensemble.GradientBoostingClassifier.html</a:t>
            </a:r>
            <a:endParaRPr lang="en-US" sz="2000" dirty="0"/>
          </a:p>
          <a:p>
            <a:r>
              <a:rPr lang="en-US" dirty="0"/>
              <a:t>Ensemble methods overview:</a:t>
            </a:r>
          </a:p>
          <a:p>
            <a:r>
              <a:rPr lang="en-US" dirty="0">
                <a:hlinkClick r:id="rId4"/>
              </a:rPr>
              <a:t>https://scikit-learn.org/stable/modules/ensemble.html</a:t>
            </a:r>
            <a:endParaRPr lang="en-US" dirty="0"/>
          </a:p>
          <a:p>
            <a:endParaRPr lang="en-US" dirty="0"/>
          </a:p>
          <a:p>
            <a:r>
              <a:rPr lang="en-US" dirty="0"/>
              <a:t>Chapter 9 is next (probabilistic methods, math heavy)</a:t>
            </a:r>
          </a:p>
        </p:txBody>
      </p:sp>
    </p:spTree>
    <p:extLst>
      <p:ext uri="{BB962C8B-B14F-4D97-AF65-F5344CB8AC3E}">
        <p14:creationId xmlns:p14="http://schemas.microsoft.com/office/powerpoint/2010/main" val="19846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6149-B0B3-4911-9951-92C892B7B043}"/>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B867E9CE-0A35-4B1A-A65A-F4ABA2A9ED0F}"/>
              </a:ext>
            </a:extLst>
          </p:cNvPr>
          <p:cNvSpPr>
            <a:spLocks noGrp="1"/>
          </p:cNvSpPr>
          <p:nvPr>
            <p:ph type="subTitle" idx="1"/>
          </p:nvPr>
        </p:nvSpPr>
        <p:spPr/>
        <p:txBody>
          <a:bodyPr/>
          <a:lstStyle/>
          <a:p>
            <a:r>
              <a:rPr lang="en-US" dirty="0"/>
              <a:t>Lecture 27</a:t>
            </a:r>
          </a:p>
        </p:txBody>
      </p:sp>
    </p:spTree>
    <p:extLst>
      <p:ext uri="{BB962C8B-B14F-4D97-AF65-F5344CB8AC3E}">
        <p14:creationId xmlns:p14="http://schemas.microsoft.com/office/powerpoint/2010/main" val="229953385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4006-F983-4626-86E3-E1768A5BA927}"/>
              </a:ext>
            </a:extLst>
          </p:cNvPr>
          <p:cNvSpPr>
            <a:spLocks noGrp="1"/>
          </p:cNvSpPr>
          <p:nvPr>
            <p:ph type="title"/>
          </p:nvPr>
        </p:nvSpPr>
        <p:spPr/>
        <p:txBody>
          <a:bodyPr/>
          <a:lstStyle/>
          <a:p>
            <a:r>
              <a:rPr lang="en-US" dirty="0"/>
              <a:t>Probabilistic methods</a:t>
            </a:r>
          </a:p>
        </p:txBody>
      </p:sp>
      <p:sp>
        <p:nvSpPr>
          <p:cNvPr id="3" name="Content Placeholder 2">
            <a:extLst>
              <a:ext uri="{FF2B5EF4-FFF2-40B4-BE49-F238E27FC236}">
                <a16:creationId xmlns:a16="http://schemas.microsoft.com/office/drawing/2014/main" id="{84746DD2-BA1C-4B99-A939-6E40221F69E2}"/>
              </a:ext>
            </a:extLst>
          </p:cNvPr>
          <p:cNvSpPr>
            <a:spLocks noGrp="1"/>
          </p:cNvSpPr>
          <p:nvPr>
            <p:ph idx="1"/>
          </p:nvPr>
        </p:nvSpPr>
        <p:spPr>
          <a:xfrm>
            <a:off x="421241" y="1537948"/>
            <a:ext cx="11178283" cy="5032375"/>
          </a:xfrm>
        </p:spPr>
        <p:txBody>
          <a:bodyPr/>
          <a:lstStyle/>
          <a:p>
            <a:r>
              <a:rPr lang="en-US" dirty="0"/>
              <a:t>Probabilistic methods are the basis for many data mining techniques</a:t>
            </a:r>
          </a:p>
          <a:p>
            <a:r>
              <a:rPr lang="en-US" dirty="0"/>
              <a:t>We have seen Naïve Bayes, a model that maximizes likelihood of an event</a:t>
            </a:r>
          </a:p>
          <a:p>
            <a:r>
              <a:rPr lang="en-US" dirty="0"/>
              <a:t>We will formalize the notion of likelihood</a:t>
            </a:r>
          </a:p>
          <a:p>
            <a:r>
              <a:rPr lang="en-US" dirty="0"/>
              <a:t>Will see how maximizing likelihoods underlies many estimation problems</a:t>
            </a:r>
          </a:p>
          <a:p>
            <a:r>
              <a:rPr lang="en-US" dirty="0"/>
              <a:t>Will see Bayesian networks and other probabilistic methods</a:t>
            </a:r>
          </a:p>
          <a:p>
            <a:endParaRPr lang="en-US" dirty="0"/>
          </a:p>
          <a:p>
            <a:r>
              <a:rPr lang="en-US" dirty="0"/>
              <a:t>Aside: </a:t>
            </a:r>
          </a:p>
          <a:p>
            <a:r>
              <a:rPr lang="en-US" dirty="0"/>
              <a:t>Probability is required to describe quantum phenomena</a:t>
            </a:r>
          </a:p>
          <a:p>
            <a:r>
              <a:rPr lang="en-US" dirty="0"/>
              <a:t>Many-worlds interpretation of quantum mechanics:</a:t>
            </a:r>
          </a:p>
          <a:p>
            <a:pPr lvl="1"/>
            <a:r>
              <a:rPr lang="en-US" dirty="0">
                <a:hlinkClick r:id="rId2"/>
              </a:rPr>
              <a:t>https://en.wikipedia.org/wiki/Many-worlds_interpretation</a:t>
            </a:r>
            <a:endParaRPr lang="en-US" dirty="0"/>
          </a:p>
        </p:txBody>
      </p:sp>
    </p:spTree>
    <p:extLst>
      <p:ext uri="{BB962C8B-B14F-4D97-AF65-F5344CB8AC3E}">
        <p14:creationId xmlns:p14="http://schemas.microsoft.com/office/powerpoint/2010/main" val="6453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5721-8BE7-47CF-868D-F1C719D1F513}"/>
              </a:ext>
            </a:extLst>
          </p:cNvPr>
          <p:cNvSpPr>
            <a:spLocks noGrp="1"/>
          </p:cNvSpPr>
          <p:nvPr>
            <p:ph type="title"/>
          </p:nvPr>
        </p:nvSpPr>
        <p:spPr>
          <a:xfrm>
            <a:off x="0" y="0"/>
            <a:ext cx="10515600" cy="641742"/>
          </a:xfrm>
        </p:spPr>
        <p:txBody>
          <a:bodyPr>
            <a:normAutofit fontScale="90000"/>
          </a:bodyPr>
          <a:lstStyle/>
          <a:p>
            <a:r>
              <a:rPr lang="en-US" dirty="0"/>
              <a:t>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B8BAB9-0B4C-415B-B129-C029272FAB3D}"/>
                  </a:ext>
                </a:extLst>
              </p:cNvPr>
              <p:cNvSpPr>
                <a:spLocks noGrp="1"/>
              </p:cNvSpPr>
              <p:nvPr>
                <p:ph idx="1"/>
              </p:nvPr>
            </p:nvSpPr>
            <p:spPr>
              <a:xfrm>
                <a:off x="0" y="641742"/>
                <a:ext cx="12192000" cy="6216258"/>
              </a:xfrm>
            </p:spPr>
            <p:txBody>
              <a:bodyPr>
                <a:normAutofit lnSpcReduction="10000"/>
              </a:bodyPr>
              <a:lstStyle/>
              <a:p>
                <a:r>
                  <a:rPr lang="en-US" b="1" dirty="0"/>
                  <a:t>A random variable is a variable whose values depend on the outcome of some random phenomenon</a:t>
                </a:r>
              </a:p>
              <a:p>
                <a:r>
                  <a:rPr lang="en-US" dirty="0"/>
                  <a:t>Consider an experiment that can produce a number of outcomes:</a:t>
                </a:r>
              </a:p>
              <a:p>
                <a:r>
                  <a:rPr lang="en-US" dirty="0"/>
                  <a:t>The set of all outcomes is called the </a:t>
                </a:r>
                <a:r>
                  <a:rPr lang="en-US" i="1" dirty="0"/>
                  <a:t>sample space </a:t>
                </a:r>
                <a:r>
                  <a:rPr lang="en-US" dirty="0"/>
                  <a:t>of the experiment</a:t>
                </a:r>
              </a:p>
              <a:p>
                <a:r>
                  <a:rPr lang="en-US" u="sng" dirty="0"/>
                  <a:t>Example</a:t>
                </a:r>
                <a:r>
                  <a:rPr lang="en-US" dirty="0"/>
                  <a:t>: rolling dice produces one of following outcomes: {1,2,3,4,5,6}</a:t>
                </a:r>
              </a:p>
              <a:p>
                <a:r>
                  <a:rPr lang="en-US" dirty="0"/>
                  <a:t>The </a:t>
                </a:r>
                <a:r>
                  <a:rPr lang="en-US" i="1" dirty="0"/>
                  <a:t>event space </a:t>
                </a:r>
                <a:r>
                  <a:rPr lang="en-US" dirty="0"/>
                  <a:t>of the experiment is all possible subsets of sample space </a:t>
                </a:r>
              </a:p>
              <a:p>
                <a:r>
                  <a:rPr lang="en-US" u="sng" dirty="0"/>
                  <a:t>Example</a:t>
                </a:r>
                <a:r>
                  <a:rPr lang="en-US" dirty="0"/>
                  <a:t>: rolling device can produce an odd number {1,3,5} (an event)</a:t>
                </a:r>
              </a:p>
              <a:p>
                <a:r>
                  <a:rPr lang="en-US" dirty="0"/>
                  <a:t>Probability is a way of assigning every event a value between 0 and 1</a:t>
                </a:r>
              </a:p>
              <a:p>
                <a:r>
                  <a:rPr lang="en-US" dirty="0"/>
                  <a:t>Event made up of all possible results has probability of 1 (here, {1,2,3,4,5,6})</a:t>
                </a:r>
              </a:p>
              <a:p>
                <a:r>
                  <a:rPr lang="en-US" b="1" dirty="0"/>
                  <a:t>Random variable: </a:t>
                </a:r>
                <a:r>
                  <a:rPr lang="en-US" dirty="0"/>
                  <a:t>function assigning real number to each event in sample space</a:t>
                </a:r>
              </a:p>
              <a:p>
                <a:r>
                  <a:rPr lang="en-US" u="sng" dirty="0"/>
                  <a:t>Example:</a:t>
                </a:r>
                <a:r>
                  <a:rPr lang="en-US" dirty="0"/>
                  <a:t> with dice, can use identity function as random variable (1=1, 2=2, etc.)</a:t>
                </a:r>
              </a:p>
              <a:p>
                <a:r>
                  <a:rPr lang="en-US" u="sng" dirty="0"/>
                  <a:t>Example:</a:t>
                </a:r>
                <a:r>
                  <a:rPr lang="en-US" dirty="0"/>
                  <a:t> with coin, can use 0 and 1 to refer to heads and tails: </a:t>
                </a:r>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h𝑒𝑎𝑑𝑠</m:t>
                        </m:r>
                      </m:e>
                    </m:d>
                    <m:r>
                      <a:rPr lang="en-US" b="0" i="1" smtClean="0">
                        <a:latin typeface="Cambria Math" panose="02040503050406030204" pitchFamily="18" charset="0"/>
                      </a:rPr>
                      <m:t>=0</m:t>
                    </m:r>
                  </m:oMath>
                </a14:m>
                <a:endParaRPr lang="en-US" u="sng" dirty="0"/>
              </a:p>
              <a:p>
                <a:r>
                  <a:rPr lang="en-US" dirty="0"/>
                  <a:t>Random variable has a probability distribution, specifying probability of its values</a:t>
                </a:r>
              </a:p>
              <a:p>
                <a:endParaRPr lang="en-US" b="1" dirty="0"/>
              </a:p>
              <a:p>
                <a:endParaRPr lang="en-US" dirty="0"/>
              </a:p>
            </p:txBody>
          </p:sp>
        </mc:Choice>
        <mc:Fallback xmlns="">
          <p:sp>
            <p:nvSpPr>
              <p:cNvPr id="3" name="Content Placeholder 2">
                <a:extLst>
                  <a:ext uri="{FF2B5EF4-FFF2-40B4-BE49-F238E27FC236}">
                    <a16:creationId xmlns:a16="http://schemas.microsoft.com/office/drawing/2014/main" id="{89B8BAB9-0B4C-415B-B129-C029272FAB3D}"/>
                  </a:ext>
                </a:extLst>
              </p:cNvPr>
              <p:cNvSpPr>
                <a:spLocks noGrp="1" noRot="1" noChangeAspect="1" noMove="1" noResize="1" noEditPoints="1" noAdjustHandles="1" noChangeArrowheads="1" noChangeShapeType="1" noTextEdit="1"/>
              </p:cNvSpPr>
              <p:nvPr>
                <p:ph idx="1"/>
              </p:nvPr>
            </p:nvSpPr>
            <p:spPr>
              <a:xfrm>
                <a:off x="0" y="641742"/>
                <a:ext cx="12192000" cy="6216258"/>
              </a:xfrm>
              <a:blipFill>
                <a:blip r:embed="rId2"/>
                <a:stretch>
                  <a:fillRect l="-900" t="-2157" r="-300"/>
                </a:stretch>
              </a:blipFill>
            </p:spPr>
            <p:txBody>
              <a:bodyPr/>
              <a:lstStyle/>
              <a:p>
                <a:r>
                  <a:rPr lang="en-US">
                    <a:noFill/>
                  </a:rPr>
                  <a:t> </a:t>
                </a:r>
              </a:p>
            </p:txBody>
          </p:sp>
        </mc:Fallback>
      </mc:AlternateContent>
    </p:spTree>
    <p:extLst>
      <p:ext uri="{BB962C8B-B14F-4D97-AF65-F5344CB8AC3E}">
        <p14:creationId xmlns:p14="http://schemas.microsoft.com/office/powerpoint/2010/main" val="285408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9.1 Foundations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In probability modeling, example data or instances are often though of as being events of some underlying random variable</a:t>
                </a:r>
              </a:p>
              <a:p>
                <a:r>
                  <a:rPr lang="en-US" dirty="0"/>
                  <a:t>Notation:</a:t>
                </a:r>
              </a:p>
              <a:p>
                <a:r>
                  <a:rPr lang="en-US" dirty="0"/>
                  <a:t>Given discrete random variable </a:t>
                </a:r>
                <a14:m>
                  <m:oMath xmlns:m="http://schemas.openxmlformats.org/officeDocument/2006/math">
                    <m:r>
                      <a:rPr lang="en-US" b="0" i="1" smtClean="0">
                        <a:latin typeface="Cambria Math" panose="02040503050406030204" pitchFamily="18" charset="0"/>
                      </a:rPr>
                      <m:t>𝐴</m:t>
                    </m:r>
                  </m:oMath>
                </a14:m>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is a function that encodes probabilities for each state that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may be in</a:t>
                </a:r>
              </a:p>
              <a:p>
                <a:r>
                  <a:rPr lang="en-US" dirty="0"/>
                  <a:t>Similarly, for continuous random variables </a:t>
                </a:r>
                <a14:m>
                  <m:oMath xmlns:m="http://schemas.openxmlformats.org/officeDocument/2006/math">
                    <m:r>
                      <a:rPr lang="en-US" b="0" i="1" smtClean="0">
                        <a:latin typeface="Cambria Math" panose="02040503050406030204" pitchFamily="18" charset="0"/>
                      </a:rPr>
                      <m:t>𝑥</m:t>
                    </m:r>
                  </m:oMath>
                </a14:m>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a function assigning a probability density to all possible values of </a:t>
                </a:r>
                <a14:m>
                  <m:oMath xmlns:m="http://schemas.openxmlformats.org/officeDocument/2006/math">
                    <m:r>
                      <a:rPr lang="en-US" b="0" i="1" smtClean="0">
                        <a:latin typeface="Cambria Math" panose="02040503050406030204" pitchFamily="18" charset="0"/>
                      </a:rPr>
                      <m:t>𝑥</m:t>
                    </m:r>
                  </m:oMath>
                </a14:m>
                <a:endParaRPr lang="en-US" dirty="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is probability of observing specific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simplified 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r>
                  <a:rPr lang="en-US" dirty="0"/>
                  <a:t>Similarly, common to write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for the observation that random variable </a:t>
                </a:r>
                <a14:m>
                  <m:oMath xmlns:m="http://schemas.openxmlformats.org/officeDocument/2006/math">
                    <m:r>
                      <a:rPr lang="en-US" b="0" i="1" smtClean="0">
                        <a:latin typeface="Cambria Math" panose="02040503050406030204" pitchFamily="18" charset="0"/>
                      </a:rPr>
                      <m:t>𝑥</m:t>
                    </m:r>
                  </m:oMath>
                </a14:m>
                <a:r>
                  <a:rPr lang="en-US" dirty="0"/>
                  <a:t> has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r="-250"/>
                </a:stretch>
              </a:blipFill>
            </p:spPr>
            <p:txBody>
              <a:bodyPr/>
              <a:lstStyle/>
              <a:p>
                <a:r>
                  <a:rPr lang="en-US">
                    <a:noFill/>
                  </a:rPr>
                  <a:t> </a:t>
                </a:r>
              </a:p>
            </p:txBody>
          </p:sp>
        </mc:Fallback>
      </mc:AlternateContent>
    </p:spTree>
    <p:extLst>
      <p:ext uri="{BB962C8B-B14F-4D97-AF65-F5344CB8AC3E}">
        <p14:creationId xmlns:p14="http://schemas.microsoft.com/office/powerpoint/2010/main" val="32652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Rules of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normAutofit/>
              </a:bodyPr>
              <a:lstStyle/>
              <a:p>
                <a:r>
                  <a:rPr lang="en-US" u="sng" dirty="0"/>
                  <a:t>Product rule </a:t>
                </a:r>
                <a:r>
                  <a:rPr lang="en-US" dirty="0"/>
                  <a:t>(</a:t>
                </a:r>
                <a:r>
                  <a:rPr lang="en-US" b="1" dirty="0"/>
                  <a:t>fundamental rule of probability</a:t>
                </a:r>
                <a:r>
                  <a:rPr lang="en-US" dirty="0"/>
                  <a:t>) states that </a:t>
                </a:r>
                <a:r>
                  <a:rPr lang="en-US" i="1" dirty="0"/>
                  <a:t>joint probability </a:t>
                </a:r>
                <a:r>
                  <a:rPr lang="en-US" dirty="0"/>
                  <a:t>of random variables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can be written:</a:t>
                </a:r>
              </a:p>
              <a:p>
                <a14:m>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e>
                    </m:d>
                    <m:r>
                      <a:rPr lang="en-US" sz="3600" b="0" i="1" smtClean="0">
                        <a:latin typeface="Cambria Math" panose="02040503050406030204" pitchFamily="18" charset="0"/>
                      </a:rPr>
                      <m:t>=</m:t>
                    </m:r>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e>
                        <m:r>
                          <a:rPr lang="en-US" sz="3600" b="0" i="1" smtClean="0">
                            <a:latin typeface="Cambria Math" panose="02040503050406030204" pitchFamily="18" charset="0"/>
                          </a:rPr>
                          <m:t>𝐵</m:t>
                        </m:r>
                      </m:e>
                    </m:d>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m:t>
                    </m:r>
                  </m:oMath>
                </a14:m>
                <a:endParaRPr lang="en-US" sz="3600" dirty="0"/>
              </a:p>
              <a:p>
                <a:r>
                  <a:rPr lang="en-US" u="sng" dirty="0"/>
                  <a:t>Sum rule </a:t>
                </a:r>
                <a:r>
                  <a:rPr lang="en-US" dirty="0"/>
                  <a:t>states that, given joint probability of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𝑁</m:t>
                        </m:r>
                      </m:sub>
                    </m:sSub>
                  </m:oMath>
                </a14:m>
                <a:r>
                  <a:rPr lang="en-US" dirty="0"/>
                  <a:t>, the </a:t>
                </a:r>
                <a:r>
                  <a:rPr lang="en-US" i="1" dirty="0"/>
                  <a:t>marginal probability </a:t>
                </a:r>
                <a:r>
                  <a:rPr lang="en-US" dirty="0"/>
                  <a:t>can be obtained by summing over all other variables</a:t>
                </a:r>
              </a:p>
              <a:p>
                <a:r>
                  <a:rPr lang="en-US" dirty="0"/>
                  <a:t>Marginal probability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a:t>
                </a:r>
              </a:p>
              <a:p>
                <a14:m>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1</m:t>
                            </m:r>
                          </m:sub>
                        </m:sSub>
                      </m:e>
                    </m:d>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sub>
                      <m:sup/>
                      <m:e>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𝑁</m:t>
                                </m:r>
                              </m:sub>
                            </m:sSub>
                          </m:sub>
                          <m:sup/>
                          <m:e>
                            <m:r>
                              <a:rPr lang="en-US" sz="3600" b="0" i="1" smtClean="0">
                                <a:latin typeface="Cambria Math" panose="02040503050406030204" pitchFamily="18" charset="0"/>
                              </a:rPr>
                              <m:t>𝑃</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𝑁</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𝑁</m:t>
                                </m:r>
                              </m:sub>
                            </m:sSub>
                            <m:r>
                              <a:rPr lang="en-US" sz="3600" b="0" i="1" smtClean="0">
                                <a:latin typeface="Cambria Math" panose="02040503050406030204" pitchFamily="18" charset="0"/>
                              </a:rPr>
                              <m:t>)</m:t>
                            </m:r>
                          </m:e>
                        </m:nary>
                      </m:e>
                    </m:nary>
                  </m:oMath>
                </a14:m>
                <a:endParaRPr lang="en-US" sz="3600" dirty="0"/>
              </a:p>
              <a:p>
                <a:r>
                  <a:rPr lang="en-US" dirty="0"/>
                  <a:t>The sums are taken over all possible values for corresponding variable</a:t>
                </a:r>
              </a:p>
              <a:p>
                <a:r>
                  <a:rPr lang="en-US" dirty="0"/>
                  <a:t>Can simplify notation:</a:t>
                </a:r>
              </a:p>
              <a:p>
                <a14:m>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m:t>
                        </m:r>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sub>
                      <m:sup/>
                      <m:e>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𝑁</m:t>
                                </m:r>
                              </m:sub>
                            </m:sSub>
                          </m:sub>
                          <m:sup/>
                          <m:e>
                            <m:r>
                              <a:rPr lang="en-US" sz="3600" b="0" i="1" smtClean="0">
                                <a:latin typeface="Cambria Math" panose="02040503050406030204" pitchFamily="18" charset="0"/>
                              </a:rPr>
                              <m:t>𝑃</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𝑁</m:t>
                                </m:r>
                              </m:sub>
                            </m:sSub>
                            <m:r>
                              <a:rPr lang="en-US" sz="3600" b="0" i="1" smtClean="0">
                                <a:latin typeface="Cambria Math" panose="02040503050406030204" pitchFamily="18" charset="0"/>
                              </a:rPr>
                              <m:t>)</m:t>
                            </m:r>
                          </m:e>
                        </m:nary>
                      </m:e>
                    </m:nary>
                  </m:oMath>
                </a14:m>
                <a:endParaRPr lang="en-US" sz="3600" dirty="0"/>
              </a:p>
              <a:p>
                <a:r>
                  <a:rPr lang="en-US" dirty="0"/>
                  <a:t>For continuous events/variables, equivalent formulation obtained by integrating</a:t>
                </a:r>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a:stretch>
              </a:blipFill>
            </p:spPr>
            <p:txBody>
              <a:bodyPr/>
              <a:lstStyle/>
              <a:p>
                <a:r>
                  <a:rPr lang="en-US">
                    <a:noFill/>
                  </a:rPr>
                  <a:t> </a:t>
                </a:r>
              </a:p>
            </p:txBody>
          </p:sp>
        </mc:Fallback>
      </mc:AlternateContent>
    </p:spTree>
    <p:extLst>
      <p:ext uri="{BB962C8B-B14F-4D97-AF65-F5344CB8AC3E}">
        <p14:creationId xmlns:p14="http://schemas.microsoft.com/office/powerpoint/2010/main" val="25449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Obtained from product rule: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a14:m>
                <a:endParaRPr lang="en-US" dirty="0"/>
              </a:p>
              <a:p>
                <a14:m>
                  <m:oMath xmlns:m="http://schemas.openxmlformats.org/officeDocument/2006/math">
                    <m:r>
                      <a:rPr lang="en-US" sz="3600" i="1" smtClean="0">
                        <a:latin typeface="Cambria Math" panose="02040503050406030204" pitchFamily="18" charset="0"/>
                      </a:rPr>
                      <m:t>𝑃</m:t>
                    </m:r>
                    <m:d>
                      <m:dPr>
                        <m:ctrlPr>
                          <a:rPr lang="en-US" sz="3600" i="1">
                            <a:latin typeface="Cambria Math" panose="02040503050406030204" pitchFamily="18" charset="0"/>
                          </a:rPr>
                        </m:ctrlPr>
                      </m:dPr>
                      <m:e>
                        <m:r>
                          <a:rPr lang="en-US" sz="3600" i="1">
                            <a:latin typeface="Cambria Math" panose="02040503050406030204" pitchFamily="18" charset="0"/>
                          </a:rPr>
                          <m:t>𝐴</m:t>
                        </m:r>
                      </m:e>
                      <m:e>
                        <m:r>
                          <a:rPr lang="en-US" sz="3600" i="1">
                            <a:latin typeface="Cambria Math" panose="02040503050406030204" pitchFamily="18" charset="0"/>
                          </a:rPr>
                          <m:t>𝐵</m:t>
                        </m:r>
                      </m:e>
                    </m:d>
                    <m:r>
                      <a:rPr lang="en-US" sz="3600" i="1">
                        <a:latin typeface="Cambria Math" panose="02040503050406030204" pitchFamily="18" charset="0"/>
                      </a:rPr>
                      <m:t>𝑃</m:t>
                    </m:r>
                    <m:d>
                      <m:dPr>
                        <m:ctrlPr>
                          <a:rPr lang="en-US" sz="3600" i="1">
                            <a:latin typeface="Cambria Math" panose="02040503050406030204" pitchFamily="18" charset="0"/>
                          </a:rPr>
                        </m:ctrlPr>
                      </m:dPr>
                      <m:e>
                        <m:r>
                          <a:rPr lang="en-US" sz="3600" i="1">
                            <a:latin typeface="Cambria Math" panose="02040503050406030204" pitchFamily="18" charset="0"/>
                          </a:rPr>
                          <m:t>𝐵</m:t>
                        </m:r>
                      </m:e>
                    </m:d>
                    <m:r>
                      <a:rPr lang="en-US" sz="3600" i="1">
                        <a:latin typeface="Cambria Math" panose="02040503050406030204" pitchFamily="18" charset="0"/>
                      </a:rPr>
                      <m:t>=</m:t>
                    </m:r>
                    <m:r>
                      <a:rPr lang="en-US" sz="3600" i="1">
                        <a:latin typeface="Cambria Math" panose="02040503050406030204" pitchFamily="18" charset="0"/>
                      </a:rPr>
                      <m:t>𝑃</m:t>
                    </m:r>
                    <m:d>
                      <m:dPr>
                        <m:ctrlPr>
                          <a:rPr lang="en-US" sz="3600" i="1">
                            <a:latin typeface="Cambria Math" panose="02040503050406030204" pitchFamily="18" charset="0"/>
                          </a:rPr>
                        </m:ctrlPr>
                      </m:dPr>
                      <m:e>
                        <m:r>
                          <a:rPr lang="en-US" sz="3600" b="0" i="1" smtClean="0">
                            <a:latin typeface="Cambria Math" panose="02040503050406030204" pitchFamily="18" charset="0"/>
                          </a:rPr>
                          <m:t>𝐵</m:t>
                        </m:r>
                      </m:e>
                      <m:e>
                        <m:r>
                          <a:rPr lang="en-US" sz="3600" b="0" i="1" smtClean="0">
                            <a:latin typeface="Cambria Math" panose="02040503050406030204" pitchFamily="18" charset="0"/>
                          </a:rPr>
                          <m:t>𝐴</m:t>
                        </m:r>
                      </m:e>
                    </m:d>
                    <m:r>
                      <a:rPr lang="en-US" sz="3600" i="1">
                        <a:latin typeface="Cambria Math" panose="02040503050406030204" pitchFamily="18" charset="0"/>
                      </a:rPr>
                      <m:t>𝑃</m:t>
                    </m:r>
                    <m:d>
                      <m:dPr>
                        <m:ctrlPr>
                          <a:rPr lang="en-US" sz="3600" i="1">
                            <a:latin typeface="Cambria Math" panose="02040503050406030204" pitchFamily="18" charset="0"/>
                          </a:rPr>
                        </m:ctrlPr>
                      </m:dPr>
                      <m:e>
                        <m:r>
                          <a:rPr lang="en-US" sz="3600" b="0" i="1" smtClean="0">
                            <a:latin typeface="Cambria Math" panose="02040503050406030204" pitchFamily="18" charset="0"/>
                          </a:rPr>
                          <m:t>𝐴</m:t>
                        </m:r>
                      </m:e>
                    </m:d>
                    <m:r>
                      <a:rPr lang="en-US" sz="3600" b="0" i="1" smtClean="0">
                        <a:latin typeface="Cambria Math" panose="02040503050406030204" pitchFamily="18" charset="0"/>
                      </a:rPr>
                      <m:t>⇒</m:t>
                    </m:r>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𝐵</m:t>
                        </m:r>
                      </m:e>
                      <m:e>
                        <m:r>
                          <a:rPr lang="en-US" sz="3600" b="0" i="1" smtClean="0">
                            <a:latin typeface="Cambria Math" panose="02040503050406030204" pitchFamily="18" charset="0"/>
                          </a:rPr>
                          <m:t>𝐴</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e>
                            <m:r>
                              <a:rPr lang="en-US" sz="3600" b="0" i="1" smtClean="0">
                                <a:latin typeface="Cambria Math" panose="02040503050406030204" pitchFamily="18" charset="0"/>
                              </a:rPr>
                              <m:t>𝐵</m:t>
                            </m:r>
                          </m:e>
                        </m:d>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m:t>
                        </m:r>
                      </m:num>
                      <m:den>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𝐴</m:t>
                        </m:r>
                        <m:r>
                          <a:rPr lang="en-US" sz="3600" b="0" i="1" smtClean="0">
                            <a:latin typeface="Cambria Math" panose="02040503050406030204" pitchFamily="18" charset="0"/>
                          </a:rPr>
                          <m:t>)</m:t>
                        </m:r>
                      </m:den>
                    </m:f>
                  </m:oMath>
                </a14:m>
                <a:endParaRPr lang="en-US" sz="3600" dirty="0"/>
              </a:p>
              <a:p>
                <a:r>
                  <a:rPr lang="en-US" dirty="0"/>
                  <a:t>Suppose we have models for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oMath>
                </a14:m>
                <a:r>
                  <a:rPr lang="en-US" dirty="0"/>
                  <a:t> and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and we observe event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a:p>
                <a:r>
                  <a:rPr lang="en-US" dirty="0"/>
                  <a:t>We want to compute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r>
                  <a:rPr lang="en-US" dirty="0"/>
                  <a:t>Then,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e>
                        <m:r>
                          <a:rPr lang="en-US" b="0" i="1" smtClean="0">
                            <a:latin typeface="Cambria Math" panose="02040503050406030204" pitchFamily="18" charset="0"/>
                          </a:rPr>
                          <m:t>𝐵</m:t>
                        </m:r>
                      </m:e>
                    </m:d>
                  </m:oMath>
                </a14:m>
                <a:r>
                  <a:rPr lang="en-US" dirty="0"/>
                  <a:t> is referred to as </a:t>
                </a:r>
                <a:r>
                  <a:rPr lang="en-US" i="1" dirty="0"/>
                  <a:t>likelihood</a:t>
                </a:r>
                <a:r>
                  <a:rPr lang="en-US" dirty="0"/>
                  <a:t>, </a:t>
                </a:r>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as the </a:t>
                </a:r>
                <a:r>
                  <a:rPr lang="en-US" i="1" dirty="0"/>
                  <a:t>prior </a:t>
                </a:r>
                <a:r>
                  <a:rPr lang="en-US" dirty="0"/>
                  <a:t>distribution of </a:t>
                </a:r>
                <a14:m>
                  <m:oMath xmlns:m="http://schemas.openxmlformats.org/officeDocument/2006/math">
                    <m:r>
                      <a:rPr lang="en-US" b="0" i="1" smtClean="0">
                        <a:latin typeface="Cambria Math" panose="02040503050406030204" pitchFamily="18" charset="0"/>
                      </a:rPr>
                      <m:t>𝐵</m:t>
                    </m:r>
                  </m:oMath>
                </a14:m>
                <a:r>
                  <a:rPr lang="en-US" dirty="0"/>
                  <a:t>, </a:t>
                </a:r>
              </a:p>
              <a:p>
                <a:r>
                  <a:rPr lang="en-US" dirty="0"/>
                  <a:t>and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as the </a:t>
                </a:r>
                <a:r>
                  <a:rPr lang="en-US" i="1" dirty="0"/>
                  <a:t>posterior distribution</a:t>
                </a:r>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is obtained from the sum rule:</a:t>
                </a:r>
              </a:p>
              <a:p>
                <a14:m>
                  <m:oMath xmlns:m="http://schemas.openxmlformats.org/officeDocument/2006/math">
                    <m:r>
                      <a:rPr lang="en-US" sz="3400" b="0" i="1" smtClean="0">
                        <a:latin typeface="Cambria Math" panose="02040503050406030204" pitchFamily="18" charset="0"/>
                      </a:rPr>
                      <m:t>𝑃</m:t>
                    </m:r>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𝐴</m:t>
                        </m:r>
                        <m:r>
                          <a:rPr lang="en-US" sz="3400" b="0" i="1" smtClean="0">
                            <a:latin typeface="Cambria Math" panose="02040503050406030204" pitchFamily="18" charset="0"/>
                          </a:rPr>
                          <m:t>=</m:t>
                        </m:r>
                        <m:r>
                          <a:rPr lang="en-US" sz="3400" b="0" i="1" smtClean="0">
                            <a:latin typeface="Cambria Math" panose="02040503050406030204" pitchFamily="18" charset="0"/>
                          </a:rPr>
                          <m:t>𝑎</m:t>
                        </m:r>
                      </m:e>
                    </m:d>
                    <m:r>
                      <a:rPr lang="en-US" sz="3400" b="0" i="1" smtClean="0">
                        <a:latin typeface="Cambria Math" panose="02040503050406030204" pitchFamily="18" charset="0"/>
                      </a:rPr>
                      <m:t>=</m:t>
                    </m:r>
                    <m:nary>
                      <m:naryPr>
                        <m:chr m:val="∑"/>
                        <m:supHide m:val="on"/>
                        <m:ctrlPr>
                          <a:rPr lang="en-US" sz="3400" b="0" i="1" smtClean="0">
                            <a:latin typeface="Cambria Math" panose="02040503050406030204" pitchFamily="18" charset="0"/>
                          </a:rPr>
                        </m:ctrlPr>
                      </m:naryPr>
                      <m:sub>
                        <m:r>
                          <m:rPr>
                            <m:brk m:alnAt="7"/>
                          </m:rPr>
                          <a:rPr lang="en-US" sz="3400" b="0" i="1" smtClean="0">
                            <a:latin typeface="Cambria Math" panose="02040503050406030204" pitchFamily="18" charset="0"/>
                          </a:rPr>
                          <m:t>𝑏</m:t>
                        </m:r>
                      </m:sub>
                      <m:sup/>
                      <m:e>
                        <m:r>
                          <a:rPr lang="en-US" sz="3400" b="0" i="1" smtClean="0">
                            <a:latin typeface="Cambria Math" panose="02040503050406030204" pitchFamily="18" charset="0"/>
                          </a:rPr>
                          <m:t>𝑃</m:t>
                        </m:r>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𝐴</m:t>
                            </m:r>
                            <m:r>
                              <a:rPr lang="en-US" sz="3400" b="0" i="1" smtClean="0">
                                <a:latin typeface="Cambria Math" panose="02040503050406030204" pitchFamily="18" charset="0"/>
                              </a:rPr>
                              <m:t>=</m:t>
                            </m:r>
                            <m:r>
                              <a:rPr lang="en-US" sz="3400" b="0" i="1" smtClean="0">
                                <a:latin typeface="Cambria Math" panose="02040503050406030204" pitchFamily="18" charset="0"/>
                              </a:rPr>
                              <m:t>𝑎</m:t>
                            </m:r>
                            <m:r>
                              <a:rPr lang="en-US" sz="3400" b="0" i="1" smtClean="0">
                                <a:latin typeface="Cambria Math" panose="02040503050406030204" pitchFamily="18" charset="0"/>
                              </a:rPr>
                              <m:t>,</m:t>
                            </m:r>
                            <m:r>
                              <a:rPr lang="en-US" sz="3400" b="0" i="1" smtClean="0">
                                <a:latin typeface="Cambria Math" panose="02040503050406030204" pitchFamily="18" charset="0"/>
                              </a:rPr>
                              <m:t>𝐵</m:t>
                            </m:r>
                            <m:r>
                              <a:rPr lang="en-US" sz="3400" b="0" i="1" smtClean="0">
                                <a:latin typeface="Cambria Math" panose="02040503050406030204" pitchFamily="18" charset="0"/>
                              </a:rPr>
                              <m:t>=</m:t>
                            </m:r>
                            <m:r>
                              <a:rPr lang="en-US" sz="3400" b="0" i="1" smtClean="0">
                                <a:latin typeface="Cambria Math" panose="02040503050406030204" pitchFamily="18" charset="0"/>
                              </a:rPr>
                              <m:t>𝑏</m:t>
                            </m:r>
                          </m:e>
                        </m:d>
                        <m:r>
                          <a:rPr lang="en-US" sz="3400" b="0" i="1" smtClean="0">
                            <a:latin typeface="Cambria Math" panose="02040503050406030204" pitchFamily="18" charset="0"/>
                          </a:rPr>
                          <m:t>=</m:t>
                        </m:r>
                        <m:nary>
                          <m:naryPr>
                            <m:chr m:val="∑"/>
                            <m:supHide m:val="on"/>
                            <m:ctrlPr>
                              <a:rPr lang="en-US" sz="3400" b="0" i="1" smtClean="0">
                                <a:latin typeface="Cambria Math" panose="02040503050406030204" pitchFamily="18" charset="0"/>
                              </a:rPr>
                            </m:ctrlPr>
                          </m:naryPr>
                          <m:sub>
                            <m:r>
                              <m:rPr>
                                <m:brk m:alnAt="7"/>
                              </m:rPr>
                              <a:rPr lang="en-US" sz="3400" b="0" i="1" smtClean="0">
                                <a:latin typeface="Cambria Math" panose="02040503050406030204" pitchFamily="18" charset="0"/>
                              </a:rPr>
                              <m:t>𝑏</m:t>
                            </m:r>
                          </m:sub>
                          <m:sup/>
                          <m:e>
                            <m:r>
                              <a:rPr lang="en-US" sz="3400" b="0" i="1" smtClean="0">
                                <a:latin typeface="Cambria Math" panose="02040503050406030204" pitchFamily="18" charset="0"/>
                              </a:rPr>
                              <m:t>𝑃</m:t>
                            </m:r>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𝐴</m:t>
                                </m:r>
                                <m:r>
                                  <a:rPr lang="en-US" sz="3400" b="0" i="1" smtClean="0">
                                    <a:latin typeface="Cambria Math" panose="02040503050406030204" pitchFamily="18" charset="0"/>
                                  </a:rPr>
                                  <m:t>=</m:t>
                                </m:r>
                                <m:r>
                                  <a:rPr lang="en-US" sz="3400" b="0" i="1" smtClean="0">
                                    <a:latin typeface="Cambria Math" panose="02040503050406030204" pitchFamily="18" charset="0"/>
                                  </a:rPr>
                                  <m:t>𝑎</m:t>
                                </m:r>
                              </m:e>
                              <m:e>
                                <m:r>
                                  <a:rPr lang="en-US" sz="3400" b="0" i="1" smtClean="0">
                                    <a:latin typeface="Cambria Math" panose="02040503050406030204" pitchFamily="18" charset="0"/>
                                  </a:rPr>
                                  <m:t>𝐵</m:t>
                                </m:r>
                                <m:r>
                                  <a:rPr lang="en-US" sz="3400" b="0" i="1" smtClean="0">
                                    <a:latin typeface="Cambria Math" panose="02040503050406030204" pitchFamily="18" charset="0"/>
                                  </a:rPr>
                                  <m:t>=</m:t>
                                </m:r>
                                <m:r>
                                  <a:rPr lang="en-US" sz="3400" b="0" i="1" smtClean="0">
                                    <a:latin typeface="Cambria Math" panose="02040503050406030204" pitchFamily="18" charset="0"/>
                                  </a:rPr>
                                  <m:t>𝑏</m:t>
                                </m:r>
                              </m:e>
                            </m:d>
                            <m:r>
                              <a:rPr lang="en-US" sz="3400" b="0" i="1" smtClean="0">
                                <a:latin typeface="Cambria Math" panose="02040503050406030204" pitchFamily="18" charset="0"/>
                              </a:rPr>
                              <m:t>𝑃</m:t>
                            </m:r>
                            <m:r>
                              <a:rPr lang="en-US" sz="3400" b="0" i="1" smtClean="0">
                                <a:latin typeface="Cambria Math" panose="02040503050406030204" pitchFamily="18" charset="0"/>
                              </a:rPr>
                              <m:t>(</m:t>
                            </m:r>
                            <m:r>
                              <a:rPr lang="en-US" sz="3400" b="0" i="1" smtClean="0">
                                <a:latin typeface="Cambria Math" panose="02040503050406030204" pitchFamily="18" charset="0"/>
                              </a:rPr>
                              <m:t>𝐵</m:t>
                            </m:r>
                            <m:r>
                              <a:rPr lang="en-US" sz="3400" b="0" i="1" smtClean="0">
                                <a:latin typeface="Cambria Math" panose="02040503050406030204" pitchFamily="18" charset="0"/>
                              </a:rPr>
                              <m:t>=</m:t>
                            </m:r>
                            <m:r>
                              <a:rPr lang="en-US" sz="3400" b="0" i="1" smtClean="0">
                                <a:latin typeface="Cambria Math" panose="02040503050406030204" pitchFamily="18" charset="0"/>
                              </a:rPr>
                              <m:t>𝑏</m:t>
                            </m:r>
                            <m:r>
                              <a:rPr lang="en-US" sz="3400" b="0" i="1" smtClean="0">
                                <a:latin typeface="Cambria Math" panose="02040503050406030204" pitchFamily="18" charset="0"/>
                              </a:rPr>
                              <m:t>)</m:t>
                            </m:r>
                          </m:e>
                        </m:nary>
                      </m:e>
                    </m:nary>
                  </m:oMath>
                </a14:m>
                <a:endParaRPr lang="en-US" sz="3400" dirty="0"/>
              </a:p>
              <a:p>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a:stretch>
              </a:blipFill>
            </p:spPr>
            <p:txBody>
              <a:bodyPr/>
              <a:lstStyle/>
              <a:p>
                <a:r>
                  <a:rPr lang="en-US">
                    <a:noFill/>
                  </a:rPr>
                  <a:t> </a:t>
                </a:r>
              </a:p>
            </p:txBody>
          </p:sp>
        </mc:Fallback>
      </mc:AlternateContent>
    </p:spTree>
    <p:extLst>
      <p:ext uri="{BB962C8B-B14F-4D97-AF65-F5344CB8AC3E}">
        <p14:creationId xmlns:p14="http://schemas.microsoft.com/office/powerpoint/2010/main" val="270732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Consider problem of estimating parameters </a:t>
                </a:r>
                <a14:m>
                  <m:oMath xmlns:m="http://schemas.openxmlformats.org/officeDocument/2006/math">
                    <m:r>
                      <a:rPr lang="en-US" b="0" i="1" smtClean="0">
                        <a:latin typeface="Cambria Math" panose="02040503050406030204" pitchFamily="18" charset="0"/>
                      </a:rPr>
                      <m:t>𝜃</m:t>
                    </m:r>
                  </m:oMath>
                </a14:m>
                <a:r>
                  <a:rPr lang="en-US" dirty="0"/>
                  <a:t> of a probabilistic model, given a set of observations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US" dirty="0"/>
              </a:p>
              <a:p>
                <a:r>
                  <a:rPr lang="en-US" dirty="0"/>
                  <a:t>Maximum likelihood techniques assume:</a:t>
                </a:r>
              </a:p>
              <a:p>
                <a:r>
                  <a:rPr lang="en-US" dirty="0"/>
                  <a:t>1) examples have no dependence on one another </a:t>
                </a:r>
              </a:p>
              <a:p>
                <a:r>
                  <a:rPr lang="en-US" dirty="0"/>
                  <a:t>2) they can each be modeled in exactly the same way</a:t>
                </a:r>
              </a:p>
              <a:p>
                <a:r>
                  <a:rPr lang="en-US" dirty="0"/>
                  <a:t>These assumptions are summarized by saying the events are </a:t>
                </a:r>
                <a:r>
                  <a:rPr lang="en-US" i="1" dirty="0"/>
                  <a:t>independent and identically distributed </a:t>
                </a:r>
                <a:r>
                  <a:rPr lang="en-US" dirty="0"/>
                  <a:t>(</a:t>
                </a:r>
                <a:r>
                  <a:rPr lang="en-US" dirty="0" err="1"/>
                  <a:t>i.i.d</a:t>
                </a:r>
                <a:r>
                  <a:rPr lang="en-US" dirty="0"/>
                  <a:t>.)</a:t>
                </a:r>
              </a:p>
              <a:p>
                <a:r>
                  <a:rPr lang="en-US" dirty="0" err="1"/>
                  <a:t>i.i.d</a:t>
                </a:r>
                <a:r>
                  <a:rPr lang="en-US" dirty="0"/>
                  <a:t>. assumption sufficiently true in most situations to support useful inferences</a:t>
                </a:r>
              </a:p>
              <a:p>
                <a:r>
                  <a:rPr lang="en-US" dirty="0"/>
                  <a:t>Will later see how to capture dependency structure using sophisticated models</a:t>
                </a:r>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r="-1450"/>
                </a:stretch>
              </a:blipFill>
            </p:spPr>
            <p:txBody>
              <a:bodyPr/>
              <a:lstStyle/>
              <a:p>
                <a:r>
                  <a:rPr lang="en-US">
                    <a:noFill/>
                  </a:rPr>
                  <a:t> </a:t>
                </a:r>
              </a:p>
            </p:txBody>
          </p:sp>
        </mc:Fallback>
      </mc:AlternateContent>
    </p:spTree>
    <p:extLst>
      <p:ext uri="{BB962C8B-B14F-4D97-AF65-F5344CB8AC3E}">
        <p14:creationId xmlns:p14="http://schemas.microsoft.com/office/powerpoint/2010/main" val="210662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Preface</a:t>
            </a:r>
          </a:p>
        </p:txBody>
      </p:sp>
      <p:sp>
        <p:nvSpPr>
          <p:cNvPr id="3" name="Content Placeholder 2"/>
          <p:cNvSpPr>
            <a:spLocks noGrp="1"/>
          </p:cNvSpPr>
          <p:nvPr>
            <p:ph idx="1"/>
          </p:nvPr>
        </p:nvSpPr>
        <p:spPr/>
        <p:txBody>
          <a:bodyPr/>
          <a:lstStyle/>
          <a:p>
            <a:r>
              <a:rPr lang="en-CA" dirty="0"/>
              <a:t>What is data mining?</a:t>
            </a:r>
          </a:p>
          <a:p>
            <a:r>
              <a:rPr lang="en-CA" i="1" dirty="0"/>
              <a:t>Data mining is the extraction of implicit, previously unknown, and potentially useful information from data</a:t>
            </a:r>
          </a:p>
          <a:p>
            <a:pPr marL="0" indent="0">
              <a:buNone/>
            </a:pPr>
            <a:endParaRPr lang="en-CA" dirty="0"/>
          </a:p>
          <a:p>
            <a:r>
              <a:rPr lang="en-CA" dirty="0"/>
              <a:t>Handling real data</a:t>
            </a:r>
          </a:p>
          <a:p>
            <a:pPr lvl="1"/>
            <a:r>
              <a:rPr lang="en-CA" dirty="0"/>
              <a:t>Missing values, imperfect predictions, etc.</a:t>
            </a:r>
          </a:p>
          <a:p>
            <a:endParaRPr lang="en-CA" dirty="0"/>
          </a:p>
        </p:txBody>
      </p:sp>
    </p:spTree>
    <p:extLst>
      <p:ext uri="{BB962C8B-B14F-4D97-AF65-F5344CB8AC3E}">
        <p14:creationId xmlns:p14="http://schemas.microsoft.com/office/powerpoint/2010/main" val="216886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Tree example:</a:t>
            </a:r>
          </a:p>
        </p:txBody>
      </p:sp>
      <p:sp>
        <p:nvSpPr>
          <p:cNvPr id="3" name="Content Placeholder 2"/>
          <p:cNvSpPr>
            <a:spLocks noGrp="1"/>
          </p:cNvSpPr>
          <p:nvPr>
            <p:ph idx="1"/>
          </p:nvPr>
        </p:nvSpPr>
        <p:spPr>
          <a:xfrm>
            <a:off x="838200" y="1825625"/>
            <a:ext cx="4135582" cy="4351338"/>
          </a:xfrm>
        </p:spPr>
        <p:txBody>
          <a:bodyPr/>
          <a:lstStyle/>
          <a:p>
            <a:r>
              <a:rPr lang="en-CA" dirty="0"/>
              <a:t>Combine regression equation with regression tree</a:t>
            </a:r>
          </a:p>
          <a:p>
            <a:r>
              <a:rPr lang="en-CA" dirty="0"/>
              <a:t>Model tree approximates continuous functions by linear patches</a:t>
            </a:r>
          </a:p>
        </p:txBody>
      </p:sp>
      <p:pic>
        <p:nvPicPr>
          <p:cNvPr id="1026" name="Picture 2" descr="Image result for model tree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768" y="1591108"/>
            <a:ext cx="7066031" cy="458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07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err="1"/>
                  <a:t>i.i.d</a:t>
                </a:r>
                <a:r>
                  <a:rPr lang="en-US" dirty="0"/>
                  <a:t>. assumption implies that model for joint probability density function for all observations consists of product of same probability model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applied to each observation independently</a:t>
                </a:r>
              </a:p>
              <a:p>
                <a:r>
                  <a:rPr lang="en-US" dirty="0"/>
                  <a:t>For </a:t>
                </a:r>
                <a14:m>
                  <m:oMath xmlns:m="http://schemas.openxmlformats.org/officeDocument/2006/math">
                    <m:r>
                      <a:rPr lang="en-US" b="0" i="1" smtClean="0">
                        <a:latin typeface="Cambria Math" panose="02040503050406030204" pitchFamily="18" charset="0"/>
                      </a:rPr>
                      <m:t>𝑛</m:t>
                    </m:r>
                  </m:oMath>
                </a14:m>
                <a:r>
                  <a:rPr lang="en-US" dirty="0"/>
                  <a:t> observations, this can be written</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r>
                  <a:rPr lang="en-US" dirty="0"/>
                  <a:t>Each function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oMath>
                </a14:m>
                <a:r>
                  <a:rPr lang="en-US" dirty="0"/>
                  <a:t>has same parameter values </a:t>
                </a:r>
                <a14:m>
                  <m:oMath xmlns:m="http://schemas.openxmlformats.org/officeDocument/2006/math">
                    <m:r>
                      <a:rPr lang="en-US" b="0" i="1" smtClean="0">
                        <a:latin typeface="Cambria Math" panose="02040503050406030204" pitchFamily="18" charset="0"/>
                      </a:rPr>
                      <m:t>𝜃</m:t>
                    </m:r>
                  </m:oMath>
                </a14:m>
                <a:r>
                  <a:rPr lang="en-US" dirty="0"/>
                  <a:t>, and the aim of parameter estimation is to maximize joint probability model of this form</a:t>
                </a:r>
              </a:p>
              <a:p>
                <a:r>
                  <a:rPr lang="en-US" dirty="0"/>
                  <a:t>Observations don’t change, so</a:t>
                </a:r>
                <a:r>
                  <a:rPr lang="en-US" b="0"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oMath>
                </a14:m>
                <a:r>
                  <a:rPr lang="en-US" dirty="0"/>
                  <a:t>only changes by modifying </a:t>
                </a:r>
                <a14:m>
                  <m:oMath xmlns:m="http://schemas.openxmlformats.org/officeDocument/2006/math">
                    <m:r>
                      <a:rPr lang="en-US" b="0" i="1" smtClean="0">
                        <a:latin typeface="Cambria Math" panose="02040503050406030204" pitchFamily="18" charset="0"/>
                      </a:rPr>
                      <m:t>𝜃</m:t>
                    </m:r>
                  </m:oMath>
                </a14:m>
                <a:endParaRPr lang="en-US" dirty="0"/>
              </a:p>
              <a:p>
                <a:r>
                  <a:rPr lang="en-US" dirty="0"/>
                  <a:t>Can think of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e>
                    </m:d>
                  </m:oMath>
                </a14:m>
                <a:r>
                  <a:rPr lang="en-US" dirty="0"/>
                  <a:t> as the </a:t>
                </a:r>
                <a:r>
                  <a:rPr lang="en-US" i="1" dirty="0"/>
                  <a:t>likelihood </a:t>
                </a:r>
                <a:r>
                  <a:rPr lang="en-US" dirty="0"/>
                  <a:t>of the data, and write as:</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a14:m>
                <a:endParaRPr lang="en-US" dirty="0"/>
              </a:p>
              <a:p>
                <a:r>
                  <a:rPr lang="en-US" dirty="0"/>
                  <a:t>Since data is fixed, we think of this as a likelihood function of the parameters </a:t>
                </a:r>
                <a14:m>
                  <m:oMath xmlns:m="http://schemas.openxmlformats.org/officeDocument/2006/math">
                    <m:r>
                      <a:rPr lang="en-US" b="0" i="1" smtClean="0">
                        <a:latin typeface="Cambria Math" panose="02040503050406030204" pitchFamily="18" charset="0"/>
                      </a:rPr>
                      <m:t>𝜃</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a:stretch>
              </a:blipFill>
            </p:spPr>
            <p:txBody>
              <a:bodyPr/>
              <a:lstStyle/>
              <a:p>
                <a:r>
                  <a:rPr lang="en-US">
                    <a:noFill/>
                  </a:rPr>
                  <a:t> </a:t>
                </a:r>
              </a:p>
            </p:txBody>
          </p:sp>
        </mc:Fallback>
      </mc:AlternateContent>
    </p:spTree>
    <p:extLst>
      <p:ext uri="{BB962C8B-B14F-4D97-AF65-F5344CB8AC3E}">
        <p14:creationId xmlns:p14="http://schemas.microsoft.com/office/powerpoint/2010/main" val="3513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Log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Multiplying many probabilities can lead to very small numbers</a:t>
                </a:r>
              </a:p>
              <a:p>
                <a:r>
                  <a:rPr lang="en-US" dirty="0"/>
                  <a:t>Common to work with the logarithm of the likelihood, or </a:t>
                </a:r>
                <a:r>
                  <a:rPr lang="en-US" i="1" dirty="0"/>
                  <a:t>log-likelihood</a:t>
                </a:r>
                <a:r>
                  <a:rPr lang="en-US" dirty="0"/>
                  <a:t>:</a:t>
                </a:r>
              </a:p>
              <a:p>
                <a14:m>
                  <m:oMath xmlns:m="http://schemas.openxmlformats.org/officeDocument/2006/math">
                    <m:r>
                      <a:rPr lang="en-US" b="0" i="1" smtClean="0">
                        <a:latin typeface="Cambria Math" panose="02040503050406030204" pitchFamily="18" charset="0"/>
                      </a:rPr>
                      <m:t>𝑙𝑜𝑔𝐿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𝑙𝑜𝑔𝑝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a14:m>
                <a:endParaRPr lang="en-US" dirty="0"/>
              </a:p>
              <a:p>
                <a:r>
                  <a:rPr lang="en-US" dirty="0"/>
                  <a:t>Maximizing log-likelihood is same as maximizing likelihood (log is monotonic)</a:t>
                </a:r>
              </a:p>
              <a:p>
                <a:r>
                  <a:rPr lang="en-US" i="1" dirty="0"/>
                  <a:t>Maximum likelihood learning </a:t>
                </a:r>
                <a:r>
                  <a:rPr lang="en-US" dirty="0"/>
                  <a:t>refers to techniques searching for parameters: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𝜃</m:t>
                            </m:r>
                          </m:lim>
                        </m:limLow>
                      </m:fName>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𝑙𝑜𝑔𝑝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e>
                    </m:func>
                  </m:oMath>
                </a14:m>
                <a:endParaRPr lang="en-US" i="1" dirty="0"/>
              </a:p>
              <a:p>
                <a:r>
                  <a:rPr lang="en-US" dirty="0"/>
                  <a:t>Same formulation applies to conditional probabilities and likelihoods</a:t>
                </a:r>
              </a:p>
              <a:p>
                <a:r>
                  <a:rPr lang="en-US" dirty="0"/>
                  <a:t>Given some labels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accompanying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maximum conditional likelihood learning corresponds to determining:</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𝑀𝐶𝐿</m:t>
                        </m:r>
                      </m:sub>
                    </m:sSub>
                    <m:r>
                      <a:rPr lang="en-US" b="0" i="1" smtClean="0">
                        <a:latin typeface="Cambria Math" panose="02040503050406030204" pitchFamily="18" charset="0"/>
                      </a:rPr>
                      <m:t>=</m:t>
                    </m:r>
                  </m:oMath>
                </a14:m>
                <a:r>
                  <a:rPr lang="en-US" b="0" dirty="0"/>
                  <a: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𝜃</m:t>
                            </m:r>
                          </m:lim>
                        </m:limLow>
                      </m:fName>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𝑙𝑜𝑔𝑝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e>
                    </m:func>
                  </m:oMath>
                </a14:m>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a:stretch>
              </a:blipFill>
            </p:spPr>
            <p:txBody>
              <a:bodyPr/>
              <a:lstStyle/>
              <a:p>
                <a:r>
                  <a:rPr lang="en-US">
                    <a:noFill/>
                  </a:rPr>
                  <a:t> </a:t>
                </a:r>
              </a:p>
            </p:txBody>
          </p:sp>
        </mc:Fallback>
      </mc:AlternateContent>
    </p:spTree>
    <p:extLst>
      <p:ext uri="{BB962C8B-B14F-4D97-AF65-F5344CB8AC3E}">
        <p14:creationId xmlns:p14="http://schemas.microsoft.com/office/powerpoint/2010/main" val="155145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Maximum a Posteriori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Maximum likelihood assumes all parameter values are equally likely a priori</a:t>
                </a:r>
              </a:p>
              <a:p>
                <a:r>
                  <a:rPr lang="en-US" dirty="0"/>
                  <a:t>Suppose we have reason to believe model’s parameters follow a prior distribution</a:t>
                </a:r>
              </a:p>
              <a:p>
                <a:r>
                  <a:rPr lang="en-US" dirty="0"/>
                  <a:t>Thinking of model’s parameters as random variables specifying each instance of the model, can apply Bayes’ rule to compute posterior distribution of parameters using joint probability of data and parameters: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e>
                            <m:r>
                              <a:rPr lang="en-US" b="0" i="1" smtClean="0">
                                <a:latin typeface="Cambria Math" panose="02040503050406030204" pitchFamily="18" charset="0"/>
                              </a:rPr>
                              <m:t>𝜃</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den>
                    </m:f>
                  </m:oMath>
                </a14:m>
                <a:endParaRPr lang="en-US" dirty="0"/>
              </a:p>
              <a:p>
                <a:r>
                  <a:rPr lang="en-US" dirty="0"/>
                  <a:t>Denominator is a constant, and assuming </a:t>
                </a:r>
                <a:r>
                  <a:rPr lang="en-US" dirty="0" err="1"/>
                  <a:t>i.i.d</a:t>
                </a:r>
                <a:r>
                  <a:rPr lang="en-US" dirty="0"/>
                  <a:t>. observations, posterior probability of parameters is proportional to product of likelihood and prior:</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nary>
                  </m:oMath>
                </a14:m>
                <a:r>
                  <a:rPr lang="en-US" dirty="0"/>
                  <a:t>. </a:t>
                </a:r>
              </a:p>
              <a:p>
                <a:r>
                  <a:rPr lang="en-US" dirty="0"/>
                  <a:t>Switching to logarithms, maximum a posteriori parameter estimation seeks value: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𝑀𝐴𝑃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𝜃</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r="-900"/>
                </a:stretch>
              </a:blipFill>
            </p:spPr>
            <p:txBody>
              <a:bodyPr/>
              <a:lstStyle/>
              <a:p>
                <a:r>
                  <a:rPr lang="en-US">
                    <a:noFill/>
                  </a:rPr>
                  <a:t> </a:t>
                </a:r>
              </a:p>
            </p:txBody>
          </p:sp>
        </mc:Fallback>
      </mc:AlternateContent>
    </p:spTree>
    <p:extLst>
      <p:ext uri="{BB962C8B-B14F-4D97-AF65-F5344CB8AC3E}">
        <p14:creationId xmlns:p14="http://schemas.microsoft.com/office/powerpoint/2010/main" val="36751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9.2 Bayesian Networks</a:t>
            </a:r>
          </a:p>
        </p:txBody>
      </p:sp>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normAutofit fontScale="92500" lnSpcReduction="10000"/>
          </a:bodyPr>
          <a:lstStyle/>
          <a:p>
            <a:r>
              <a:rPr lang="en-US" dirty="0"/>
              <a:t>Naïve Bayes classifier produces probability estimates rather than 0/1 classes</a:t>
            </a:r>
          </a:p>
          <a:p>
            <a:r>
              <a:rPr lang="en-US" dirty="0"/>
              <a:t>Most classifiers can yield probabilities </a:t>
            </a:r>
          </a:p>
          <a:p>
            <a:pPr lvl="1"/>
            <a:r>
              <a:rPr lang="en-US" dirty="0"/>
              <a:t>Example - decision tree – compute relative frequency of each class in a given leaf</a:t>
            </a:r>
          </a:p>
          <a:p>
            <a:r>
              <a:rPr lang="en-US" dirty="0"/>
              <a:t>Probability estimates are often more useful than plain predictions</a:t>
            </a:r>
          </a:p>
          <a:p>
            <a:r>
              <a:rPr lang="en-US" dirty="0"/>
              <a:t>Allows predictions to be ranked, and expected cost minimized</a:t>
            </a:r>
          </a:p>
          <a:p>
            <a:r>
              <a:rPr lang="en-US" dirty="0"/>
              <a:t>Classification learning </a:t>
            </a:r>
            <a:r>
              <a:rPr lang="en-US" i="1" dirty="0"/>
              <a:t>is </a:t>
            </a:r>
            <a:r>
              <a:rPr lang="en-US" dirty="0"/>
              <a:t>the task of learning class probability estimates from data</a:t>
            </a:r>
          </a:p>
          <a:p>
            <a:r>
              <a:rPr lang="en-US" dirty="0"/>
              <a:t>Can view classification as estimating conditional probability distribution of values of class attribute, given the values of the other attributes</a:t>
            </a:r>
          </a:p>
          <a:p>
            <a:r>
              <a:rPr lang="en-US" dirty="0"/>
              <a:t>Viewed this way, Naïve Bayes classifier (and others) are an alternative way of representing a conditional probability distribution</a:t>
            </a:r>
          </a:p>
          <a:p>
            <a:r>
              <a:rPr lang="en-US" dirty="0"/>
              <a:t>However, Naïve Bayes can only represent simple distributions</a:t>
            </a:r>
          </a:p>
          <a:p>
            <a:r>
              <a:rPr lang="en-US" dirty="0"/>
              <a:t>Decision trees can represent arbitrary distributions, but have their own drawbacks</a:t>
            </a:r>
          </a:p>
          <a:p>
            <a:pPr lvl="1"/>
            <a:r>
              <a:rPr lang="en-US" dirty="0"/>
              <a:t>Fragmented training set (resulting in less reliable probability estimates), replicated subtrees, etc. </a:t>
            </a:r>
          </a:p>
          <a:p>
            <a:r>
              <a:rPr lang="en-US" dirty="0"/>
              <a:t>There is an alternative: a </a:t>
            </a:r>
            <a:r>
              <a:rPr lang="en-US" i="1" dirty="0"/>
              <a:t>theoretically well-founded </a:t>
            </a:r>
            <a:r>
              <a:rPr lang="en-US" dirty="0"/>
              <a:t>way of representing probability distributions concisely and comprehensibly in a graphical manner: </a:t>
            </a:r>
            <a:r>
              <a:rPr lang="en-US" b="1" dirty="0"/>
              <a:t>Bayesian Networks</a:t>
            </a:r>
          </a:p>
        </p:txBody>
      </p:sp>
    </p:spTree>
    <p:extLst>
      <p:ext uri="{BB962C8B-B14F-4D97-AF65-F5344CB8AC3E}">
        <p14:creationId xmlns:p14="http://schemas.microsoft.com/office/powerpoint/2010/main" val="126615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Bayesian networks</a:t>
            </a:r>
          </a:p>
        </p:txBody>
      </p:sp>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Bayesian networks are drawn as a network of nodes, one for each attribute, connected by directed edges such that no cycles exist – </a:t>
            </a:r>
            <a:r>
              <a:rPr lang="en-US" i="1" dirty="0"/>
              <a:t>a directed, acyclic graph</a:t>
            </a:r>
          </a:p>
          <a:p>
            <a:r>
              <a:rPr lang="en-US" dirty="0"/>
              <a:t>We will make some simplifying assumptions when describing Bayesian networks:</a:t>
            </a:r>
          </a:p>
          <a:p>
            <a:r>
              <a:rPr lang="en-US" dirty="0"/>
              <a:t>1) all attributes are nominal, corresponding to discrete random variables</a:t>
            </a:r>
          </a:p>
          <a:p>
            <a:r>
              <a:rPr lang="en-US" dirty="0"/>
              <a:t>2) no missing values, data is complete</a:t>
            </a:r>
          </a:p>
          <a:p>
            <a:r>
              <a:rPr lang="en-US" dirty="0"/>
              <a:t>3) we will defer discussion of hidden attributes until later</a:t>
            </a:r>
          </a:p>
          <a:p>
            <a:endParaRPr lang="en-US" dirty="0"/>
          </a:p>
        </p:txBody>
      </p:sp>
    </p:spTree>
    <p:extLst>
      <p:ext uri="{BB962C8B-B14F-4D97-AF65-F5344CB8AC3E}">
        <p14:creationId xmlns:p14="http://schemas.microsoft.com/office/powerpoint/2010/main" val="5603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Bayesian networks</a:t>
            </a:r>
          </a:p>
        </p:txBody>
      </p:sp>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5034337" cy="6069183"/>
          </a:xfrm>
        </p:spPr>
        <p:txBody>
          <a:bodyPr>
            <a:normAutofit fontScale="77500" lnSpcReduction="20000"/>
          </a:bodyPr>
          <a:lstStyle/>
          <a:p>
            <a:r>
              <a:rPr lang="en-US" dirty="0"/>
              <a:t>Simple Bayesian network for weather data</a:t>
            </a:r>
          </a:p>
          <a:p>
            <a:r>
              <a:rPr lang="en-US" dirty="0"/>
              <a:t>Has node for each of the 4 attributes, and node for class</a:t>
            </a:r>
          </a:p>
          <a:p>
            <a:r>
              <a:rPr lang="en-US" dirty="0"/>
              <a:t>Edges from ‘play’ node to each of the attribute nodes</a:t>
            </a:r>
          </a:p>
          <a:p>
            <a:r>
              <a:rPr lang="en-US" dirty="0"/>
              <a:t>Information in tables defines a probability distribution used to predict class probabilities for any given instance</a:t>
            </a:r>
          </a:p>
          <a:p>
            <a:r>
              <a:rPr lang="en-US" dirty="0"/>
              <a:t>Attribute nodes have two parts:</a:t>
            </a:r>
          </a:p>
          <a:p>
            <a:pPr lvl="1"/>
            <a:r>
              <a:rPr lang="en-US" dirty="0"/>
              <a:t>On the left, values for ‘play’</a:t>
            </a:r>
          </a:p>
          <a:p>
            <a:pPr lvl="1"/>
            <a:r>
              <a:rPr lang="en-US" dirty="0"/>
              <a:t>On the right, corresponding probabilities for each value of the attribute represented by the node</a:t>
            </a:r>
          </a:p>
          <a:p>
            <a:r>
              <a:rPr lang="en-US" dirty="0"/>
              <a:t>Each row defines a probability distribution over the values of the node’s attribute</a:t>
            </a:r>
          </a:p>
          <a:p>
            <a:r>
              <a:rPr lang="en-US" dirty="0"/>
              <a:t>Nodes that are not connected (no path from one node to another) represent </a:t>
            </a:r>
            <a:r>
              <a:rPr lang="en-US" i="1" dirty="0"/>
              <a:t>conditionally independent </a:t>
            </a:r>
            <a:r>
              <a:rPr lang="en-US" dirty="0"/>
              <a:t>variables</a:t>
            </a:r>
          </a:p>
        </p:txBody>
      </p:sp>
      <p:pic>
        <p:nvPicPr>
          <p:cNvPr id="4" name="Picture 3">
            <a:extLst>
              <a:ext uri="{FF2B5EF4-FFF2-40B4-BE49-F238E27FC236}">
                <a16:creationId xmlns:a16="http://schemas.microsoft.com/office/drawing/2014/main" id="{ECDFD567-0B62-49DC-BD10-D9BB71DEDB65}"/>
              </a:ext>
            </a:extLst>
          </p:cNvPr>
          <p:cNvPicPr>
            <a:picLocks noChangeAspect="1"/>
          </p:cNvPicPr>
          <p:nvPr/>
        </p:nvPicPr>
        <p:blipFill>
          <a:blip r:embed="rId2"/>
          <a:stretch>
            <a:fillRect/>
          </a:stretch>
        </p:blipFill>
        <p:spPr>
          <a:xfrm>
            <a:off x="4874285" y="7981"/>
            <a:ext cx="7313378" cy="6858000"/>
          </a:xfrm>
          <a:prstGeom prst="rect">
            <a:avLst/>
          </a:prstGeom>
        </p:spPr>
      </p:pic>
    </p:spTree>
    <p:extLst>
      <p:ext uri="{BB962C8B-B14F-4D97-AF65-F5344CB8AC3E}">
        <p14:creationId xmlns:p14="http://schemas.microsoft.com/office/powerpoint/2010/main" val="256396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6096000" cy="772855"/>
          </a:xfrm>
        </p:spPr>
        <p:txBody>
          <a:bodyPr/>
          <a:lstStyle/>
          <a:p>
            <a:r>
              <a:rPr lang="en-US" dirty="0"/>
              <a:t>A more complex network</a:t>
            </a:r>
          </a:p>
        </p:txBody>
      </p:sp>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6575461" cy="6069183"/>
          </a:xfrm>
        </p:spPr>
        <p:txBody>
          <a:bodyPr>
            <a:normAutofit lnSpcReduction="10000"/>
          </a:bodyPr>
          <a:lstStyle/>
          <a:p>
            <a:r>
              <a:rPr lang="en-US" dirty="0"/>
              <a:t>Three of the attribute nodes (windy, temperature, humidity) now have two parents</a:t>
            </a:r>
          </a:p>
          <a:p>
            <a:r>
              <a:rPr lang="en-US" dirty="0"/>
              <a:t>Again, a column on left for each parent, and as many columns on right as the attribute has values</a:t>
            </a:r>
          </a:p>
          <a:p>
            <a:r>
              <a:rPr lang="en-US" dirty="0"/>
              <a:t>Consider first row of ‘temperature’ table:</a:t>
            </a:r>
          </a:p>
          <a:p>
            <a:r>
              <a:rPr lang="en-US" dirty="0"/>
              <a:t>Left side gives value for each parent attribute (play and outlook)</a:t>
            </a:r>
          </a:p>
          <a:p>
            <a:r>
              <a:rPr lang="en-US" dirty="0"/>
              <a:t>Right side gives probability for each value of temperature</a:t>
            </a:r>
          </a:p>
          <a:p>
            <a:r>
              <a:rPr lang="en-US" dirty="0"/>
              <a:t>First number (0.143) is the probability of temperature taking value ‘hot’, given that ‘play’ and ‘outlook’ have values ‘yes’ and ‘sunny’, respectively </a:t>
            </a:r>
          </a:p>
        </p:txBody>
      </p:sp>
      <p:pic>
        <p:nvPicPr>
          <p:cNvPr id="4" name="Picture 3">
            <a:extLst>
              <a:ext uri="{FF2B5EF4-FFF2-40B4-BE49-F238E27FC236}">
                <a16:creationId xmlns:a16="http://schemas.microsoft.com/office/drawing/2014/main" id="{45BFC899-2A43-421C-AB65-AB2DB83DEA4E}"/>
              </a:ext>
            </a:extLst>
          </p:cNvPr>
          <p:cNvPicPr>
            <a:picLocks noChangeAspect="1"/>
          </p:cNvPicPr>
          <p:nvPr/>
        </p:nvPicPr>
        <p:blipFill>
          <a:blip r:embed="rId2"/>
          <a:stretch>
            <a:fillRect/>
          </a:stretch>
        </p:blipFill>
        <p:spPr>
          <a:xfrm>
            <a:off x="6870046" y="7981"/>
            <a:ext cx="5321953" cy="6858000"/>
          </a:xfrm>
          <a:prstGeom prst="rect">
            <a:avLst/>
          </a:prstGeom>
        </p:spPr>
      </p:pic>
    </p:spTree>
    <p:extLst>
      <p:ext uri="{BB962C8B-B14F-4D97-AF65-F5344CB8AC3E}">
        <p14:creationId xmlns:p14="http://schemas.microsoft.com/office/powerpoint/2010/main" val="269148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6870046" cy="6069183"/>
              </a:xfrm>
            </p:spPr>
            <p:txBody>
              <a:bodyPr>
                <a:normAutofit fontScale="77500" lnSpcReduction="20000"/>
              </a:bodyPr>
              <a:lstStyle/>
              <a:p>
                <a:r>
                  <a:rPr lang="en-US" dirty="0"/>
                  <a:t>How are tables used to predict class probabilities for a given instance?</a:t>
                </a:r>
              </a:p>
              <a:p>
                <a:r>
                  <a:rPr lang="en-US" dirty="0"/>
                  <a:t>For each node in network, look up probability of node’s attribute value based on row determined by parent’s attribute values, then multiply the probabilities</a:t>
                </a:r>
              </a:p>
              <a:p>
                <a:r>
                  <a:rPr lang="en-US" dirty="0"/>
                  <a:t>Example: consider instance with values:</a:t>
                </a:r>
              </a:p>
              <a:p>
                <a:pPr lvl="1"/>
                <a:r>
                  <a:rPr lang="en-US" dirty="0"/>
                  <a:t>Outlook=rainy, temperature=cool, humidity=high, windy=no</a:t>
                </a:r>
              </a:p>
              <a:p>
                <a:r>
                  <a:rPr lang="en-US" dirty="0"/>
                  <a:t>To calculate probability for play=no:</a:t>
                </a:r>
              </a:p>
              <a:p>
                <a:r>
                  <a:rPr lang="en-US" dirty="0"/>
                  <a:t>p=0.367 from node ‘play’</a:t>
                </a:r>
              </a:p>
              <a:p>
                <a:r>
                  <a:rPr lang="en-US" dirty="0"/>
                  <a:t>p=0.385 from node ‘outlook’</a:t>
                </a:r>
              </a:p>
              <a:p>
                <a:r>
                  <a:rPr lang="en-US" dirty="0"/>
                  <a:t>p=0.429 from node ‘temperature’</a:t>
                </a:r>
              </a:p>
              <a:p>
                <a:r>
                  <a:rPr lang="en-US" dirty="0"/>
                  <a:t>p=0.250 from node ‘humidity’</a:t>
                </a:r>
              </a:p>
              <a:p>
                <a:r>
                  <a:rPr lang="en-US" dirty="0"/>
                  <a:t>p=0.167 from node ‘windy’ </a:t>
                </a:r>
              </a:p>
              <a:p>
                <a:r>
                  <a:rPr lang="en-US" dirty="0"/>
                  <a:t>Product is 0.0025, same calculation for yes yields 0.0077</a:t>
                </a:r>
              </a:p>
              <a:p>
                <a:r>
                  <a:rPr lang="en-US" dirty="0"/>
                  <a:t>These are the joint probabilities: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𝐸</m:t>
                    </m:r>
                  </m:oMath>
                </a14:m>
                <a:r>
                  <a:rPr lang="en-US" dirty="0"/>
                  <a:t> denotes all evidence given by instance’s attribute values</a:t>
                </a:r>
              </a:p>
              <a:p>
                <a:r>
                  <a:rPr lang="en-US" dirty="0"/>
                  <a:t>Normalize joint probabilities by dividing by their sum, giving 0.245 (no) and 0.755 (yes)</a:t>
                </a:r>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6870046" cy="6069183"/>
              </a:xfrm>
              <a:blipFill>
                <a:blip r:embed="rId2"/>
                <a:stretch>
                  <a:fillRect l="-976" t="-2108" b="-8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164B14A-94D2-4A12-B3B7-A9094D8D560E}"/>
              </a:ext>
            </a:extLst>
          </p:cNvPr>
          <p:cNvPicPr>
            <a:picLocks noChangeAspect="1"/>
          </p:cNvPicPr>
          <p:nvPr/>
        </p:nvPicPr>
        <p:blipFill>
          <a:blip r:embed="rId3"/>
          <a:stretch>
            <a:fillRect/>
          </a:stretch>
        </p:blipFill>
        <p:spPr>
          <a:xfrm>
            <a:off x="6870046" y="7981"/>
            <a:ext cx="5321953" cy="6858000"/>
          </a:xfrm>
          <a:prstGeom prst="rect">
            <a:avLst/>
          </a:prstGeom>
        </p:spPr>
      </p:pic>
    </p:spTree>
    <p:extLst>
      <p:ext uri="{BB962C8B-B14F-4D97-AF65-F5344CB8AC3E}">
        <p14:creationId xmlns:p14="http://schemas.microsoft.com/office/powerpoint/2010/main" val="4567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8243-7EAF-44E1-817C-E620555DD580}"/>
              </a:ext>
            </a:extLst>
          </p:cNvPr>
          <p:cNvSpPr>
            <a:spLocks noGrp="1"/>
          </p:cNvSpPr>
          <p:nvPr>
            <p:ph type="title"/>
          </p:nvPr>
        </p:nvSpPr>
        <p:spPr>
          <a:xfrm>
            <a:off x="0" y="7981"/>
            <a:ext cx="10515600" cy="772855"/>
          </a:xfrm>
        </p:spPr>
        <p:txBody>
          <a:bodyPr/>
          <a:lstStyle/>
          <a:p>
            <a:r>
              <a:rPr lang="en-US" dirty="0"/>
              <a:t>Bayesian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B01021-8133-4E25-8E07-2BAED806F7E5}"/>
                  </a:ext>
                </a:extLst>
              </p:cNvPr>
              <p:cNvSpPr>
                <a:spLocks noGrp="1"/>
              </p:cNvSpPr>
              <p:nvPr>
                <p:ph idx="1"/>
              </p:nvPr>
            </p:nvSpPr>
            <p:spPr>
              <a:xfrm>
                <a:off x="0" y="780835"/>
                <a:ext cx="12192000" cy="6069183"/>
              </a:xfrm>
            </p:spPr>
            <p:txBody>
              <a:bodyPr/>
              <a:lstStyle/>
              <a:p>
                <a:r>
                  <a:rPr lang="en-US" dirty="0"/>
                  <a:t>Why multiply all the probabilities together?</a:t>
                </a:r>
              </a:p>
              <a:p>
                <a:r>
                  <a:rPr lang="en-US" dirty="0"/>
                  <a:t>Validity of multiplication step depends on independence assumption: given values for each of a node’s parents, knowing values for any other set of </a:t>
                </a:r>
                <a:r>
                  <a:rPr lang="en-US" dirty="0" err="1"/>
                  <a:t>nondescendents</a:t>
                </a:r>
                <a:r>
                  <a:rPr lang="en-US" dirty="0"/>
                  <a:t> doesn’t change probability associated with each of its possible values: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𝑛𝑜𝑑𝑒</m:t>
                        </m:r>
                      </m:e>
                      <m:e>
                        <m:r>
                          <a:rPr lang="en-US" b="0" i="1" smtClean="0">
                            <a:latin typeface="Cambria Math" panose="02040503050406030204" pitchFamily="18" charset="0"/>
                          </a:rPr>
                          <m:t>𝑝𝑎𝑟𝑒𝑛𝑡𝑠</m:t>
                        </m:r>
                        <m:r>
                          <a:rPr lang="en-US" b="0" i="1" smtClean="0">
                            <a:latin typeface="Cambria Math" panose="02040503050406030204" pitchFamily="18" charset="0"/>
                          </a:rPr>
                          <m:t> </m:t>
                        </m:r>
                        <m:r>
                          <a:rPr lang="en-US" b="0" i="1" smtClean="0">
                            <a:latin typeface="Cambria Math" panose="02040503050406030204" pitchFamily="18" charset="0"/>
                          </a:rPr>
                          <m:t>𝑝𝑙𝑢𝑠</m:t>
                        </m:r>
                        <m:r>
                          <a:rPr lang="en-US" b="0" i="1" smtClean="0">
                            <a:latin typeface="Cambria Math" panose="02040503050406030204" pitchFamily="18" charset="0"/>
                          </a:rPr>
                          <m:t> </m:t>
                        </m:r>
                        <m:r>
                          <a:rPr lang="en-US" b="0" i="1" smtClean="0">
                            <a:latin typeface="Cambria Math" panose="02040503050406030204" pitchFamily="18" charset="0"/>
                          </a:rPr>
                          <m:t>𝑎𝑛𝑦</m:t>
                        </m:r>
                        <m:r>
                          <a:rPr lang="en-US" b="0" i="1" smtClean="0">
                            <a:latin typeface="Cambria Math" panose="02040503050406030204" pitchFamily="18" charset="0"/>
                          </a:rPr>
                          <m:t> </m:t>
                        </m:r>
                        <m:r>
                          <a:rPr lang="en-US" b="0" i="1" smtClean="0">
                            <a:latin typeface="Cambria Math" panose="02040503050406030204" pitchFamily="18" charset="0"/>
                          </a:rPr>
                          <m:t>𝑜𝑡h𝑒𝑟</m:t>
                        </m:r>
                        <m:r>
                          <a:rPr lang="en-US" b="0" i="1" smtClean="0">
                            <a:latin typeface="Cambria Math" panose="02040503050406030204" pitchFamily="18" charset="0"/>
                          </a:rPr>
                          <m:t> </m:t>
                        </m:r>
                        <m:r>
                          <a:rPr lang="en-US" b="0" i="1" smtClean="0">
                            <a:latin typeface="Cambria Math" panose="02040503050406030204" pitchFamily="18" charset="0"/>
                          </a:rPr>
                          <m:t>𝑛𝑜𝑛𝑑𝑒𝑠𝑐𝑒𝑛𝑑𝑒𝑛𝑡𝑠</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𝑛𝑜𝑑𝑒</m:t>
                    </m:r>
                    <m:r>
                      <a:rPr lang="en-US" b="0" i="1" smtClean="0">
                        <a:latin typeface="Cambria Math" panose="02040503050406030204" pitchFamily="18" charset="0"/>
                      </a:rPr>
                      <m:t>|</m:t>
                    </m:r>
                    <m:r>
                      <a:rPr lang="en-US" b="0" i="1" smtClean="0">
                        <a:latin typeface="Cambria Math" panose="02040503050406030204" pitchFamily="18" charset="0"/>
                      </a:rPr>
                      <m:t>𝑝𝑎𝑟𝑒𝑛𝑡𝑠</m:t>
                    </m:r>
                    <m:r>
                      <a:rPr lang="en-US" b="0" i="1" smtClean="0">
                        <a:latin typeface="Cambria Math" panose="02040503050406030204" pitchFamily="18" charset="0"/>
                      </a:rPr>
                      <m:t>)</m:t>
                    </m:r>
                  </m:oMath>
                </a14:m>
                <a:endParaRPr lang="en-US" dirty="0"/>
              </a:p>
              <a:p>
                <a:r>
                  <a:rPr lang="en-US" dirty="0"/>
                  <a:t>This property is called conditional independence</a:t>
                </a:r>
              </a:p>
              <a:p>
                <a:r>
                  <a:rPr lang="en-US" dirty="0"/>
                  <a:t>Applying product rule recursively between single variable and rest of variables gives rise to another rule called </a:t>
                </a:r>
                <a:r>
                  <a:rPr lang="en-US" i="1" dirty="0"/>
                  <a:t>chain rule:</a:t>
                </a:r>
              </a:p>
              <a:p>
                <a:r>
                  <a:rPr lang="en-US" dirty="0"/>
                  <a:t>Joint probability of </a:t>
                </a:r>
                <a14:m>
                  <m:oMath xmlns:m="http://schemas.openxmlformats.org/officeDocument/2006/math">
                    <m:r>
                      <a:rPr lang="en-US" b="0" i="1" smtClean="0">
                        <a:latin typeface="Cambria Math" panose="02040503050406030204" pitchFamily="18" charset="0"/>
                      </a:rPr>
                      <m:t>𝑛</m:t>
                    </m:r>
                  </m:oMath>
                </a14:m>
                <a:r>
                  <a:rPr lang="en-US" dirty="0"/>
                  <a:t> attributes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oMath>
                </a14:m>
                <a:r>
                  <a:rPr lang="en-US" dirty="0"/>
                  <a:t> can be decomposed into following product:</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a:p>
                <a:r>
                  <a:rPr lang="en-US" dirty="0"/>
                  <a:t>The multiplications of probabilities in Bayesian networks follow as a direct result of this chain rule</a:t>
                </a:r>
              </a:p>
              <a:p>
                <a:endParaRPr lang="en-US" dirty="0"/>
              </a:p>
            </p:txBody>
          </p:sp>
        </mc:Choice>
        <mc:Fallback xmlns="">
          <p:sp>
            <p:nvSpPr>
              <p:cNvPr id="3" name="Content Placeholder 2">
                <a:extLst>
                  <a:ext uri="{FF2B5EF4-FFF2-40B4-BE49-F238E27FC236}">
                    <a16:creationId xmlns:a16="http://schemas.microsoft.com/office/drawing/2014/main" id="{AFB01021-8133-4E25-8E07-2BAED806F7E5}"/>
                  </a:ext>
                </a:extLst>
              </p:cNvPr>
              <p:cNvSpPr>
                <a:spLocks noGrp="1" noRot="1" noChangeAspect="1" noMove="1" noResize="1" noEditPoints="1" noAdjustHandles="1" noChangeArrowheads="1" noChangeShapeType="1" noTextEdit="1"/>
              </p:cNvSpPr>
              <p:nvPr>
                <p:ph idx="1"/>
              </p:nvPr>
            </p:nvSpPr>
            <p:spPr>
              <a:xfrm>
                <a:off x="0" y="780835"/>
                <a:ext cx="12192000" cy="6069183"/>
              </a:xfrm>
              <a:blipFill>
                <a:blip r:embed="rId2"/>
                <a:stretch>
                  <a:fillRect l="-900" t="-1606" b="-1606"/>
                </a:stretch>
              </a:blipFill>
            </p:spPr>
            <p:txBody>
              <a:bodyPr/>
              <a:lstStyle/>
              <a:p>
                <a:r>
                  <a:rPr lang="en-US">
                    <a:noFill/>
                  </a:rPr>
                  <a:t> </a:t>
                </a:r>
              </a:p>
            </p:txBody>
          </p:sp>
        </mc:Fallback>
      </mc:AlternateContent>
    </p:spTree>
    <p:extLst>
      <p:ext uri="{BB962C8B-B14F-4D97-AF65-F5344CB8AC3E}">
        <p14:creationId xmlns:p14="http://schemas.microsoft.com/office/powerpoint/2010/main" val="2706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D988-4B16-4829-9D93-8F27BB8B39B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647DA00-6F33-41C4-8599-B01AC0C4A978}"/>
              </a:ext>
            </a:extLst>
          </p:cNvPr>
          <p:cNvSpPr>
            <a:spLocks noGrp="1"/>
          </p:cNvSpPr>
          <p:nvPr>
            <p:ph idx="1"/>
          </p:nvPr>
        </p:nvSpPr>
        <p:spPr>
          <a:xfrm>
            <a:off x="838200" y="1825625"/>
            <a:ext cx="11353800" cy="4351338"/>
          </a:xfrm>
        </p:spPr>
        <p:txBody>
          <a:bodyPr/>
          <a:lstStyle/>
          <a:p>
            <a:r>
              <a:rPr lang="en-US" dirty="0"/>
              <a:t>Chapter 9 probability</a:t>
            </a:r>
          </a:p>
          <a:p>
            <a:r>
              <a:rPr lang="en-US" dirty="0"/>
              <a:t>Random variable: function assigning real number to an event</a:t>
            </a:r>
          </a:p>
          <a:p>
            <a:r>
              <a:rPr lang="en-US" dirty="0"/>
              <a:t>Classification learning is equivalent to estimating conditional probabilities  </a:t>
            </a:r>
          </a:p>
          <a:p>
            <a:r>
              <a:rPr lang="en-US" dirty="0"/>
              <a:t>Bayesian networks represent probability distributions concisely</a:t>
            </a:r>
          </a:p>
          <a:p>
            <a:r>
              <a:rPr lang="en-US" dirty="0"/>
              <a:t>Next class: algorithms for learning Bayesian networks</a:t>
            </a:r>
          </a:p>
          <a:p>
            <a:endParaRPr lang="en-US" dirty="0"/>
          </a:p>
          <a:p>
            <a:endParaRPr lang="en-US" dirty="0"/>
          </a:p>
        </p:txBody>
      </p:sp>
    </p:spTree>
    <p:extLst>
      <p:ext uri="{BB962C8B-B14F-4D97-AF65-F5344CB8AC3E}">
        <p14:creationId xmlns:p14="http://schemas.microsoft.com/office/powerpoint/2010/main" val="371966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3.4 Rules</a:t>
            </a:r>
          </a:p>
        </p:txBody>
      </p:sp>
      <p:sp>
        <p:nvSpPr>
          <p:cNvPr id="3" name="Content Placeholder 2"/>
          <p:cNvSpPr>
            <a:spLocks noGrp="1"/>
          </p:cNvSpPr>
          <p:nvPr>
            <p:ph idx="1"/>
          </p:nvPr>
        </p:nvSpPr>
        <p:spPr/>
        <p:txBody>
          <a:bodyPr/>
          <a:lstStyle/>
          <a:p>
            <a:r>
              <a:rPr lang="en-CA" dirty="0"/>
              <a:t>Popular alternative to decision trees</a:t>
            </a:r>
          </a:p>
          <a:p>
            <a:r>
              <a:rPr lang="en-CA" dirty="0"/>
              <a:t>Antecedent and consequent</a:t>
            </a:r>
          </a:p>
          <a:p>
            <a:endParaRPr lang="en-CA" dirty="0"/>
          </a:p>
        </p:txBody>
      </p:sp>
      <p:pic>
        <p:nvPicPr>
          <p:cNvPr id="4" name="Picture 3"/>
          <p:cNvPicPr>
            <a:picLocks noChangeAspect="1"/>
          </p:cNvPicPr>
          <p:nvPr/>
        </p:nvPicPr>
        <p:blipFill>
          <a:blip r:embed="rId2"/>
          <a:stretch>
            <a:fillRect/>
          </a:stretch>
        </p:blipFill>
        <p:spPr>
          <a:xfrm>
            <a:off x="1182398" y="3216419"/>
            <a:ext cx="10104652" cy="745981"/>
          </a:xfrm>
          <a:prstGeom prst="rect">
            <a:avLst/>
          </a:prstGeom>
        </p:spPr>
      </p:pic>
      <p:sp>
        <p:nvSpPr>
          <p:cNvPr id="6" name="Left Brace 5"/>
          <p:cNvSpPr/>
          <p:nvPr/>
        </p:nvSpPr>
        <p:spPr>
          <a:xfrm rot="16200000">
            <a:off x="4646129" y="1171408"/>
            <a:ext cx="685678" cy="6537533"/>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Left Brace 6"/>
          <p:cNvSpPr/>
          <p:nvPr/>
        </p:nvSpPr>
        <p:spPr>
          <a:xfrm rot="16200000">
            <a:off x="9979424" y="3362846"/>
            <a:ext cx="689576" cy="1925678"/>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p:cNvSpPr txBox="1"/>
          <p:nvPr/>
        </p:nvSpPr>
        <p:spPr>
          <a:xfrm>
            <a:off x="4362995" y="5168528"/>
            <a:ext cx="1605439" cy="461665"/>
          </a:xfrm>
          <a:prstGeom prst="rect">
            <a:avLst/>
          </a:prstGeom>
          <a:noFill/>
        </p:spPr>
        <p:txBody>
          <a:bodyPr wrap="none" rtlCol="0">
            <a:spAutoFit/>
          </a:bodyPr>
          <a:lstStyle/>
          <a:p>
            <a:r>
              <a:rPr lang="en-CA" sz="2400" dirty="0"/>
              <a:t>antecedent</a:t>
            </a:r>
          </a:p>
        </p:txBody>
      </p:sp>
      <p:sp>
        <p:nvSpPr>
          <p:cNvPr id="9" name="TextBox 8"/>
          <p:cNvSpPr txBox="1"/>
          <p:nvPr/>
        </p:nvSpPr>
        <p:spPr>
          <a:xfrm>
            <a:off x="9580099" y="5168528"/>
            <a:ext cx="2110154" cy="461665"/>
          </a:xfrm>
          <a:prstGeom prst="rect">
            <a:avLst/>
          </a:prstGeom>
          <a:noFill/>
        </p:spPr>
        <p:txBody>
          <a:bodyPr wrap="square" rtlCol="0">
            <a:spAutoFit/>
          </a:bodyPr>
          <a:lstStyle/>
          <a:p>
            <a:r>
              <a:rPr lang="en-CA" sz="2400" dirty="0"/>
              <a:t>consequent</a:t>
            </a:r>
          </a:p>
        </p:txBody>
      </p:sp>
    </p:spTree>
    <p:extLst>
      <p:ext uri="{BB962C8B-B14F-4D97-AF65-F5344CB8AC3E}">
        <p14:creationId xmlns:p14="http://schemas.microsoft.com/office/powerpoint/2010/main" val="9009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P spid="9" grpId="0"/>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664C-34E6-49EE-99BA-4A68417AD46D}"/>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67E5AB55-7D7B-4FF3-8BAC-059DAC1E068E}"/>
              </a:ext>
            </a:extLst>
          </p:cNvPr>
          <p:cNvSpPr>
            <a:spLocks noGrp="1"/>
          </p:cNvSpPr>
          <p:nvPr>
            <p:ph type="subTitle" idx="1"/>
          </p:nvPr>
        </p:nvSpPr>
        <p:spPr/>
        <p:txBody>
          <a:bodyPr/>
          <a:lstStyle/>
          <a:p>
            <a:r>
              <a:rPr lang="en-US" dirty="0"/>
              <a:t>Lecture 28</a:t>
            </a:r>
          </a:p>
        </p:txBody>
      </p:sp>
    </p:spTree>
    <p:extLst>
      <p:ext uri="{BB962C8B-B14F-4D97-AF65-F5344CB8AC3E}">
        <p14:creationId xmlns:p14="http://schemas.microsoft.com/office/powerpoint/2010/main" val="174006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5837DF7-C793-44CE-BC12-2BD54A221049}"/>
              </a:ext>
            </a:extLst>
          </p:cNvPr>
          <p:cNvSpPr/>
          <p:nvPr/>
        </p:nvSpPr>
        <p:spPr>
          <a:xfrm>
            <a:off x="10277" y="79625"/>
            <a:ext cx="4356243" cy="3349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88BEAADA-1EFF-4D39-A85A-B1B1BB541D3C}"/>
              </a:ext>
            </a:extLst>
          </p:cNvPr>
          <p:cNvGraphicFramePr>
            <a:graphicFrameLocks noGrp="1"/>
          </p:cNvGraphicFramePr>
          <p:nvPr/>
        </p:nvGraphicFramePr>
        <p:xfrm>
          <a:off x="268438" y="873474"/>
          <a:ext cx="3629061" cy="2316480"/>
        </p:xfrm>
        <a:graphic>
          <a:graphicData uri="http://schemas.openxmlformats.org/drawingml/2006/table">
            <a:tbl>
              <a:tblPr bandRow="1">
                <a:tableStyleId>{5C22544A-7EE6-4342-B048-85BDC9FD1C3A}</a:tableStyleId>
              </a:tblPr>
              <a:tblGrid>
                <a:gridCol w="946405">
                  <a:extLst>
                    <a:ext uri="{9D8B030D-6E8A-4147-A177-3AD203B41FA5}">
                      <a16:colId xmlns:a16="http://schemas.microsoft.com/office/drawing/2014/main" val="1511261136"/>
                    </a:ext>
                  </a:extLst>
                </a:gridCol>
                <a:gridCol w="946405">
                  <a:extLst>
                    <a:ext uri="{9D8B030D-6E8A-4147-A177-3AD203B41FA5}">
                      <a16:colId xmlns:a16="http://schemas.microsoft.com/office/drawing/2014/main" val="4063811665"/>
                    </a:ext>
                  </a:extLst>
                </a:gridCol>
                <a:gridCol w="946405">
                  <a:extLst>
                    <a:ext uri="{9D8B030D-6E8A-4147-A177-3AD203B41FA5}">
                      <a16:colId xmlns:a16="http://schemas.microsoft.com/office/drawing/2014/main" val="83333317"/>
                    </a:ext>
                  </a:extLst>
                </a:gridCol>
                <a:gridCol w="789846">
                  <a:extLst>
                    <a:ext uri="{9D8B030D-6E8A-4147-A177-3AD203B41FA5}">
                      <a16:colId xmlns:a16="http://schemas.microsoft.com/office/drawing/2014/main" val="2463562408"/>
                    </a:ext>
                  </a:extLst>
                </a:gridCol>
              </a:tblGrid>
              <a:tr h="253960">
                <a:tc>
                  <a:txBody>
                    <a:bodyPr/>
                    <a:lstStyle/>
                    <a:p>
                      <a:r>
                        <a:rPr lang="en-US" sz="1300" b="1" dirty="0"/>
                        <a:t>Play</a:t>
                      </a:r>
                    </a:p>
                  </a:txBody>
                  <a:tcPr>
                    <a:solidFill>
                      <a:schemeClr val="accent4">
                        <a:lumMod val="40000"/>
                        <a:lumOff val="60000"/>
                      </a:schemeClr>
                    </a:solidFill>
                  </a:tcPr>
                </a:tc>
                <a:tc>
                  <a:txBody>
                    <a:bodyPr/>
                    <a:lstStyle/>
                    <a:p>
                      <a:r>
                        <a:rPr lang="en-US" sz="1300" b="1" dirty="0"/>
                        <a:t>Outlook</a:t>
                      </a:r>
                    </a:p>
                  </a:txBody>
                  <a:tcPr>
                    <a:solidFill>
                      <a:schemeClr val="accent4">
                        <a:lumMod val="40000"/>
                        <a:lumOff val="60000"/>
                      </a:schemeClr>
                    </a:solidFill>
                  </a:tcPr>
                </a:tc>
                <a:tc gridSpan="2">
                  <a:txBody>
                    <a:bodyPr/>
                    <a:lstStyle/>
                    <a:p>
                      <a:pPr algn="ctr"/>
                      <a:r>
                        <a:rPr lang="en-US" sz="1300" b="1" dirty="0"/>
                        <a:t>Windy</a:t>
                      </a:r>
                    </a:p>
                  </a:txBody>
                  <a:tcPr/>
                </a:tc>
                <a:tc hMerge="1">
                  <a:txBody>
                    <a:bodyPr/>
                    <a:lstStyle/>
                    <a:p>
                      <a:endParaRPr lang="en-US" dirty="0"/>
                    </a:p>
                  </a:txBody>
                  <a:tcPr/>
                </a:tc>
                <a:extLst>
                  <a:ext uri="{0D108BD9-81ED-4DB2-BD59-A6C34878D82A}">
                    <a16:rowId xmlns:a16="http://schemas.microsoft.com/office/drawing/2014/main" val="1167714075"/>
                  </a:ext>
                </a:extLst>
              </a:tr>
              <a:tr h="253960">
                <a:tc>
                  <a:txBody>
                    <a:bodyPr/>
                    <a:lstStyle/>
                    <a:p>
                      <a:endParaRPr lang="en-US" sz="1300" b="1" dirty="0"/>
                    </a:p>
                  </a:txBody>
                  <a:tcPr>
                    <a:solidFill>
                      <a:schemeClr val="accent4">
                        <a:lumMod val="40000"/>
                        <a:lumOff val="60000"/>
                      </a:schemeClr>
                    </a:solidFill>
                  </a:tcPr>
                </a:tc>
                <a:tc>
                  <a:txBody>
                    <a:bodyPr/>
                    <a:lstStyle/>
                    <a:p>
                      <a:endParaRPr lang="en-US" sz="1300" b="1" dirty="0"/>
                    </a:p>
                  </a:txBody>
                  <a:tcPr>
                    <a:solidFill>
                      <a:schemeClr val="accent4">
                        <a:lumMod val="40000"/>
                        <a:lumOff val="60000"/>
                      </a:schemeClr>
                    </a:solidFill>
                  </a:tcPr>
                </a:tc>
                <a:tc>
                  <a:txBody>
                    <a:bodyPr/>
                    <a:lstStyle/>
                    <a:p>
                      <a:r>
                        <a:rPr lang="en-US" sz="1300" b="1" dirty="0"/>
                        <a:t>False</a:t>
                      </a:r>
                    </a:p>
                  </a:txBody>
                  <a:tcPr/>
                </a:tc>
                <a:tc>
                  <a:txBody>
                    <a:bodyPr/>
                    <a:lstStyle/>
                    <a:p>
                      <a:r>
                        <a:rPr lang="en-US" sz="1300" b="1" dirty="0"/>
                        <a:t>True</a:t>
                      </a:r>
                    </a:p>
                  </a:txBody>
                  <a:tcPr/>
                </a:tc>
                <a:extLst>
                  <a:ext uri="{0D108BD9-81ED-4DB2-BD59-A6C34878D82A}">
                    <a16:rowId xmlns:a16="http://schemas.microsoft.com/office/drawing/2014/main" val="4014520398"/>
                  </a:ext>
                </a:extLst>
              </a:tr>
              <a:tr h="276546">
                <a:tc>
                  <a:txBody>
                    <a:bodyPr/>
                    <a:lstStyle/>
                    <a:p>
                      <a:r>
                        <a:rPr lang="en-US" sz="1300" b="1" dirty="0"/>
                        <a:t>Yes</a:t>
                      </a:r>
                    </a:p>
                  </a:txBody>
                  <a:tcPr>
                    <a:solidFill>
                      <a:schemeClr val="accent4">
                        <a:lumMod val="40000"/>
                        <a:lumOff val="60000"/>
                      </a:schemeClr>
                    </a:solidFill>
                  </a:tcPr>
                </a:tc>
                <a:tc>
                  <a:txBody>
                    <a:bodyPr/>
                    <a:lstStyle/>
                    <a:p>
                      <a:r>
                        <a:rPr lang="en-US" sz="1300" b="1" dirty="0"/>
                        <a:t>Sunny</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3265810440"/>
                  </a:ext>
                </a:extLst>
              </a:tr>
              <a:tr h="276546">
                <a:tc>
                  <a:txBody>
                    <a:bodyPr/>
                    <a:lstStyle/>
                    <a:p>
                      <a:r>
                        <a:rPr lang="en-US" sz="1300" b="1" dirty="0"/>
                        <a:t>Yes</a:t>
                      </a:r>
                    </a:p>
                  </a:txBody>
                  <a:tcPr>
                    <a:solidFill>
                      <a:schemeClr val="accent4">
                        <a:lumMod val="40000"/>
                        <a:lumOff val="60000"/>
                      </a:schemeClr>
                    </a:solidFill>
                  </a:tcPr>
                </a:tc>
                <a:tc>
                  <a:txBody>
                    <a:bodyPr/>
                    <a:lstStyle/>
                    <a:p>
                      <a:r>
                        <a:rPr lang="en-US" sz="1300" b="1" dirty="0"/>
                        <a:t>Overcast</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1906322215"/>
                  </a:ext>
                </a:extLst>
              </a:tr>
              <a:tr h="253960">
                <a:tc>
                  <a:txBody>
                    <a:bodyPr/>
                    <a:lstStyle/>
                    <a:p>
                      <a:r>
                        <a:rPr lang="en-US" sz="1300" b="1" dirty="0"/>
                        <a:t>Yes</a:t>
                      </a:r>
                    </a:p>
                  </a:txBody>
                  <a:tcPr>
                    <a:solidFill>
                      <a:schemeClr val="accent4">
                        <a:lumMod val="40000"/>
                        <a:lumOff val="60000"/>
                      </a:schemeClr>
                    </a:solidFill>
                  </a:tcPr>
                </a:tc>
                <a:tc>
                  <a:txBody>
                    <a:bodyPr/>
                    <a:lstStyle/>
                    <a:p>
                      <a:r>
                        <a:rPr lang="en-US" sz="1300" b="1" dirty="0"/>
                        <a:t>Rainy</a:t>
                      </a:r>
                    </a:p>
                  </a:txBody>
                  <a:tcPr>
                    <a:solidFill>
                      <a:schemeClr val="accent4">
                        <a:lumMod val="40000"/>
                        <a:lumOff val="60000"/>
                      </a:schemeClr>
                    </a:solidFill>
                  </a:tcPr>
                </a:tc>
                <a:tc>
                  <a:txBody>
                    <a:bodyPr/>
                    <a:lstStyle/>
                    <a:p>
                      <a:r>
                        <a:rPr lang="en-US" sz="1300" b="1" dirty="0"/>
                        <a:t>0.125</a:t>
                      </a:r>
                    </a:p>
                  </a:txBody>
                  <a:tcPr/>
                </a:tc>
                <a:tc>
                  <a:txBody>
                    <a:bodyPr/>
                    <a:lstStyle/>
                    <a:p>
                      <a:r>
                        <a:rPr lang="en-US" sz="1300" b="1" dirty="0"/>
                        <a:t>0.875</a:t>
                      </a:r>
                    </a:p>
                  </a:txBody>
                  <a:tcPr/>
                </a:tc>
                <a:extLst>
                  <a:ext uri="{0D108BD9-81ED-4DB2-BD59-A6C34878D82A}">
                    <a16:rowId xmlns:a16="http://schemas.microsoft.com/office/drawing/2014/main" val="1235735660"/>
                  </a:ext>
                </a:extLst>
              </a:tr>
              <a:tr h="276546">
                <a:tc>
                  <a:txBody>
                    <a:bodyPr/>
                    <a:lstStyle/>
                    <a:p>
                      <a:r>
                        <a:rPr lang="en-US" sz="1300" b="1" dirty="0"/>
                        <a:t>No</a:t>
                      </a:r>
                    </a:p>
                  </a:txBody>
                  <a:tcPr>
                    <a:solidFill>
                      <a:schemeClr val="accent4">
                        <a:lumMod val="40000"/>
                        <a:lumOff val="60000"/>
                      </a:schemeClr>
                    </a:solidFill>
                  </a:tcPr>
                </a:tc>
                <a:tc>
                  <a:txBody>
                    <a:bodyPr/>
                    <a:lstStyle/>
                    <a:p>
                      <a:r>
                        <a:rPr lang="en-US" sz="1300" b="1" dirty="0"/>
                        <a:t>Sunny</a:t>
                      </a:r>
                    </a:p>
                  </a:txBody>
                  <a:tcPr>
                    <a:solidFill>
                      <a:schemeClr val="accent4">
                        <a:lumMod val="40000"/>
                        <a:lumOff val="60000"/>
                      </a:schemeClr>
                    </a:solidFill>
                  </a:tcPr>
                </a:tc>
                <a:tc>
                  <a:txBody>
                    <a:bodyPr/>
                    <a:lstStyle/>
                    <a:p>
                      <a:r>
                        <a:rPr lang="en-US" sz="1300" b="1" dirty="0"/>
                        <a:t>0.375</a:t>
                      </a:r>
                    </a:p>
                  </a:txBody>
                  <a:tcPr/>
                </a:tc>
                <a:tc>
                  <a:txBody>
                    <a:bodyPr/>
                    <a:lstStyle/>
                    <a:p>
                      <a:r>
                        <a:rPr lang="en-US" sz="1300" b="1" dirty="0"/>
                        <a:t>0.625</a:t>
                      </a:r>
                    </a:p>
                  </a:txBody>
                  <a:tcPr/>
                </a:tc>
                <a:extLst>
                  <a:ext uri="{0D108BD9-81ED-4DB2-BD59-A6C34878D82A}">
                    <a16:rowId xmlns:a16="http://schemas.microsoft.com/office/drawing/2014/main" val="3182339828"/>
                  </a:ext>
                </a:extLst>
              </a:tr>
              <a:tr h="276546">
                <a:tc>
                  <a:txBody>
                    <a:bodyPr/>
                    <a:lstStyle/>
                    <a:p>
                      <a:r>
                        <a:rPr lang="en-US" sz="1300" b="1" dirty="0"/>
                        <a:t>No</a:t>
                      </a:r>
                    </a:p>
                  </a:txBody>
                  <a:tcPr>
                    <a:solidFill>
                      <a:schemeClr val="accent4">
                        <a:lumMod val="40000"/>
                        <a:lumOff val="60000"/>
                      </a:schemeClr>
                    </a:solidFill>
                  </a:tcPr>
                </a:tc>
                <a:tc>
                  <a:txBody>
                    <a:bodyPr/>
                    <a:lstStyle/>
                    <a:p>
                      <a:r>
                        <a:rPr lang="en-US" sz="1300" b="1" dirty="0"/>
                        <a:t>Overcast</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3485208901"/>
                  </a:ext>
                </a:extLst>
              </a:tr>
              <a:tr h="253960">
                <a:tc>
                  <a:txBody>
                    <a:bodyPr/>
                    <a:lstStyle/>
                    <a:p>
                      <a:r>
                        <a:rPr lang="en-US" sz="1300" b="1" dirty="0"/>
                        <a:t>No</a:t>
                      </a:r>
                    </a:p>
                  </a:txBody>
                  <a:tcPr>
                    <a:solidFill>
                      <a:schemeClr val="accent4">
                        <a:lumMod val="40000"/>
                        <a:lumOff val="60000"/>
                      </a:schemeClr>
                    </a:solidFill>
                  </a:tcPr>
                </a:tc>
                <a:tc>
                  <a:txBody>
                    <a:bodyPr/>
                    <a:lstStyle/>
                    <a:p>
                      <a:r>
                        <a:rPr lang="en-US" sz="1300" b="1" dirty="0"/>
                        <a:t>Rainy</a:t>
                      </a:r>
                    </a:p>
                  </a:txBody>
                  <a:tcPr>
                    <a:solidFill>
                      <a:schemeClr val="accent4">
                        <a:lumMod val="40000"/>
                        <a:lumOff val="60000"/>
                      </a:schemeClr>
                    </a:solidFill>
                  </a:tcPr>
                </a:tc>
                <a:tc>
                  <a:txBody>
                    <a:bodyPr/>
                    <a:lstStyle/>
                    <a:p>
                      <a:r>
                        <a:rPr lang="en-US" sz="1300" b="1" dirty="0"/>
                        <a:t>0.833</a:t>
                      </a:r>
                    </a:p>
                  </a:txBody>
                  <a:tcPr/>
                </a:tc>
                <a:tc>
                  <a:txBody>
                    <a:bodyPr/>
                    <a:lstStyle/>
                    <a:p>
                      <a:r>
                        <a:rPr lang="en-US" sz="1300" b="1" dirty="0"/>
                        <a:t>0.167</a:t>
                      </a:r>
                    </a:p>
                  </a:txBody>
                  <a:tcPr/>
                </a:tc>
                <a:extLst>
                  <a:ext uri="{0D108BD9-81ED-4DB2-BD59-A6C34878D82A}">
                    <a16:rowId xmlns:a16="http://schemas.microsoft.com/office/drawing/2014/main" val="613958953"/>
                  </a:ext>
                </a:extLst>
              </a:tr>
            </a:tbl>
          </a:graphicData>
        </a:graphic>
      </p:graphicFrame>
      <p:sp>
        <p:nvSpPr>
          <p:cNvPr id="2" name="Oval 1">
            <a:extLst>
              <a:ext uri="{FF2B5EF4-FFF2-40B4-BE49-F238E27FC236}">
                <a16:creationId xmlns:a16="http://schemas.microsoft.com/office/drawing/2014/main" id="{6BD76812-3C7E-49EE-B7F8-AD3E150A3D81}"/>
              </a:ext>
            </a:extLst>
          </p:cNvPr>
          <p:cNvSpPr/>
          <p:nvPr/>
        </p:nvSpPr>
        <p:spPr>
          <a:xfrm>
            <a:off x="4353964" y="17980"/>
            <a:ext cx="2478353" cy="1503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D419D314-6E08-452C-9D25-DC4B36A1BC28}"/>
              </a:ext>
            </a:extLst>
          </p:cNvPr>
          <p:cNvGraphicFramePr>
            <a:graphicFrameLocks noGrp="1"/>
          </p:cNvGraphicFramePr>
          <p:nvPr/>
        </p:nvGraphicFramePr>
        <p:xfrm>
          <a:off x="4517779" y="346466"/>
          <a:ext cx="2057116" cy="1114118"/>
        </p:xfrm>
        <a:graphic>
          <a:graphicData uri="http://schemas.openxmlformats.org/drawingml/2006/table">
            <a:tbl>
              <a:tblPr bandRow="1">
                <a:tableStyleId>{5C22544A-7EE6-4342-B048-85BDC9FD1C3A}</a:tableStyleId>
              </a:tblPr>
              <a:tblGrid>
                <a:gridCol w="1028558">
                  <a:extLst>
                    <a:ext uri="{9D8B030D-6E8A-4147-A177-3AD203B41FA5}">
                      <a16:colId xmlns:a16="http://schemas.microsoft.com/office/drawing/2014/main" val="1229741339"/>
                    </a:ext>
                  </a:extLst>
                </a:gridCol>
                <a:gridCol w="1028558">
                  <a:extLst>
                    <a:ext uri="{9D8B030D-6E8A-4147-A177-3AD203B41FA5}">
                      <a16:colId xmlns:a16="http://schemas.microsoft.com/office/drawing/2014/main" val="1863737071"/>
                    </a:ext>
                  </a:extLst>
                </a:gridCol>
              </a:tblGrid>
              <a:tr h="372438">
                <a:tc gridSpan="2">
                  <a:txBody>
                    <a:bodyPr/>
                    <a:lstStyle/>
                    <a:p>
                      <a:pPr algn="ctr"/>
                      <a:r>
                        <a:rPr lang="en-US" sz="1300" b="1" dirty="0"/>
                        <a:t>Play</a:t>
                      </a:r>
                    </a:p>
                  </a:txBody>
                  <a:tcPr/>
                </a:tc>
                <a:tc hMerge="1">
                  <a:txBody>
                    <a:bodyPr/>
                    <a:lstStyle/>
                    <a:p>
                      <a:endParaRPr lang="en-US" dirty="0"/>
                    </a:p>
                  </a:txBody>
                  <a:tcPr/>
                </a:tc>
                <a:extLst>
                  <a:ext uri="{0D108BD9-81ED-4DB2-BD59-A6C34878D82A}">
                    <a16:rowId xmlns:a16="http://schemas.microsoft.com/office/drawing/2014/main" val="748926617"/>
                  </a:ext>
                </a:extLst>
              </a:tr>
              <a:tr h="370840">
                <a:tc>
                  <a:txBody>
                    <a:bodyPr/>
                    <a:lstStyle/>
                    <a:p>
                      <a:r>
                        <a:rPr lang="en-US" sz="1300" b="1" dirty="0"/>
                        <a:t>Yes</a:t>
                      </a:r>
                    </a:p>
                  </a:txBody>
                  <a:tcPr/>
                </a:tc>
                <a:tc>
                  <a:txBody>
                    <a:bodyPr/>
                    <a:lstStyle/>
                    <a:p>
                      <a:r>
                        <a:rPr lang="en-US" sz="1300" b="1" dirty="0"/>
                        <a:t>No</a:t>
                      </a:r>
                    </a:p>
                  </a:txBody>
                  <a:tcPr/>
                </a:tc>
                <a:extLst>
                  <a:ext uri="{0D108BD9-81ED-4DB2-BD59-A6C34878D82A}">
                    <a16:rowId xmlns:a16="http://schemas.microsoft.com/office/drawing/2014/main" val="2940026899"/>
                  </a:ext>
                </a:extLst>
              </a:tr>
              <a:tr h="370840">
                <a:tc>
                  <a:txBody>
                    <a:bodyPr/>
                    <a:lstStyle/>
                    <a:p>
                      <a:r>
                        <a:rPr lang="en-US" sz="1300" b="1" dirty="0"/>
                        <a:t>0.633</a:t>
                      </a:r>
                    </a:p>
                  </a:txBody>
                  <a:tcPr/>
                </a:tc>
                <a:tc>
                  <a:txBody>
                    <a:bodyPr/>
                    <a:lstStyle/>
                    <a:p>
                      <a:r>
                        <a:rPr lang="en-US" sz="1300" b="1" dirty="0"/>
                        <a:t>0.367</a:t>
                      </a:r>
                    </a:p>
                  </a:txBody>
                  <a:tcPr/>
                </a:tc>
                <a:extLst>
                  <a:ext uri="{0D108BD9-81ED-4DB2-BD59-A6C34878D82A}">
                    <a16:rowId xmlns:a16="http://schemas.microsoft.com/office/drawing/2014/main" val="2626475657"/>
                  </a:ext>
                </a:extLst>
              </a:tr>
            </a:tbl>
          </a:graphicData>
        </a:graphic>
      </p:graphicFrame>
      <p:sp>
        <p:nvSpPr>
          <p:cNvPr id="9" name="Oval 8">
            <a:extLst>
              <a:ext uri="{FF2B5EF4-FFF2-40B4-BE49-F238E27FC236}">
                <a16:creationId xmlns:a16="http://schemas.microsoft.com/office/drawing/2014/main" id="{44CD1551-489B-4194-93C9-BD9E2963FCD4}"/>
              </a:ext>
            </a:extLst>
          </p:cNvPr>
          <p:cNvSpPr/>
          <p:nvPr/>
        </p:nvSpPr>
        <p:spPr>
          <a:xfrm>
            <a:off x="225964" y="3799346"/>
            <a:ext cx="4142197" cy="1915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10">
            <a:extLst>
              <a:ext uri="{FF2B5EF4-FFF2-40B4-BE49-F238E27FC236}">
                <a16:creationId xmlns:a16="http://schemas.microsoft.com/office/drawing/2014/main" id="{0D266015-FE0F-4780-83E7-DC7FB1579CA6}"/>
              </a:ext>
            </a:extLst>
          </p:cNvPr>
          <p:cNvGraphicFramePr>
            <a:graphicFrameLocks noGrp="1"/>
          </p:cNvGraphicFramePr>
          <p:nvPr/>
        </p:nvGraphicFramePr>
        <p:xfrm>
          <a:off x="666611" y="4133228"/>
          <a:ext cx="3166724" cy="1535868"/>
        </p:xfrm>
        <a:graphic>
          <a:graphicData uri="http://schemas.openxmlformats.org/drawingml/2006/table">
            <a:tbl>
              <a:tblPr bandRow="1">
                <a:tableStyleId>{5C22544A-7EE6-4342-B048-85BDC9FD1C3A}</a:tableStyleId>
              </a:tblPr>
              <a:tblGrid>
                <a:gridCol w="791681">
                  <a:extLst>
                    <a:ext uri="{9D8B030D-6E8A-4147-A177-3AD203B41FA5}">
                      <a16:colId xmlns:a16="http://schemas.microsoft.com/office/drawing/2014/main" val="2355973356"/>
                    </a:ext>
                  </a:extLst>
                </a:gridCol>
                <a:gridCol w="791681">
                  <a:extLst>
                    <a:ext uri="{9D8B030D-6E8A-4147-A177-3AD203B41FA5}">
                      <a16:colId xmlns:a16="http://schemas.microsoft.com/office/drawing/2014/main" val="3056794200"/>
                    </a:ext>
                  </a:extLst>
                </a:gridCol>
                <a:gridCol w="791681">
                  <a:extLst>
                    <a:ext uri="{9D8B030D-6E8A-4147-A177-3AD203B41FA5}">
                      <a16:colId xmlns:a16="http://schemas.microsoft.com/office/drawing/2014/main" val="3409065243"/>
                    </a:ext>
                  </a:extLst>
                </a:gridCol>
                <a:gridCol w="791681">
                  <a:extLst>
                    <a:ext uri="{9D8B030D-6E8A-4147-A177-3AD203B41FA5}">
                      <a16:colId xmlns:a16="http://schemas.microsoft.com/office/drawing/2014/main" val="3934416096"/>
                    </a:ext>
                  </a:extLst>
                </a:gridCol>
              </a:tblGrid>
              <a:tr h="383967">
                <a:tc>
                  <a:txBody>
                    <a:bodyPr/>
                    <a:lstStyle/>
                    <a:p>
                      <a:r>
                        <a:rPr lang="en-US" sz="1300" b="1" dirty="0"/>
                        <a:t>Play</a:t>
                      </a:r>
                    </a:p>
                  </a:txBody>
                  <a:tcPr>
                    <a:solidFill>
                      <a:schemeClr val="accent4">
                        <a:lumMod val="40000"/>
                        <a:lumOff val="60000"/>
                      </a:schemeClr>
                    </a:solidFill>
                  </a:tcPr>
                </a:tc>
                <a:tc gridSpan="3">
                  <a:txBody>
                    <a:bodyPr/>
                    <a:lstStyle/>
                    <a:p>
                      <a:pPr algn="ctr"/>
                      <a:r>
                        <a:rPr lang="en-US" sz="1300" b="1" dirty="0"/>
                        <a:t>Outlook</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221096830"/>
                  </a:ext>
                </a:extLst>
              </a:tr>
              <a:tr h="383967">
                <a:tc>
                  <a:txBody>
                    <a:bodyPr/>
                    <a:lstStyle/>
                    <a:p>
                      <a:endParaRPr lang="en-US" sz="1300" b="1"/>
                    </a:p>
                  </a:txBody>
                  <a:tcPr>
                    <a:solidFill>
                      <a:schemeClr val="accent4">
                        <a:lumMod val="40000"/>
                        <a:lumOff val="60000"/>
                      </a:schemeClr>
                    </a:solidFill>
                  </a:tcPr>
                </a:tc>
                <a:tc>
                  <a:txBody>
                    <a:bodyPr/>
                    <a:lstStyle/>
                    <a:p>
                      <a:r>
                        <a:rPr lang="en-US" sz="1300" b="1" dirty="0"/>
                        <a:t>Sunny</a:t>
                      </a:r>
                    </a:p>
                  </a:txBody>
                  <a:tcPr/>
                </a:tc>
                <a:tc>
                  <a:txBody>
                    <a:bodyPr/>
                    <a:lstStyle/>
                    <a:p>
                      <a:r>
                        <a:rPr lang="en-US" sz="1300" b="1" dirty="0"/>
                        <a:t>Overcast</a:t>
                      </a:r>
                    </a:p>
                  </a:txBody>
                  <a:tcPr/>
                </a:tc>
                <a:tc>
                  <a:txBody>
                    <a:bodyPr/>
                    <a:lstStyle/>
                    <a:p>
                      <a:r>
                        <a:rPr lang="en-US" sz="1300" b="1" dirty="0"/>
                        <a:t>Rainy</a:t>
                      </a:r>
                    </a:p>
                  </a:txBody>
                  <a:tcPr/>
                </a:tc>
                <a:extLst>
                  <a:ext uri="{0D108BD9-81ED-4DB2-BD59-A6C34878D82A}">
                    <a16:rowId xmlns:a16="http://schemas.microsoft.com/office/drawing/2014/main" val="1712757136"/>
                  </a:ext>
                </a:extLst>
              </a:tr>
              <a:tr h="383967">
                <a:tc>
                  <a:txBody>
                    <a:bodyPr/>
                    <a:lstStyle/>
                    <a:p>
                      <a:r>
                        <a:rPr lang="en-US" sz="1300" b="1" dirty="0"/>
                        <a:t>Yes</a:t>
                      </a:r>
                    </a:p>
                  </a:txBody>
                  <a:tcPr>
                    <a:solidFill>
                      <a:schemeClr val="accent4">
                        <a:lumMod val="40000"/>
                        <a:lumOff val="60000"/>
                      </a:schemeClr>
                    </a:solidFill>
                  </a:tcPr>
                </a:tc>
                <a:tc>
                  <a:txBody>
                    <a:bodyPr/>
                    <a:lstStyle/>
                    <a:p>
                      <a:r>
                        <a:rPr lang="en-US" sz="1300" b="1" dirty="0"/>
                        <a:t>0.238</a:t>
                      </a:r>
                    </a:p>
                  </a:txBody>
                  <a:tcPr/>
                </a:tc>
                <a:tc>
                  <a:txBody>
                    <a:bodyPr/>
                    <a:lstStyle/>
                    <a:p>
                      <a:r>
                        <a:rPr lang="en-US" sz="1300" b="1" dirty="0"/>
                        <a:t>0.429</a:t>
                      </a:r>
                    </a:p>
                  </a:txBody>
                  <a:tcPr/>
                </a:tc>
                <a:tc>
                  <a:txBody>
                    <a:bodyPr/>
                    <a:lstStyle/>
                    <a:p>
                      <a:r>
                        <a:rPr lang="en-US" sz="1300" b="1" dirty="0"/>
                        <a:t>0.333</a:t>
                      </a:r>
                    </a:p>
                  </a:txBody>
                  <a:tcPr/>
                </a:tc>
                <a:extLst>
                  <a:ext uri="{0D108BD9-81ED-4DB2-BD59-A6C34878D82A}">
                    <a16:rowId xmlns:a16="http://schemas.microsoft.com/office/drawing/2014/main" val="4081578266"/>
                  </a:ext>
                </a:extLst>
              </a:tr>
              <a:tr h="383967">
                <a:tc>
                  <a:txBody>
                    <a:bodyPr/>
                    <a:lstStyle/>
                    <a:p>
                      <a:r>
                        <a:rPr lang="en-US" sz="1300" b="1" dirty="0"/>
                        <a:t>No</a:t>
                      </a:r>
                    </a:p>
                  </a:txBody>
                  <a:tcPr>
                    <a:solidFill>
                      <a:schemeClr val="accent4">
                        <a:lumMod val="40000"/>
                        <a:lumOff val="60000"/>
                      </a:schemeClr>
                    </a:solidFill>
                  </a:tcPr>
                </a:tc>
                <a:tc>
                  <a:txBody>
                    <a:bodyPr/>
                    <a:lstStyle/>
                    <a:p>
                      <a:r>
                        <a:rPr lang="en-US" sz="1300" b="1" dirty="0"/>
                        <a:t>0.538</a:t>
                      </a:r>
                    </a:p>
                  </a:txBody>
                  <a:tcPr/>
                </a:tc>
                <a:tc>
                  <a:txBody>
                    <a:bodyPr/>
                    <a:lstStyle/>
                    <a:p>
                      <a:r>
                        <a:rPr lang="en-US" sz="1300" b="1" dirty="0"/>
                        <a:t>0.077</a:t>
                      </a:r>
                    </a:p>
                  </a:txBody>
                  <a:tcPr/>
                </a:tc>
                <a:tc>
                  <a:txBody>
                    <a:bodyPr/>
                    <a:lstStyle/>
                    <a:p>
                      <a:r>
                        <a:rPr lang="en-US" sz="1300" b="1" dirty="0"/>
                        <a:t>0.385</a:t>
                      </a:r>
                    </a:p>
                  </a:txBody>
                  <a:tcPr/>
                </a:tc>
                <a:extLst>
                  <a:ext uri="{0D108BD9-81ED-4DB2-BD59-A6C34878D82A}">
                    <a16:rowId xmlns:a16="http://schemas.microsoft.com/office/drawing/2014/main" val="2042576841"/>
                  </a:ext>
                </a:extLst>
              </a:tr>
            </a:tbl>
          </a:graphicData>
        </a:graphic>
      </p:graphicFrame>
      <p:sp>
        <p:nvSpPr>
          <p:cNvPr id="12" name="Oval 11">
            <a:extLst>
              <a:ext uri="{FF2B5EF4-FFF2-40B4-BE49-F238E27FC236}">
                <a16:creationId xmlns:a16="http://schemas.microsoft.com/office/drawing/2014/main" id="{DBFC2C20-C86A-438D-B8C5-859AF481112F}"/>
              </a:ext>
            </a:extLst>
          </p:cNvPr>
          <p:cNvSpPr/>
          <p:nvPr/>
        </p:nvSpPr>
        <p:spPr>
          <a:xfrm>
            <a:off x="4842413" y="3986256"/>
            <a:ext cx="4902485" cy="2840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3">
            <a:extLst>
              <a:ext uri="{FF2B5EF4-FFF2-40B4-BE49-F238E27FC236}">
                <a16:creationId xmlns:a16="http://schemas.microsoft.com/office/drawing/2014/main" id="{160CAB68-9DFF-438F-988A-F1E71D2897E2}"/>
              </a:ext>
            </a:extLst>
          </p:cNvPr>
          <p:cNvGraphicFramePr>
            <a:graphicFrameLocks noGrp="1"/>
          </p:cNvGraphicFramePr>
          <p:nvPr/>
        </p:nvGraphicFramePr>
        <p:xfrm>
          <a:off x="5186312" y="4464148"/>
          <a:ext cx="4214685" cy="2316480"/>
        </p:xfrm>
        <a:graphic>
          <a:graphicData uri="http://schemas.openxmlformats.org/drawingml/2006/table">
            <a:tbl>
              <a:tblPr bandRow="1">
                <a:tableStyleId>{5C22544A-7EE6-4342-B048-85BDC9FD1C3A}</a:tableStyleId>
              </a:tblPr>
              <a:tblGrid>
                <a:gridCol w="842937">
                  <a:extLst>
                    <a:ext uri="{9D8B030D-6E8A-4147-A177-3AD203B41FA5}">
                      <a16:colId xmlns:a16="http://schemas.microsoft.com/office/drawing/2014/main" val="1782290921"/>
                    </a:ext>
                  </a:extLst>
                </a:gridCol>
                <a:gridCol w="842937">
                  <a:extLst>
                    <a:ext uri="{9D8B030D-6E8A-4147-A177-3AD203B41FA5}">
                      <a16:colId xmlns:a16="http://schemas.microsoft.com/office/drawing/2014/main" val="2784499716"/>
                    </a:ext>
                  </a:extLst>
                </a:gridCol>
                <a:gridCol w="842937">
                  <a:extLst>
                    <a:ext uri="{9D8B030D-6E8A-4147-A177-3AD203B41FA5}">
                      <a16:colId xmlns:a16="http://schemas.microsoft.com/office/drawing/2014/main" val="3975448011"/>
                    </a:ext>
                  </a:extLst>
                </a:gridCol>
                <a:gridCol w="842937">
                  <a:extLst>
                    <a:ext uri="{9D8B030D-6E8A-4147-A177-3AD203B41FA5}">
                      <a16:colId xmlns:a16="http://schemas.microsoft.com/office/drawing/2014/main" val="2798703263"/>
                    </a:ext>
                  </a:extLst>
                </a:gridCol>
                <a:gridCol w="842937">
                  <a:extLst>
                    <a:ext uri="{9D8B030D-6E8A-4147-A177-3AD203B41FA5}">
                      <a16:colId xmlns:a16="http://schemas.microsoft.com/office/drawing/2014/main" val="108144784"/>
                    </a:ext>
                  </a:extLst>
                </a:gridCol>
              </a:tblGrid>
              <a:tr h="283593">
                <a:tc>
                  <a:txBody>
                    <a:bodyPr/>
                    <a:lstStyle/>
                    <a:p>
                      <a:r>
                        <a:rPr lang="en-US" sz="1300" b="1" dirty="0"/>
                        <a:t>Play</a:t>
                      </a:r>
                    </a:p>
                  </a:txBody>
                  <a:tcPr>
                    <a:solidFill>
                      <a:schemeClr val="accent4">
                        <a:lumMod val="40000"/>
                        <a:lumOff val="60000"/>
                      </a:schemeClr>
                    </a:solidFill>
                  </a:tcPr>
                </a:tc>
                <a:tc>
                  <a:txBody>
                    <a:bodyPr/>
                    <a:lstStyle/>
                    <a:p>
                      <a:r>
                        <a:rPr lang="en-US" sz="1300" b="1" dirty="0"/>
                        <a:t>Outlook</a:t>
                      </a:r>
                    </a:p>
                  </a:txBody>
                  <a:tcPr>
                    <a:solidFill>
                      <a:schemeClr val="accent4">
                        <a:lumMod val="40000"/>
                        <a:lumOff val="60000"/>
                      </a:schemeClr>
                    </a:solidFill>
                  </a:tcPr>
                </a:tc>
                <a:tc gridSpan="3">
                  <a:txBody>
                    <a:bodyPr/>
                    <a:lstStyle/>
                    <a:p>
                      <a:pPr algn="ctr"/>
                      <a:r>
                        <a:rPr lang="en-US" sz="1300" b="1" dirty="0"/>
                        <a:t>Temperature</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52410664"/>
                  </a:ext>
                </a:extLst>
              </a:tr>
              <a:tr h="283593">
                <a:tc>
                  <a:txBody>
                    <a:bodyPr/>
                    <a:lstStyle/>
                    <a:p>
                      <a:endParaRPr lang="en-US" sz="1300" b="1"/>
                    </a:p>
                  </a:txBody>
                  <a:tcPr>
                    <a:solidFill>
                      <a:schemeClr val="accent4">
                        <a:lumMod val="40000"/>
                        <a:lumOff val="60000"/>
                      </a:schemeClr>
                    </a:solidFill>
                  </a:tcPr>
                </a:tc>
                <a:tc>
                  <a:txBody>
                    <a:bodyPr/>
                    <a:lstStyle/>
                    <a:p>
                      <a:endParaRPr lang="en-US" sz="1300" b="1"/>
                    </a:p>
                  </a:txBody>
                  <a:tcPr>
                    <a:solidFill>
                      <a:schemeClr val="accent4">
                        <a:lumMod val="40000"/>
                        <a:lumOff val="60000"/>
                      </a:schemeClr>
                    </a:solidFill>
                  </a:tcPr>
                </a:tc>
                <a:tc>
                  <a:txBody>
                    <a:bodyPr/>
                    <a:lstStyle/>
                    <a:p>
                      <a:r>
                        <a:rPr lang="en-US" sz="1300" b="1" dirty="0"/>
                        <a:t>Hot</a:t>
                      </a:r>
                    </a:p>
                  </a:txBody>
                  <a:tcPr/>
                </a:tc>
                <a:tc>
                  <a:txBody>
                    <a:bodyPr/>
                    <a:lstStyle/>
                    <a:p>
                      <a:r>
                        <a:rPr lang="en-US" sz="1300" b="1" dirty="0"/>
                        <a:t>Mild</a:t>
                      </a:r>
                    </a:p>
                  </a:txBody>
                  <a:tcPr/>
                </a:tc>
                <a:tc>
                  <a:txBody>
                    <a:bodyPr/>
                    <a:lstStyle/>
                    <a:p>
                      <a:r>
                        <a:rPr lang="en-US" sz="1300" b="1" dirty="0"/>
                        <a:t>Cool</a:t>
                      </a:r>
                    </a:p>
                  </a:txBody>
                  <a:tcPr/>
                </a:tc>
                <a:extLst>
                  <a:ext uri="{0D108BD9-81ED-4DB2-BD59-A6C34878D82A}">
                    <a16:rowId xmlns:a16="http://schemas.microsoft.com/office/drawing/2014/main" val="2546694395"/>
                  </a:ext>
                </a:extLst>
              </a:tr>
              <a:tr h="283593">
                <a:tc>
                  <a:txBody>
                    <a:bodyPr/>
                    <a:lstStyle/>
                    <a:p>
                      <a:r>
                        <a:rPr lang="en-US" sz="1300" b="1" dirty="0"/>
                        <a:t>Yes</a:t>
                      </a:r>
                    </a:p>
                  </a:txBody>
                  <a:tcPr>
                    <a:solidFill>
                      <a:schemeClr val="accent4">
                        <a:lumMod val="40000"/>
                        <a:lumOff val="60000"/>
                      </a:schemeClr>
                    </a:solidFill>
                  </a:tcPr>
                </a:tc>
                <a:tc>
                  <a:txBody>
                    <a:bodyPr/>
                    <a:lstStyle/>
                    <a:p>
                      <a:r>
                        <a:rPr lang="en-US" sz="1300" b="1" dirty="0"/>
                        <a:t>Sunny</a:t>
                      </a:r>
                    </a:p>
                  </a:txBody>
                  <a:tcPr>
                    <a:solidFill>
                      <a:schemeClr val="accent4">
                        <a:lumMod val="40000"/>
                        <a:lumOff val="60000"/>
                      </a:schemeClr>
                    </a:solidFill>
                  </a:tcPr>
                </a:tc>
                <a:tc>
                  <a:txBody>
                    <a:bodyPr/>
                    <a:lstStyle/>
                    <a:p>
                      <a:r>
                        <a:rPr lang="en-US" sz="1300" b="1" dirty="0"/>
                        <a:t>0.143</a:t>
                      </a:r>
                    </a:p>
                  </a:txBody>
                  <a:tcPr/>
                </a:tc>
                <a:tc>
                  <a:txBody>
                    <a:bodyPr/>
                    <a:lstStyle/>
                    <a:p>
                      <a:r>
                        <a:rPr lang="en-US" sz="1300" b="1" dirty="0"/>
                        <a:t>0.429</a:t>
                      </a:r>
                    </a:p>
                  </a:txBody>
                  <a:tcPr/>
                </a:tc>
                <a:tc>
                  <a:txBody>
                    <a:bodyPr/>
                    <a:lstStyle/>
                    <a:p>
                      <a:r>
                        <a:rPr lang="en-US" sz="1300" b="1" dirty="0"/>
                        <a:t>0.429</a:t>
                      </a:r>
                    </a:p>
                  </a:txBody>
                  <a:tcPr/>
                </a:tc>
                <a:extLst>
                  <a:ext uri="{0D108BD9-81ED-4DB2-BD59-A6C34878D82A}">
                    <a16:rowId xmlns:a16="http://schemas.microsoft.com/office/drawing/2014/main" val="3089338439"/>
                  </a:ext>
                </a:extLst>
              </a:tr>
              <a:tr h="283593">
                <a:tc>
                  <a:txBody>
                    <a:bodyPr/>
                    <a:lstStyle/>
                    <a:p>
                      <a:r>
                        <a:rPr lang="en-US" sz="1300" b="1" dirty="0"/>
                        <a:t>Yes</a:t>
                      </a:r>
                    </a:p>
                  </a:txBody>
                  <a:tcPr>
                    <a:solidFill>
                      <a:schemeClr val="accent4">
                        <a:lumMod val="40000"/>
                        <a:lumOff val="60000"/>
                      </a:schemeClr>
                    </a:solidFill>
                  </a:tcPr>
                </a:tc>
                <a:tc>
                  <a:txBody>
                    <a:bodyPr/>
                    <a:lstStyle/>
                    <a:p>
                      <a:r>
                        <a:rPr lang="en-US" sz="1300" b="1" dirty="0"/>
                        <a:t>Overcast</a:t>
                      </a:r>
                    </a:p>
                  </a:txBody>
                  <a:tcPr>
                    <a:solidFill>
                      <a:schemeClr val="accent4">
                        <a:lumMod val="40000"/>
                        <a:lumOff val="60000"/>
                      </a:schemeClr>
                    </a:solidFill>
                  </a:tcPr>
                </a:tc>
                <a:tc>
                  <a:txBody>
                    <a:bodyPr/>
                    <a:lstStyle/>
                    <a:p>
                      <a:r>
                        <a:rPr lang="en-US" sz="1300" b="1" dirty="0"/>
                        <a:t>0.455</a:t>
                      </a:r>
                    </a:p>
                  </a:txBody>
                  <a:tcPr/>
                </a:tc>
                <a:tc>
                  <a:txBody>
                    <a:bodyPr/>
                    <a:lstStyle/>
                    <a:p>
                      <a:r>
                        <a:rPr lang="en-US" sz="1300" b="1" dirty="0"/>
                        <a:t>0.273</a:t>
                      </a:r>
                    </a:p>
                  </a:txBody>
                  <a:tcPr/>
                </a:tc>
                <a:tc>
                  <a:txBody>
                    <a:bodyPr/>
                    <a:lstStyle/>
                    <a:p>
                      <a:r>
                        <a:rPr lang="en-US" sz="1300" b="1" dirty="0"/>
                        <a:t>0.273</a:t>
                      </a:r>
                    </a:p>
                  </a:txBody>
                  <a:tcPr/>
                </a:tc>
                <a:extLst>
                  <a:ext uri="{0D108BD9-81ED-4DB2-BD59-A6C34878D82A}">
                    <a16:rowId xmlns:a16="http://schemas.microsoft.com/office/drawing/2014/main" val="3032470923"/>
                  </a:ext>
                </a:extLst>
              </a:tr>
              <a:tr h="283593">
                <a:tc>
                  <a:txBody>
                    <a:bodyPr/>
                    <a:lstStyle/>
                    <a:p>
                      <a:r>
                        <a:rPr lang="en-US" sz="1300" b="1" dirty="0"/>
                        <a:t>Yes</a:t>
                      </a:r>
                    </a:p>
                  </a:txBody>
                  <a:tcPr>
                    <a:solidFill>
                      <a:schemeClr val="accent4">
                        <a:lumMod val="40000"/>
                        <a:lumOff val="60000"/>
                      </a:schemeClr>
                    </a:solidFill>
                  </a:tcPr>
                </a:tc>
                <a:tc>
                  <a:txBody>
                    <a:bodyPr/>
                    <a:lstStyle/>
                    <a:p>
                      <a:r>
                        <a:rPr lang="en-US" sz="1300" b="1" dirty="0"/>
                        <a:t>Rainy</a:t>
                      </a:r>
                    </a:p>
                  </a:txBody>
                  <a:tcPr>
                    <a:solidFill>
                      <a:schemeClr val="accent4">
                        <a:lumMod val="40000"/>
                        <a:lumOff val="60000"/>
                      </a:schemeClr>
                    </a:solidFill>
                  </a:tcPr>
                </a:tc>
                <a:tc>
                  <a:txBody>
                    <a:bodyPr/>
                    <a:lstStyle/>
                    <a:p>
                      <a:r>
                        <a:rPr lang="en-US" sz="1300" b="1" dirty="0"/>
                        <a:t>0.111</a:t>
                      </a:r>
                    </a:p>
                  </a:txBody>
                  <a:tcPr/>
                </a:tc>
                <a:tc>
                  <a:txBody>
                    <a:bodyPr/>
                    <a:lstStyle/>
                    <a:p>
                      <a:r>
                        <a:rPr lang="en-US" sz="1300" b="1" dirty="0"/>
                        <a:t>0.556</a:t>
                      </a:r>
                    </a:p>
                  </a:txBody>
                  <a:tcPr/>
                </a:tc>
                <a:tc>
                  <a:txBody>
                    <a:bodyPr/>
                    <a:lstStyle/>
                    <a:p>
                      <a:r>
                        <a:rPr lang="en-US" sz="1300" b="1" dirty="0"/>
                        <a:t>0.333</a:t>
                      </a:r>
                    </a:p>
                  </a:txBody>
                  <a:tcPr/>
                </a:tc>
                <a:extLst>
                  <a:ext uri="{0D108BD9-81ED-4DB2-BD59-A6C34878D82A}">
                    <a16:rowId xmlns:a16="http://schemas.microsoft.com/office/drawing/2014/main" val="3096297232"/>
                  </a:ext>
                </a:extLst>
              </a:tr>
              <a:tr h="283593">
                <a:tc>
                  <a:txBody>
                    <a:bodyPr/>
                    <a:lstStyle/>
                    <a:p>
                      <a:r>
                        <a:rPr lang="en-US" sz="1300" b="1" dirty="0"/>
                        <a:t>No</a:t>
                      </a:r>
                    </a:p>
                  </a:txBody>
                  <a:tcPr>
                    <a:solidFill>
                      <a:schemeClr val="accent4">
                        <a:lumMod val="40000"/>
                        <a:lumOff val="60000"/>
                      </a:schemeClr>
                    </a:solidFill>
                  </a:tcPr>
                </a:tc>
                <a:tc>
                  <a:txBody>
                    <a:bodyPr/>
                    <a:lstStyle/>
                    <a:p>
                      <a:r>
                        <a:rPr lang="en-US" sz="1300" b="1" dirty="0"/>
                        <a:t>Sunny</a:t>
                      </a:r>
                    </a:p>
                  </a:txBody>
                  <a:tcPr>
                    <a:solidFill>
                      <a:schemeClr val="accent4">
                        <a:lumMod val="40000"/>
                        <a:lumOff val="60000"/>
                      </a:schemeClr>
                    </a:solidFill>
                  </a:tcPr>
                </a:tc>
                <a:tc>
                  <a:txBody>
                    <a:bodyPr/>
                    <a:lstStyle/>
                    <a:p>
                      <a:r>
                        <a:rPr lang="en-US" sz="1300" b="1" dirty="0"/>
                        <a:t>0.556</a:t>
                      </a:r>
                    </a:p>
                  </a:txBody>
                  <a:tcPr/>
                </a:tc>
                <a:tc>
                  <a:txBody>
                    <a:bodyPr/>
                    <a:lstStyle/>
                    <a:p>
                      <a:r>
                        <a:rPr lang="en-US" sz="1300" b="1" dirty="0"/>
                        <a:t>0.333</a:t>
                      </a:r>
                    </a:p>
                  </a:txBody>
                  <a:tcPr/>
                </a:tc>
                <a:tc>
                  <a:txBody>
                    <a:bodyPr/>
                    <a:lstStyle/>
                    <a:p>
                      <a:r>
                        <a:rPr lang="en-US" sz="1300" b="1" dirty="0"/>
                        <a:t>0.111</a:t>
                      </a:r>
                    </a:p>
                  </a:txBody>
                  <a:tcPr/>
                </a:tc>
                <a:extLst>
                  <a:ext uri="{0D108BD9-81ED-4DB2-BD59-A6C34878D82A}">
                    <a16:rowId xmlns:a16="http://schemas.microsoft.com/office/drawing/2014/main" val="3776523427"/>
                  </a:ext>
                </a:extLst>
              </a:tr>
              <a:tr h="283593">
                <a:tc>
                  <a:txBody>
                    <a:bodyPr/>
                    <a:lstStyle/>
                    <a:p>
                      <a:r>
                        <a:rPr lang="en-US" sz="1300" b="1" dirty="0"/>
                        <a:t>No</a:t>
                      </a:r>
                    </a:p>
                  </a:txBody>
                  <a:tcPr>
                    <a:solidFill>
                      <a:schemeClr val="accent4">
                        <a:lumMod val="40000"/>
                        <a:lumOff val="60000"/>
                      </a:schemeClr>
                    </a:solidFill>
                  </a:tcPr>
                </a:tc>
                <a:tc>
                  <a:txBody>
                    <a:bodyPr/>
                    <a:lstStyle/>
                    <a:p>
                      <a:r>
                        <a:rPr lang="en-US" sz="1300" b="1" dirty="0"/>
                        <a:t>Overcast</a:t>
                      </a:r>
                    </a:p>
                  </a:txBody>
                  <a:tcPr>
                    <a:solidFill>
                      <a:schemeClr val="accent4">
                        <a:lumMod val="40000"/>
                        <a:lumOff val="60000"/>
                      </a:schemeClr>
                    </a:solidFill>
                  </a:tcPr>
                </a:tc>
                <a:tc>
                  <a:txBody>
                    <a:bodyPr/>
                    <a:lstStyle/>
                    <a:p>
                      <a:r>
                        <a:rPr lang="en-US" sz="1300" b="1" dirty="0"/>
                        <a:t>0.333</a:t>
                      </a:r>
                    </a:p>
                  </a:txBody>
                  <a:tcPr/>
                </a:tc>
                <a:tc>
                  <a:txBody>
                    <a:bodyPr/>
                    <a:lstStyle/>
                    <a:p>
                      <a:r>
                        <a:rPr lang="en-US" sz="1300" b="1" dirty="0"/>
                        <a:t>0.333</a:t>
                      </a:r>
                    </a:p>
                  </a:txBody>
                  <a:tcPr/>
                </a:tc>
                <a:tc>
                  <a:txBody>
                    <a:bodyPr/>
                    <a:lstStyle/>
                    <a:p>
                      <a:r>
                        <a:rPr lang="en-US" sz="1300" b="1" dirty="0"/>
                        <a:t>0.333</a:t>
                      </a:r>
                    </a:p>
                  </a:txBody>
                  <a:tcPr/>
                </a:tc>
                <a:extLst>
                  <a:ext uri="{0D108BD9-81ED-4DB2-BD59-A6C34878D82A}">
                    <a16:rowId xmlns:a16="http://schemas.microsoft.com/office/drawing/2014/main" val="1619005628"/>
                  </a:ext>
                </a:extLst>
              </a:tr>
              <a:tr h="283593">
                <a:tc>
                  <a:txBody>
                    <a:bodyPr/>
                    <a:lstStyle/>
                    <a:p>
                      <a:r>
                        <a:rPr lang="en-US" sz="1300" b="1" dirty="0"/>
                        <a:t>No</a:t>
                      </a:r>
                    </a:p>
                  </a:txBody>
                  <a:tcPr>
                    <a:solidFill>
                      <a:schemeClr val="accent4">
                        <a:lumMod val="40000"/>
                        <a:lumOff val="60000"/>
                      </a:schemeClr>
                    </a:solidFill>
                  </a:tcPr>
                </a:tc>
                <a:tc>
                  <a:txBody>
                    <a:bodyPr/>
                    <a:lstStyle/>
                    <a:p>
                      <a:r>
                        <a:rPr lang="en-US" sz="1300" b="1" dirty="0"/>
                        <a:t>Rainy</a:t>
                      </a:r>
                    </a:p>
                  </a:txBody>
                  <a:tcPr>
                    <a:solidFill>
                      <a:schemeClr val="accent4">
                        <a:lumMod val="40000"/>
                        <a:lumOff val="60000"/>
                      </a:schemeClr>
                    </a:solidFill>
                  </a:tcPr>
                </a:tc>
                <a:tc>
                  <a:txBody>
                    <a:bodyPr/>
                    <a:lstStyle/>
                    <a:p>
                      <a:r>
                        <a:rPr lang="en-US" sz="1300" b="1" dirty="0"/>
                        <a:t>0.143</a:t>
                      </a:r>
                    </a:p>
                  </a:txBody>
                  <a:tcPr/>
                </a:tc>
                <a:tc>
                  <a:txBody>
                    <a:bodyPr/>
                    <a:lstStyle/>
                    <a:p>
                      <a:r>
                        <a:rPr lang="en-US" sz="1300" b="1" dirty="0"/>
                        <a:t>0.429</a:t>
                      </a:r>
                    </a:p>
                  </a:txBody>
                  <a:tcPr/>
                </a:tc>
                <a:tc>
                  <a:txBody>
                    <a:bodyPr/>
                    <a:lstStyle/>
                    <a:p>
                      <a:r>
                        <a:rPr lang="en-US" sz="1300" b="1" dirty="0"/>
                        <a:t>0.429</a:t>
                      </a:r>
                    </a:p>
                  </a:txBody>
                  <a:tcPr/>
                </a:tc>
                <a:extLst>
                  <a:ext uri="{0D108BD9-81ED-4DB2-BD59-A6C34878D82A}">
                    <a16:rowId xmlns:a16="http://schemas.microsoft.com/office/drawing/2014/main" val="1943072009"/>
                  </a:ext>
                </a:extLst>
              </a:tr>
            </a:tbl>
          </a:graphicData>
        </a:graphic>
      </p:graphicFrame>
      <p:sp>
        <p:nvSpPr>
          <p:cNvPr id="15" name="Oval 14">
            <a:extLst>
              <a:ext uri="{FF2B5EF4-FFF2-40B4-BE49-F238E27FC236}">
                <a16:creationId xmlns:a16="http://schemas.microsoft.com/office/drawing/2014/main" id="{84127335-A400-4D4A-8F54-68CAEE50D1D5}"/>
              </a:ext>
            </a:extLst>
          </p:cNvPr>
          <p:cNvSpPr/>
          <p:nvPr/>
        </p:nvSpPr>
        <p:spPr>
          <a:xfrm>
            <a:off x="6126991" y="907287"/>
            <a:ext cx="5667909" cy="2840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6">
            <a:extLst>
              <a:ext uri="{FF2B5EF4-FFF2-40B4-BE49-F238E27FC236}">
                <a16:creationId xmlns:a16="http://schemas.microsoft.com/office/drawing/2014/main" id="{9FBBB601-FF34-448F-8219-23DD5F47F3DD}"/>
              </a:ext>
            </a:extLst>
          </p:cNvPr>
          <p:cNvGraphicFramePr>
            <a:graphicFrameLocks noGrp="1"/>
          </p:cNvGraphicFramePr>
          <p:nvPr/>
        </p:nvGraphicFramePr>
        <p:xfrm>
          <a:off x="6855027" y="1362138"/>
          <a:ext cx="4338552" cy="2316480"/>
        </p:xfrm>
        <a:graphic>
          <a:graphicData uri="http://schemas.openxmlformats.org/drawingml/2006/table">
            <a:tbl>
              <a:tblPr bandRow="1">
                <a:tableStyleId>{5C22544A-7EE6-4342-B048-85BDC9FD1C3A}</a:tableStyleId>
              </a:tblPr>
              <a:tblGrid>
                <a:gridCol w="1084638">
                  <a:extLst>
                    <a:ext uri="{9D8B030D-6E8A-4147-A177-3AD203B41FA5}">
                      <a16:colId xmlns:a16="http://schemas.microsoft.com/office/drawing/2014/main" val="2734377205"/>
                    </a:ext>
                  </a:extLst>
                </a:gridCol>
                <a:gridCol w="1084638">
                  <a:extLst>
                    <a:ext uri="{9D8B030D-6E8A-4147-A177-3AD203B41FA5}">
                      <a16:colId xmlns:a16="http://schemas.microsoft.com/office/drawing/2014/main" val="3268568924"/>
                    </a:ext>
                  </a:extLst>
                </a:gridCol>
                <a:gridCol w="1084638">
                  <a:extLst>
                    <a:ext uri="{9D8B030D-6E8A-4147-A177-3AD203B41FA5}">
                      <a16:colId xmlns:a16="http://schemas.microsoft.com/office/drawing/2014/main" val="683412013"/>
                    </a:ext>
                  </a:extLst>
                </a:gridCol>
                <a:gridCol w="1084638">
                  <a:extLst>
                    <a:ext uri="{9D8B030D-6E8A-4147-A177-3AD203B41FA5}">
                      <a16:colId xmlns:a16="http://schemas.microsoft.com/office/drawing/2014/main" val="3487258073"/>
                    </a:ext>
                  </a:extLst>
                </a:gridCol>
              </a:tblGrid>
              <a:tr h="201134">
                <a:tc>
                  <a:txBody>
                    <a:bodyPr/>
                    <a:lstStyle/>
                    <a:p>
                      <a:r>
                        <a:rPr lang="en-US" sz="1300" b="1" dirty="0"/>
                        <a:t>Play</a:t>
                      </a:r>
                    </a:p>
                  </a:txBody>
                  <a:tcPr>
                    <a:solidFill>
                      <a:schemeClr val="accent4">
                        <a:lumMod val="40000"/>
                        <a:lumOff val="60000"/>
                      </a:schemeClr>
                    </a:solidFill>
                  </a:tcPr>
                </a:tc>
                <a:tc>
                  <a:txBody>
                    <a:bodyPr/>
                    <a:lstStyle/>
                    <a:p>
                      <a:r>
                        <a:rPr lang="en-US" sz="1300" b="1" dirty="0"/>
                        <a:t>Temperature</a:t>
                      </a:r>
                    </a:p>
                  </a:txBody>
                  <a:tcPr>
                    <a:solidFill>
                      <a:schemeClr val="accent4">
                        <a:lumMod val="40000"/>
                        <a:lumOff val="60000"/>
                      </a:schemeClr>
                    </a:solidFill>
                  </a:tcPr>
                </a:tc>
                <a:tc gridSpan="2">
                  <a:txBody>
                    <a:bodyPr/>
                    <a:lstStyle/>
                    <a:p>
                      <a:pPr algn="ctr"/>
                      <a:r>
                        <a:rPr lang="en-US" sz="1300" b="1" dirty="0"/>
                        <a:t>Humidity</a:t>
                      </a:r>
                    </a:p>
                  </a:txBody>
                  <a:tcPr/>
                </a:tc>
                <a:tc hMerge="1">
                  <a:txBody>
                    <a:bodyPr/>
                    <a:lstStyle/>
                    <a:p>
                      <a:endParaRPr lang="en-US" dirty="0"/>
                    </a:p>
                  </a:txBody>
                  <a:tcPr/>
                </a:tc>
                <a:extLst>
                  <a:ext uri="{0D108BD9-81ED-4DB2-BD59-A6C34878D82A}">
                    <a16:rowId xmlns:a16="http://schemas.microsoft.com/office/drawing/2014/main" val="2431319827"/>
                  </a:ext>
                </a:extLst>
              </a:tr>
              <a:tr h="201134">
                <a:tc>
                  <a:txBody>
                    <a:bodyPr/>
                    <a:lstStyle/>
                    <a:p>
                      <a:endParaRPr lang="en-US" sz="1300" b="1" dirty="0"/>
                    </a:p>
                  </a:txBody>
                  <a:tcPr>
                    <a:solidFill>
                      <a:schemeClr val="accent4">
                        <a:lumMod val="40000"/>
                        <a:lumOff val="60000"/>
                      </a:schemeClr>
                    </a:solidFill>
                  </a:tcPr>
                </a:tc>
                <a:tc>
                  <a:txBody>
                    <a:bodyPr/>
                    <a:lstStyle/>
                    <a:p>
                      <a:endParaRPr lang="en-US" sz="1300" b="1" dirty="0"/>
                    </a:p>
                  </a:txBody>
                  <a:tcPr>
                    <a:solidFill>
                      <a:schemeClr val="accent4">
                        <a:lumMod val="40000"/>
                        <a:lumOff val="60000"/>
                      </a:schemeClr>
                    </a:solidFill>
                  </a:tcPr>
                </a:tc>
                <a:tc>
                  <a:txBody>
                    <a:bodyPr/>
                    <a:lstStyle/>
                    <a:p>
                      <a:r>
                        <a:rPr lang="en-US" sz="1300" b="1" dirty="0"/>
                        <a:t>High</a:t>
                      </a:r>
                    </a:p>
                  </a:txBody>
                  <a:tcPr/>
                </a:tc>
                <a:tc>
                  <a:txBody>
                    <a:bodyPr/>
                    <a:lstStyle/>
                    <a:p>
                      <a:r>
                        <a:rPr lang="en-US" sz="1300" b="1" dirty="0"/>
                        <a:t>Normal</a:t>
                      </a:r>
                    </a:p>
                  </a:txBody>
                  <a:tcPr/>
                </a:tc>
                <a:extLst>
                  <a:ext uri="{0D108BD9-81ED-4DB2-BD59-A6C34878D82A}">
                    <a16:rowId xmlns:a16="http://schemas.microsoft.com/office/drawing/2014/main" val="2513495541"/>
                  </a:ext>
                </a:extLst>
              </a:tr>
              <a:tr h="201134">
                <a:tc>
                  <a:txBody>
                    <a:bodyPr/>
                    <a:lstStyle/>
                    <a:p>
                      <a:r>
                        <a:rPr lang="en-US" sz="1300" b="1" dirty="0"/>
                        <a:t>Yes</a:t>
                      </a:r>
                    </a:p>
                  </a:txBody>
                  <a:tcPr>
                    <a:solidFill>
                      <a:schemeClr val="accent4">
                        <a:lumMod val="40000"/>
                        <a:lumOff val="60000"/>
                      </a:schemeClr>
                    </a:solidFill>
                  </a:tcPr>
                </a:tc>
                <a:tc>
                  <a:txBody>
                    <a:bodyPr/>
                    <a:lstStyle/>
                    <a:p>
                      <a:r>
                        <a:rPr lang="en-US" sz="1300" b="1" dirty="0"/>
                        <a:t>Hot</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2846638587"/>
                  </a:ext>
                </a:extLst>
              </a:tr>
              <a:tr h="201134">
                <a:tc>
                  <a:txBody>
                    <a:bodyPr/>
                    <a:lstStyle/>
                    <a:p>
                      <a:r>
                        <a:rPr lang="en-US" sz="1300" b="1" dirty="0"/>
                        <a:t>Yes</a:t>
                      </a:r>
                    </a:p>
                  </a:txBody>
                  <a:tcPr>
                    <a:solidFill>
                      <a:schemeClr val="accent4">
                        <a:lumMod val="40000"/>
                        <a:lumOff val="60000"/>
                      </a:schemeClr>
                    </a:solidFill>
                  </a:tcPr>
                </a:tc>
                <a:tc>
                  <a:txBody>
                    <a:bodyPr/>
                    <a:lstStyle/>
                    <a:p>
                      <a:r>
                        <a:rPr lang="en-US" sz="1300" b="1" dirty="0"/>
                        <a:t>Mild</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3443663701"/>
                  </a:ext>
                </a:extLst>
              </a:tr>
              <a:tr h="201134">
                <a:tc>
                  <a:txBody>
                    <a:bodyPr/>
                    <a:lstStyle/>
                    <a:p>
                      <a:r>
                        <a:rPr lang="en-US" sz="1300" b="1" dirty="0"/>
                        <a:t>Yes </a:t>
                      </a:r>
                    </a:p>
                  </a:txBody>
                  <a:tcPr>
                    <a:solidFill>
                      <a:schemeClr val="accent4">
                        <a:lumMod val="40000"/>
                        <a:lumOff val="60000"/>
                      </a:schemeClr>
                    </a:solidFill>
                  </a:tcPr>
                </a:tc>
                <a:tc>
                  <a:txBody>
                    <a:bodyPr/>
                    <a:lstStyle/>
                    <a:p>
                      <a:r>
                        <a:rPr lang="en-US" sz="1300" b="1" dirty="0"/>
                        <a:t>Cool</a:t>
                      </a:r>
                    </a:p>
                  </a:txBody>
                  <a:tcPr>
                    <a:solidFill>
                      <a:schemeClr val="accent4">
                        <a:lumMod val="40000"/>
                        <a:lumOff val="60000"/>
                      </a:schemeClr>
                    </a:solidFill>
                  </a:tcPr>
                </a:tc>
                <a:tc>
                  <a:txBody>
                    <a:bodyPr/>
                    <a:lstStyle/>
                    <a:p>
                      <a:r>
                        <a:rPr lang="en-US" sz="1300" b="1" dirty="0"/>
                        <a:t>0.125</a:t>
                      </a:r>
                    </a:p>
                  </a:txBody>
                  <a:tcPr/>
                </a:tc>
                <a:tc>
                  <a:txBody>
                    <a:bodyPr/>
                    <a:lstStyle/>
                    <a:p>
                      <a:r>
                        <a:rPr lang="en-US" sz="1300" b="1" dirty="0"/>
                        <a:t>0.875</a:t>
                      </a:r>
                    </a:p>
                  </a:txBody>
                  <a:tcPr/>
                </a:tc>
                <a:extLst>
                  <a:ext uri="{0D108BD9-81ED-4DB2-BD59-A6C34878D82A}">
                    <a16:rowId xmlns:a16="http://schemas.microsoft.com/office/drawing/2014/main" val="3904495342"/>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Hot</a:t>
                      </a:r>
                    </a:p>
                  </a:txBody>
                  <a:tcPr>
                    <a:solidFill>
                      <a:schemeClr val="accent4">
                        <a:lumMod val="40000"/>
                        <a:lumOff val="60000"/>
                      </a:schemeClr>
                    </a:solidFill>
                  </a:tcPr>
                </a:tc>
                <a:tc>
                  <a:txBody>
                    <a:bodyPr/>
                    <a:lstStyle/>
                    <a:p>
                      <a:r>
                        <a:rPr lang="en-US" sz="1300" b="1" dirty="0"/>
                        <a:t>0.833</a:t>
                      </a:r>
                    </a:p>
                  </a:txBody>
                  <a:tcPr/>
                </a:tc>
                <a:tc>
                  <a:txBody>
                    <a:bodyPr/>
                    <a:lstStyle/>
                    <a:p>
                      <a:r>
                        <a:rPr lang="en-US" sz="1300" b="1" dirty="0"/>
                        <a:t>0.167</a:t>
                      </a:r>
                    </a:p>
                  </a:txBody>
                  <a:tcPr/>
                </a:tc>
                <a:extLst>
                  <a:ext uri="{0D108BD9-81ED-4DB2-BD59-A6C34878D82A}">
                    <a16:rowId xmlns:a16="http://schemas.microsoft.com/office/drawing/2014/main" val="2908899050"/>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Mild</a:t>
                      </a:r>
                    </a:p>
                  </a:txBody>
                  <a:tcPr>
                    <a:solidFill>
                      <a:schemeClr val="accent4">
                        <a:lumMod val="40000"/>
                        <a:lumOff val="60000"/>
                      </a:schemeClr>
                    </a:solidFill>
                  </a:tcPr>
                </a:tc>
                <a:tc>
                  <a:txBody>
                    <a:bodyPr/>
                    <a:lstStyle/>
                    <a:p>
                      <a:r>
                        <a:rPr lang="en-US" sz="1300" b="1" dirty="0"/>
                        <a:t>0.833</a:t>
                      </a:r>
                    </a:p>
                  </a:txBody>
                  <a:tcPr/>
                </a:tc>
                <a:tc>
                  <a:txBody>
                    <a:bodyPr/>
                    <a:lstStyle/>
                    <a:p>
                      <a:r>
                        <a:rPr lang="en-US" sz="1300" b="1" dirty="0"/>
                        <a:t>0.167</a:t>
                      </a:r>
                    </a:p>
                  </a:txBody>
                  <a:tcPr/>
                </a:tc>
                <a:extLst>
                  <a:ext uri="{0D108BD9-81ED-4DB2-BD59-A6C34878D82A}">
                    <a16:rowId xmlns:a16="http://schemas.microsoft.com/office/drawing/2014/main" val="2833171927"/>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Cool</a:t>
                      </a:r>
                    </a:p>
                  </a:txBody>
                  <a:tcPr>
                    <a:solidFill>
                      <a:schemeClr val="accent4">
                        <a:lumMod val="40000"/>
                        <a:lumOff val="60000"/>
                      </a:schemeClr>
                    </a:solidFill>
                  </a:tcPr>
                </a:tc>
                <a:tc>
                  <a:txBody>
                    <a:bodyPr/>
                    <a:lstStyle/>
                    <a:p>
                      <a:r>
                        <a:rPr lang="en-US" sz="1300" b="1" dirty="0"/>
                        <a:t>0.250</a:t>
                      </a:r>
                    </a:p>
                  </a:txBody>
                  <a:tcPr/>
                </a:tc>
                <a:tc>
                  <a:txBody>
                    <a:bodyPr/>
                    <a:lstStyle/>
                    <a:p>
                      <a:r>
                        <a:rPr lang="en-US" sz="1300" b="1" dirty="0"/>
                        <a:t>0.750</a:t>
                      </a:r>
                    </a:p>
                  </a:txBody>
                  <a:tcPr/>
                </a:tc>
                <a:extLst>
                  <a:ext uri="{0D108BD9-81ED-4DB2-BD59-A6C34878D82A}">
                    <a16:rowId xmlns:a16="http://schemas.microsoft.com/office/drawing/2014/main" val="4198694432"/>
                  </a:ext>
                </a:extLst>
              </a:tr>
            </a:tbl>
          </a:graphicData>
        </a:graphic>
      </p:graphicFrame>
      <p:cxnSp>
        <p:nvCxnSpPr>
          <p:cNvPr id="19" name="Straight Arrow Connector 18">
            <a:extLst>
              <a:ext uri="{FF2B5EF4-FFF2-40B4-BE49-F238E27FC236}">
                <a16:creationId xmlns:a16="http://schemas.microsoft.com/office/drawing/2014/main" id="{0C74A859-5D37-45EE-B806-C460BD59FE85}"/>
              </a:ext>
            </a:extLst>
          </p:cNvPr>
          <p:cNvCxnSpPr>
            <a:cxnSpLocks/>
          </p:cNvCxnSpPr>
          <p:nvPr/>
        </p:nvCxnSpPr>
        <p:spPr>
          <a:xfrm flipH="1">
            <a:off x="4267368" y="1521947"/>
            <a:ext cx="1232898" cy="2323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B43E68-00FB-4E01-9854-8833D7DD2CF3}"/>
              </a:ext>
            </a:extLst>
          </p:cNvPr>
          <p:cNvCxnSpPr>
            <a:cxnSpLocks/>
            <a:stCxn id="2" idx="4"/>
          </p:cNvCxnSpPr>
          <p:nvPr/>
        </p:nvCxnSpPr>
        <p:spPr>
          <a:xfrm flipH="1">
            <a:off x="3514983" y="1521947"/>
            <a:ext cx="2078158" cy="246185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550CA2-8F7D-432C-98E1-38EC32CB8754}"/>
              </a:ext>
            </a:extLst>
          </p:cNvPr>
          <p:cNvCxnSpPr>
            <a:cxnSpLocks/>
          </p:cNvCxnSpPr>
          <p:nvPr/>
        </p:nvCxnSpPr>
        <p:spPr>
          <a:xfrm>
            <a:off x="5493991" y="1521947"/>
            <a:ext cx="759715" cy="3890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D9E33E-A0F2-4015-80F7-B7AC93A5D97F}"/>
              </a:ext>
            </a:extLst>
          </p:cNvPr>
          <p:cNvCxnSpPr>
            <a:cxnSpLocks/>
            <a:stCxn id="2" idx="4"/>
          </p:cNvCxnSpPr>
          <p:nvPr/>
        </p:nvCxnSpPr>
        <p:spPr>
          <a:xfrm>
            <a:off x="5593141" y="1521947"/>
            <a:ext cx="859318" cy="25600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F6F991-E897-4473-963B-DCD7C6C9BFAB}"/>
              </a:ext>
            </a:extLst>
          </p:cNvPr>
          <p:cNvCxnSpPr>
            <a:cxnSpLocks/>
            <a:endCxn id="12" idx="2"/>
          </p:cNvCxnSpPr>
          <p:nvPr/>
        </p:nvCxnSpPr>
        <p:spPr>
          <a:xfrm>
            <a:off x="4302165" y="5080953"/>
            <a:ext cx="540248" cy="32570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744D89-BC41-43C5-91BE-7ACF6F30C20F}"/>
              </a:ext>
            </a:extLst>
          </p:cNvPr>
          <p:cNvCxnSpPr>
            <a:cxnSpLocks/>
          </p:cNvCxnSpPr>
          <p:nvPr/>
        </p:nvCxnSpPr>
        <p:spPr>
          <a:xfrm flipV="1">
            <a:off x="1990095" y="3429000"/>
            <a:ext cx="0" cy="3703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AB39181-A756-467B-AA30-53CBF12B5B6C}"/>
              </a:ext>
            </a:extLst>
          </p:cNvPr>
          <p:cNvCxnSpPr>
            <a:cxnSpLocks/>
          </p:cNvCxnSpPr>
          <p:nvPr/>
        </p:nvCxnSpPr>
        <p:spPr>
          <a:xfrm flipV="1">
            <a:off x="7952862" y="3672373"/>
            <a:ext cx="111949" cy="40966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FD4B48-0C82-4B33-B104-53594C1B7710}"/>
              </a:ext>
            </a:extLst>
          </p:cNvPr>
          <p:cNvSpPr txBox="1"/>
          <p:nvPr/>
        </p:nvSpPr>
        <p:spPr>
          <a:xfrm>
            <a:off x="8412112" y="924073"/>
            <a:ext cx="2034283" cy="461665"/>
          </a:xfrm>
          <a:prstGeom prst="rect">
            <a:avLst/>
          </a:prstGeom>
          <a:noFill/>
        </p:spPr>
        <p:txBody>
          <a:bodyPr wrap="square" rtlCol="0">
            <a:spAutoFit/>
          </a:bodyPr>
          <a:lstStyle/>
          <a:p>
            <a:r>
              <a:rPr lang="en-US" sz="2400" b="1" dirty="0">
                <a:solidFill>
                  <a:schemeClr val="bg1"/>
                </a:solidFill>
              </a:rPr>
              <a:t>Humidity</a:t>
            </a:r>
          </a:p>
        </p:txBody>
      </p:sp>
      <p:sp>
        <p:nvSpPr>
          <p:cNvPr id="38" name="TextBox 37">
            <a:extLst>
              <a:ext uri="{FF2B5EF4-FFF2-40B4-BE49-F238E27FC236}">
                <a16:creationId xmlns:a16="http://schemas.microsoft.com/office/drawing/2014/main" id="{53AC3806-7CB0-4622-B2AC-2556B63997BD}"/>
              </a:ext>
            </a:extLst>
          </p:cNvPr>
          <p:cNvSpPr txBox="1"/>
          <p:nvPr/>
        </p:nvSpPr>
        <p:spPr>
          <a:xfrm>
            <a:off x="6478715" y="4015471"/>
            <a:ext cx="2034283" cy="461665"/>
          </a:xfrm>
          <a:prstGeom prst="rect">
            <a:avLst/>
          </a:prstGeom>
          <a:noFill/>
        </p:spPr>
        <p:txBody>
          <a:bodyPr wrap="square" rtlCol="0">
            <a:spAutoFit/>
          </a:bodyPr>
          <a:lstStyle/>
          <a:p>
            <a:r>
              <a:rPr lang="en-US" sz="2400" b="1" dirty="0">
                <a:solidFill>
                  <a:schemeClr val="bg1"/>
                </a:solidFill>
              </a:rPr>
              <a:t>Temperature</a:t>
            </a:r>
          </a:p>
        </p:txBody>
      </p:sp>
      <p:sp>
        <p:nvSpPr>
          <p:cNvPr id="39" name="TextBox 38">
            <a:extLst>
              <a:ext uri="{FF2B5EF4-FFF2-40B4-BE49-F238E27FC236}">
                <a16:creationId xmlns:a16="http://schemas.microsoft.com/office/drawing/2014/main" id="{293352D9-EEC0-4B08-B848-BCFC5A499FD3}"/>
              </a:ext>
            </a:extLst>
          </p:cNvPr>
          <p:cNvSpPr txBox="1"/>
          <p:nvPr/>
        </p:nvSpPr>
        <p:spPr>
          <a:xfrm>
            <a:off x="1705727" y="3727479"/>
            <a:ext cx="2034283" cy="461665"/>
          </a:xfrm>
          <a:prstGeom prst="rect">
            <a:avLst/>
          </a:prstGeom>
          <a:noFill/>
        </p:spPr>
        <p:txBody>
          <a:bodyPr wrap="square" rtlCol="0">
            <a:spAutoFit/>
          </a:bodyPr>
          <a:lstStyle/>
          <a:p>
            <a:r>
              <a:rPr lang="en-US" sz="2400" b="1" dirty="0">
                <a:solidFill>
                  <a:schemeClr val="bg1"/>
                </a:solidFill>
              </a:rPr>
              <a:t>Outlook</a:t>
            </a:r>
          </a:p>
        </p:txBody>
      </p:sp>
      <p:sp>
        <p:nvSpPr>
          <p:cNvPr id="40" name="TextBox 39">
            <a:extLst>
              <a:ext uri="{FF2B5EF4-FFF2-40B4-BE49-F238E27FC236}">
                <a16:creationId xmlns:a16="http://schemas.microsoft.com/office/drawing/2014/main" id="{CBE48501-65A7-4F8B-B3F2-7BABE9062B40}"/>
              </a:ext>
            </a:extLst>
          </p:cNvPr>
          <p:cNvSpPr txBox="1"/>
          <p:nvPr/>
        </p:nvSpPr>
        <p:spPr>
          <a:xfrm>
            <a:off x="1596231" y="244868"/>
            <a:ext cx="2034283" cy="461665"/>
          </a:xfrm>
          <a:prstGeom prst="rect">
            <a:avLst/>
          </a:prstGeom>
          <a:noFill/>
        </p:spPr>
        <p:txBody>
          <a:bodyPr wrap="square" rtlCol="0">
            <a:spAutoFit/>
          </a:bodyPr>
          <a:lstStyle/>
          <a:p>
            <a:r>
              <a:rPr lang="en-US" sz="2400" b="1" dirty="0">
                <a:solidFill>
                  <a:schemeClr val="bg1"/>
                </a:solidFill>
              </a:rPr>
              <a:t>Windy</a:t>
            </a:r>
          </a:p>
        </p:txBody>
      </p:sp>
      <p:sp>
        <p:nvSpPr>
          <p:cNvPr id="41" name="TextBox 40">
            <a:extLst>
              <a:ext uri="{FF2B5EF4-FFF2-40B4-BE49-F238E27FC236}">
                <a16:creationId xmlns:a16="http://schemas.microsoft.com/office/drawing/2014/main" id="{A586911F-E027-4D7C-95B1-01B182E2E908}"/>
              </a:ext>
            </a:extLst>
          </p:cNvPr>
          <p:cNvSpPr txBox="1"/>
          <p:nvPr/>
        </p:nvSpPr>
        <p:spPr>
          <a:xfrm>
            <a:off x="5259371" y="-52668"/>
            <a:ext cx="792255" cy="461665"/>
          </a:xfrm>
          <a:prstGeom prst="rect">
            <a:avLst/>
          </a:prstGeom>
          <a:noFill/>
        </p:spPr>
        <p:txBody>
          <a:bodyPr wrap="square" rtlCol="0">
            <a:spAutoFit/>
          </a:bodyPr>
          <a:lstStyle/>
          <a:p>
            <a:r>
              <a:rPr lang="en-US" sz="2400" b="1" dirty="0">
                <a:solidFill>
                  <a:schemeClr val="bg1"/>
                </a:solidFill>
              </a:rPr>
              <a:t>Play</a:t>
            </a:r>
          </a:p>
        </p:txBody>
      </p:sp>
      <p:sp>
        <p:nvSpPr>
          <p:cNvPr id="44" name="Title 1">
            <a:extLst>
              <a:ext uri="{FF2B5EF4-FFF2-40B4-BE49-F238E27FC236}">
                <a16:creationId xmlns:a16="http://schemas.microsoft.com/office/drawing/2014/main" id="{C8AEAA99-30B5-4928-BE52-54D45D8A85C3}"/>
              </a:ext>
            </a:extLst>
          </p:cNvPr>
          <p:cNvSpPr>
            <a:spLocks noGrp="1"/>
          </p:cNvSpPr>
          <p:nvPr>
            <p:ph type="title"/>
          </p:nvPr>
        </p:nvSpPr>
        <p:spPr>
          <a:xfrm>
            <a:off x="7112583" y="0"/>
            <a:ext cx="4996662" cy="980023"/>
          </a:xfrm>
        </p:spPr>
        <p:txBody>
          <a:bodyPr>
            <a:normAutofit/>
          </a:bodyPr>
          <a:lstStyle/>
          <a:p>
            <a:r>
              <a:rPr lang="en-US" dirty="0"/>
              <a:t>Bayesian networks</a:t>
            </a:r>
          </a:p>
        </p:txBody>
      </p:sp>
      <p:sp>
        <p:nvSpPr>
          <p:cNvPr id="45" name="Rectangle 44">
            <a:extLst>
              <a:ext uri="{FF2B5EF4-FFF2-40B4-BE49-F238E27FC236}">
                <a16:creationId xmlns:a16="http://schemas.microsoft.com/office/drawing/2014/main" id="{B4A03A2B-B336-4CC5-98C9-7FCFB9B52AE0}"/>
              </a:ext>
            </a:extLst>
          </p:cNvPr>
          <p:cNvSpPr/>
          <p:nvPr/>
        </p:nvSpPr>
        <p:spPr>
          <a:xfrm>
            <a:off x="9852309" y="4015471"/>
            <a:ext cx="2239121" cy="2651143"/>
          </a:xfrm>
          <a:prstGeom prst="rect">
            <a:avLst/>
          </a:prstGeom>
        </p:spPr>
        <p:txBody>
          <a:bodyPr wrap="square">
            <a:spAutoFit/>
          </a:bodyPr>
          <a:lstStyle/>
          <a:p>
            <a:r>
              <a:rPr lang="en-US" dirty="0"/>
              <a:t>A Bayesian network is a probabilistic graphical model representing a set of variables and their conditional dependencies via a directed acyclic graph (DAG)</a:t>
            </a:r>
          </a:p>
        </p:txBody>
      </p:sp>
      <p:sp>
        <p:nvSpPr>
          <p:cNvPr id="53" name="TextBox 52">
            <a:extLst>
              <a:ext uri="{FF2B5EF4-FFF2-40B4-BE49-F238E27FC236}">
                <a16:creationId xmlns:a16="http://schemas.microsoft.com/office/drawing/2014/main" id="{9733EC0C-72CA-4B13-A8E4-7502782AC889}"/>
              </a:ext>
            </a:extLst>
          </p:cNvPr>
          <p:cNvSpPr txBox="1"/>
          <p:nvPr/>
        </p:nvSpPr>
        <p:spPr>
          <a:xfrm>
            <a:off x="100570" y="5669096"/>
            <a:ext cx="1738390" cy="1246495"/>
          </a:xfrm>
          <a:prstGeom prst="rect">
            <a:avLst/>
          </a:prstGeom>
          <a:noFill/>
        </p:spPr>
        <p:txBody>
          <a:bodyPr wrap="square" rtlCol="0">
            <a:spAutoFit/>
          </a:bodyPr>
          <a:lstStyle/>
          <a:p>
            <a:r>
              <a:rPr lang="en-US" sz="1500" dirty="0"/>
              <a:t>Consider instance:</a:t>
            </a:r>
          </a:p>
          <a:p>
            <a:r>
              <a:rPr lang="en-US" sz="1500" i="1" dirty="0"/>
              <a:t>Outlook=rainy</a:t>
            </a:r>
          </a:p>
          <a:p>
            <a:r>
              <a:rPr lang="en-US" sz="1500" i="1" dirty="0"/>
              <a:t>Temperature=cool</a:t>
            </a:r>
          </a:p>
          <a:p>
            <a:r>
              <a:rPr lang="en-US" sz="1500" i="1" dirty="0"/>
              <a:t>Humidity=high</a:t>
            </a:r>
          </a:p>
          <a:p>
            <a:r>
              <a:rPr lang="en-US" sz="1500" i="1" dirty="0"/>
              <a:t>Windy=true</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6A5AE58-5959-4AFB-9031-AC5E8E7975A3}"/>
                  </a:ext>
                </a:extLst>
              </p:cNvPr>
              <p:cNvSpPr txBox="1"/>
              <p:nvPr/>
            </p:nvSpPr>
            <p:spPr>
              <a:xfrm>
                <a:off x="1605280" y="5692178"/>
                <a:ext cx="3581032" cy="1200329"/>
              </a:xfrm>
              <a:prstGeom prst="rect">
                <a:avLst/>
              </a:prstGeom>
              <a:noFill/>
            </p:spPr>
            <p:txBody>
              <a:bodyPr wrap="square" rtlCol="0">
                <a:spAutoFit/>
              </a:bodyPr>
              <a:lstStyle/>
              <a:p>
                <a:r>
                  <a:rPr lang="en-US" dirty="0"/>
                  <a:t>What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oMath>
                </a14:m>
                <a:r>
                  <a:rPr lang="en-US" dirty="0"/>
                  <a:t>? (its 0.245)</a:t>
                </a:r>
              </a:p>
              <a:p>
                <a:r>
                  <a:rPr lang="en-US" dirty="0"/>
                  <a:t>First get joint probabilities: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dirty="0"/>
              </a:p>
              <a:p>
                <a:r>
                  <a:rPr lang="en-US" dirty="0"/>
                  <a:t>Then normalize by dividing by sum</a:t>
                </a:r>
              </a:p>
            </p:txBody>
          </p:sp>
        </mc:Choice>
        <mc:Fallback xmlns="">
          <p:sp>
            <p:nvSpPr>
              <p:cNvPr id="54" name="TextBox 53">
                <a:extLst>
                  <a:ext uri="{FF2B5EF4-FFF2-40B4-BE49-F238E27FC236}">
                    <a16:creationId xmlns:a16="http://schemas.microsoft.com/office/drawing/2014/main" id="{86A5AE58-5959-4AFB-9031-AC5E8E7975A3}"/>
                  </a:ext>
                </a:extLst>
              </p:cNvPr>
              <p:cNvSpPr txBox="1">
                <a:spLocks noRot="1" noChangeAspect="1" noMove="1" noResize="1" noEditPoints="1" noAdjustHandles="1" noChangeArrowheads="1" noChangeShapeType="1" noTextEdit="1"/>
              </p:cNvSpPr>
              <p:nvPr/>
            </p:nvSpPr>
            <p:spPr>
              <a:xfrm>
                <a:off x="1605280" y="5692178"/>
                <a:ext cx="3581032" cy="1200329"/>
              </a:xfrm>
              <a:prstGeom prst="rect">
                <a:avLst/>
              </a:prstGeom>
              <a:blipFill>
                <a:blip r:embed="rId2"/>
                <a:stretch>
                  <a:fillRect l="-1361" t="-3046" b="-7107"/>
                </a:stretch>
              </a:blipFill>
            </p:spPr>
            <p:txBody>
              <a:bodyPr/>
              <a:lstStyle/>
              <a:p>
                <a:r>
                  <a:rPr lang="en-US">
                    <a:noFill/>
                  </a:rPr>
                  <a:t> </a:t>
                </a:r>
              </a:p>
            </p:txBody>
          </p:sp>
        </mc:Fallback>
      </mc:AlternateContent>
    </p:spTree>
    <p:extLst>
      <p:ext uri="{BB962C8B-B14F-4D97-AF65-F5344CB8AC3E}">
        <p14:creationId xmlns:p14="http://schemas.microsoft.com/office/powerpoint/2010/main" val="400672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9" grpId="0" animBg="1"/>
      <p:bldP spid="12" grpId="0" animBg="1"/>
      <p:bldP spid="15" grpId="0" animBg="1"/>
      <p:bldP spid="37" grpId="0"/>
      <p:bldP spid="38" grpId="0"/>
      <p:bldP spid="39" grpId="0"/>
      <p:bldP spid="40" grpId="0"/>
      <p:bldP spid="45" grpId="0"/>
      <p:bldP spid="53" grpId="0"/>
      <p:bldP spid="54"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lstStyle/>
          <a:p>
            <a:r>
              <a:rPr lang="en-US" dirty="0"/>
              <a:t>Learning Bayesian networks</a:t>
            </a:r>
          </a:p>
        </p:txBody>
      </p:sp>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lstStyle/>
          <a:p>
            <a:r>
              <a:rPr lang="en-US" dirty="0"/>
              <a:t>Need two components to construct learning algorithm for Bayesian networks:</a:t>
            </a:r>
          </a:p>
          <a:p>
            <a:r>
              <a:rPr lang="en-US" dirty="0"/>
              <a:t>1) a function for evaluating a given network based on the data</a:t>
            </a:r>
          </a:p>
          <a:p>
            <a:r>
              <a:rPr lang="en-US" dirty="0"/>
              <a:t>2) a method of searching through a space of possible networks</a:t>
            </a:r>
          </a:p>
          <a:p>
            <a:r>
              <a:rPr lang="en-US" dirty="0"/>
              <a:t>Quality of a given network measured by probability of data, given the network</a:t>
            </a:r>
          </a:p>
          <a:p>
            <a:pPr lvl="1"/>
            <a:r>
              <a:rPr lang="en-US" dirty="0"/>
              <a:t>Use log-likelihood to avoid very small numbers</a:t>
            </a:r>
          </a:p>
          <a:p>
            <a:r>
              <a:rPr lang="en-US" dirty="0"/>
              <a:t>Assume that structure of network (nodes and edges) is given</a:t>
            </a:r>
          </a:p>
          <a:p>
            <a:r>
              <a:rPr lang="en-US" dirty="0"/>
              <a:t>Easy to estimate conditional probability tables:</a:t>
            </a:r>
          </a:p>
          <a:p>
            <a:r>
              <a:rPr lang="en-US" dirty="0"/>
              <a:t>Just compute relative frequencies of associated combinations of attribute values in the training data</a:t>
            </a:r>
          </a:p>
          <a:p>
            <a:r>
              <a:rPr lang="en-US" dirty="0"/>
              <a:t>To avoid zero-frequency problem, each count is initialized with a constant</a:t>
            </a:r>
          </a:p>
        </p:txBody>
      </p:sp>
    </p:spTree>
    <p:extLst>
      <p:ext uri="{BB962C8B-B14F-4D97-AF65-F5344CB8AC3E}">
        <p14:creationId xmlns:p14="http://schemas.microsoft.com/office/powerpoint/2010/main" val="72150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251159"/>
            <a:ext cx="12192000" cy="1130156"/>
          </a:xfrm>
        </p:spPr>
        <p:txBody>
          <a:bodyPr/>
          <a:lstStyle/>
          <a:p>
            <a:r>
              <a:rPr lang="en-US" dirty="0"/>
              <a:t>Example (weather data)</a:t>
            </a:r>
          </a:p>
        </p:txBody>
      </p:sp>
      <p:graphicFrame>
        <p:nvGraphicFramePr>
          <p:cNvPr id="5" name="Content Placeholder 4">
            <a:extLst>
              <a:ext uri="{FF2B5EF4-FFF2-40B4-BE49-F238E27FC236}">
                <a16:creationId xmlns:a16="http://schemas.microsoft.com/office/drawing/2014/main" id="{1CF21EA1-BE9D-4144-8ED4-C3C86B0522DC}"/>
              </a:ext>
            </a:extLst>
          </p:cNvPr>
          <p:cNvGraphicFramePr>
            <a:graphicFrameLocks noGrp="1"/>
          </p:cNvGraphicFramePr>
          <p:nvPr>
            <p:ph idx="1"/>
          </p:nvPr>
        </p:nvGraphicFramePr>
        <p:xfrm>
          <a:off x="5797071" y="429624"/>
          <a:ext cx="6397380" cy="4624185"/>
        </p:xfrm>
        <a:graphic>
          <a:graphicData uri="http://schemas.openxmlformats.org/drawingml/2006/table">
            <a:tbl>
              <a:tblPr/>
              <a:tblGrid>
                <a:gridCol w="1279476">
                  <a:extLst>
                    <a:ext uri="{9D8B030D-6E8A-4147-A177-3AD203B41FA5}">
                      <a16:colId xmlns:a16="http://schemas.microsoft.com/office/drawing/2014/main" val="1646027386"/>
                    </a:ext>
                  </a:extLst>
                </a:gridCol>
                <a:gridCol w="1279476">
                  <a:extLst>
                    <a:ext uri="{9D8B030D-6E8A-4147-A177-3AD203B41FA5}">
                      <a16:colId xmlns:a16="http://schemas.microsoft.com/office/drawing/2014/main" val="423511901"/>
                    </a:ext>
                  </a:extLst>
                </a:gridCol>
                <a:gridCol w="1279476">
                  <a:extLst>
                    <a:ext uri="{9D8B030D-6E8A-4147-A177-3AD203B41FA5}">
                      <a16:colId xmlns:a16="http://schemas.microsoft.com/office/drawing/2014/main" val="1097143061"/>
                    </a:ext>
                  </a:extLst>
                </a:gridCol>
                <a:gridCol w="1279476">
                  <a:extLst>
                    <a:ext uri="{9D8B030D-6E8A-4147-A177-3AD203B41FA5}">
                      <a16:colId xmlns:a16="http://schemas.microsoft.com/office/drawing/2014/main" val="3127053149"/>
                    </a:ext>
                  </a:extLst>
                </a:gridCol>
                <a:gridCol w="1279476">
                  <a:extLst>
                    <a:ext uri="{9D8B030D-6E8A-4147-A177-3AD203B41FA5}">
                      <a16:colId xmlns:a16="http://schemas.microsoft.com/office/drawing/2014/main" val="3401931666"/>
                    </a:ext>
                  </a:extLst>
                </a:gridCol>
              </a:tblGrid>
              <a:tr h="308279">
                <a:tc>
                  <a:txBody>
                    <a:bodyPr/>
                    <a:lstStyle/>
                    <a:p>
                      <a:r>
                        <a:rPr lang="en-US" sz="1500" b="1">
                          <a:ln>
                            <a:noFill/>
                          </a:ln>
                          <a:effectLst/>
                        </a:rPr>
                        <a:t>Outlook</a:t>
                      </a:r>
                    </a:p>
                  </a:txBody>
                  <a:tcPr marL="54058" marR="54058" marT="27029" marB="27029">
                    <a:lnL w="6350" cap="flat" cmpd="sng" algn="ctr">
                      <a:solidFill>
                        <a:srgbClr val="009F35"/>
                      </a:solidFill>
                      <a:prstDash val="solid"/>
                      <a:round/>
                      <a:headEnd type="none" w="med" len="med"/>
                      <a:tailEnd type="none" w="med" len="med"/>
                    </a:lnL>
                    <a:lnR w="6350" cap="flat" cmpd="sng" algn="ctr">
                      <a:solidFill>
                        <a:srgbClr val="009F35"/>
                      </a:solidFill>
                      <a:prstDash val="solid"/>
                      <a:round/>
                      <a:headEnd type="none" w="med" len="med"/>
                      <a:tailEnd type="none" w="med" len="med"/>
                    </a:lnR>
                    <a:lnT w="6350" cap="flat" cmpd="sng" algn="ctr">
                      <a:solidFill>
                        <a:srgbClr val="209C35"/>
                      </a:solidFill>
                      <a:prstDash val="solid"/>
                      <a:round/>
                      <a:headEnd type="none" w="med" len="med"/>
                      <a:tailEnd type="none" w="med" len="med"/>
                    </a:lnT>
                    <a:lnB w="6350" cap="flat" cmpd="sng" algn="ctr">
                      <a:solidFill>
                        <a:srgbClr val="E09935"/>
                      </a:solidFill>
                      <a:prstDash val="solid"/>
                      <a:round/>
                      <a:headEnd type="none" w="med" len="med"/>
                      <a:tailEnd type="none" w="med" len="med"/>
                    </a:lnB>
                    <a:noFill/>
                  </a:tcPr>
                </a:tc>
                <a:tc>
                  <a:txBody>
                    <a:bodyPr/>
                    <a:lstStyle/>
                    <a:p>
                      <a:r>
                        <a:rPr lang="en-US" sz="1500" b="1">
                          <a:ln>
                            <a:noFill/>
                          </a:ln>
                          <a:effectLst/>
                        </a:rPr>
                        <a:t>Temperature</a:t>
                      </a:r>
                    </a:p>
                  </a:txBody>
                  <a:tcPr marL="54058" marR="54058" marT="27029" marB="27029">
                    <a:lnL w="6350" cap="flat" cmpd="sng" algn="ctr">
                      <a:solidFill>
                        <a:srgbClr val="009F35"/>
                      </a:solidFill>
                      <a:prstDash val="solid"/>
                      <a:round/>
                      <a:headEnd type="none" w="med" len="med"/>
                      <a:tailEnd type="none" w="med" len="med"/>
                    </a:lnL>
                    <a:lnR w="6350" cap="flat" cmpd="sng" algn="ctr">
                      <a:solidFill>
                        <a:srgbClr val="009F35"/>
                      </a:solidFill>
                      <a:prstDash val="solid"/>
                      <a:round/>
                      <a:headEnd type="none" w="med" len="med"/>
                      <a:tailEnd type="none" w="med" len="med"/>
                    </a:lnR>
                    <a:lnT w="6350" cap="flat" cmpd="sng" algn="ctr">
                      <a:solidFill>
                        <a:srgbClr val="40A035"/>
                      </a:solidFill>
                      <a:prstDash val="solid"/>
                      <a:round/>
                      <a:headEnd type="none" w="med" len="med"/>
                      <a:tailEnd type="none" w="med" len="med"/>
                    </a:lnT>
                    <a:lnB w="6350" cap="flat" cmpd="sng" algn="ctr">
                      <a:solidFill>
                        <a:srgbClr val="809A35"/>
                      </a:solidFill>
                      <a:prstDash val="solid"/>
                      <a:round/>
                      <a:headEnd type="none" w="med" len="med"/>
                      <a:tailEnd type="none" w="med" len="med"/>
                    </a:lnB>
                    <a:noFill/>
                  </a:tcPr>
                </a:tc>
                <a:tc>
                  <a:txBody>
                    <a:bodyPr/>
                    <a:lstStyle/>
                    <a:p>
                      <a:r>
                        <a:rPr lang="en-US" sz="1500" b="1">
                          <a:ln>
                            <a:noFill/>
                          </a:ln>
                          <a:effectLst/>
                        </a:rPr>
                        <a:t>Humidity</a:t>
                      </a:r>
                    </a:p>
                  </a:txBody>
                  <a:tcPr marL="54058" marR="54058" marT="27029" marB="27029">
                    <a:lnL w="6350" cap="flat" cmpd="sng" algn="ctr">
                      <a:solidFill>
                        <a:srgbClr val="009F35"/>
                      </a:solidFill>
                      <a:prstDash val="solid"/>
                      <a:round/>
                      <a:headEnd type="none" w="med" len="med"/>
                      <a:tailEnd type="none" w="med" len="med"/>
                    </a:lnL>
                    <a:lnR w="6350" cap="flat" cmpd="sng" algn="ctr">
                      <a:solidFill>
                        <a:srgbClr val="009F35"/>
                      </a:solidFill>
                      <a:prstDash val="solid"/>
                      <a:round/>
                      <a:headEnd type="none" w="med" len="med"/>
                      <a:tailEnd type="none" w="med" len="med"/>
                    </a:lnR>
                    <a:lnT w="6350" cap="flat" cmpd="sng" algn="ctr">
                      <a:solidFill>
                        <a:srgbClr val="40A035"/>
                      </a:solidFill>
                      <a:prstDash val="solid"/>
                      <a:round/>
                      <a:headEnd type="none" w="med" len="med"/>
                      <a:tailEnd type="none" w="med" len="med"/>
                    </a:lnT>
                    <a:lnB w="6350" cap="flat" cmpd="sng" algn="ctr">
                      <a:solidFill>
                        <a:srgbClr val="60A635"/>
                      </a:solidFill>
                      <a:prstDash val="solid"/>
                      <a:round/>
                      <a:headEnd type="none" w="med" len="med"/>
                      <a:tailEnd type="none" w="med" len="med"/>
                    </a:lnB>
                    <a:noFill/>
                  </a:tcPr>
                </a:tc>
                <a:tc>
                  <a:txBody>
                    <a:bodyPr/>
                    <a:lstStyle/>
                    <a:p>
                      <a:r>
                        <a:rPr lang="en-US" sz="1500" b="1">
                          <a:ln>
                            <a:noFill/>
                          </a:ln>
                          <a:effectLst/>
                        </a:rPr>
                        <a:t>Windy</a:t>
                      </a:r>
                    </a:p>
                  </a:txBody>
                  <a:tcPr marL="54058" marR="54058" marT="27029" marB="27029">
                    <a:lnL w="6350" cap="flat" cmpd="sng" algn="ctr">
                      <a:solidFill>
                        <a:srgbClr val="009F35"/>
                      </a:solidFill>
                      <a:prstDash val="solid"/>
                      <a:round/>
                      <a:headEnd type="none" w="med" len="med"/>
                      <a:tailEnd type="none" w="med" len="med"/>
                    </a:lnL>
                    <a:lnR w="6350" cap="flat" cmpd="sng" algn="ctr">
                      <a:solidFill>
                        <a:srgbClr val="009F35"/>
                      </a:solidFill>
                      <a:prstDash val="solid"/>
                      <a:round/>
                      <a:headEnd type="none" w="med" len="med"/>
                      <a:tailEnd type="none" w="med" len="med"/>
                    </a:lnR>
                    <a:lnT w="6350" cap="flat" cmpd="sng" algn="ctr">
                      <a:solidFill>
                        <a:srgbClr val="209C35"/>
                      </a:solidFill>
                      <a:prstDash val="solid"/>
                      <a:round/>
                      <a:headEnd type="none" w="med" len="med"/>
                      <a:tailEnd type="none" w="med" len="med"/>
                    </a:lnT>
                    <a:lnB w="6350" cap="flat" cmpd="sng" algn="ctr">
                      <a:solidFill>
                        <a:srgbClr val="80A335"/>
                      </a:solidFill>
                      <a:prstDash val="solid"/>
                      <a:round/>
                      <a:headEnd type="none" w="med" len="med"/>
                      <a:tailEnd type="none" w="med" len="med"/>
                    </a:lnB>
                    <a:noFill/>
                  </a:tcPr>
                </a:tc>
                <a:tc>
                  <a:txBody>
                    <a:bodyPr/>
                    <a:lstStyle/>
                    <a:p>
                      <a:r>
                        <a:rPr lang="en-US" sz="1500" b="1">
                          <a:ln>
                            <a:noFill/>
                          </a:ln>
                          <a:effectLst/>
                        </a:rPr>
                        <a:t>Play</a:t>
                      </a:r>
                    </a:p>
                  </a:txBody>
                  <a:tcPr marL="54058" marR="54058" marT="27029" marB="27029">
                    <a:lnL w="6350" cap="flat" cmpd="sng" algn="ctr">
                      <a:solidFill>
                        <a:srgbClr val="009F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E09A35"/>
                      </a:solidFill>
                      <a:prstDash val="solid"/>
                      <a:round/>
                      <a:headEnd type="none" w="med" len="med"/>
                      <a:tailEnd type="none" w="med" len="med"/>
                    </a:lnT>
                    <a:lnB w="6350" cap="flat" cmpd="sng" algn="ctr">
                      <a:solidFill>
                        <a:srgbClr val="E0A735"/>
                      </a:solidFill>
                      <a:prstDash val="solid"/>
                      <a:round/>
                      <a:headEnd type="none" w="med" len="med"/>
                      <a:tailEnd type="none" w="med" len="med"/>
                    </a:lnB>
                    <a:noFill/>
                  </a:tcPr>
                </a:tc>
                <a:extLst>
                  <a:ext uri="{0D108BD9-81ED-4DB2-BD59-A6C34878D82A}">
                    <a16:rowId xmlns:a16="http://schemas.microsoft.com/office/drawing/2014/main" val="230770751"/>
                  </a:ext>
                </a:extLst>
              </a:tr>
              <a:tr h="308279">
                <a:tc>
                  <a:txBody>
                    <a:bodyPr/>
                    <a:lstStyle/>
                    <a:p>
                      <a:pPr fontAlgn="t"/>
                      <a:r>
                        <a:rPr lang="en-US" sz="1500">
                          <a:ln>
                            <a:noFill/>
                          </a:ln>
                          <a:effectLst/>
                        </a:rPr>
                        <a:t>Sunny</a:t>
                      </a:r>
                    </a:p>
                  </a:txBody>
                  <a:tcPr marL="54058" marR="54058" marT="27029" marB="27029">
                    <a:lnL w="6350" cap="flat" cmpd="sng" algn="ctr">
                      <a:solidFill>
                        <a:srgbClr val="A09D35"/>
                      </a:solidFill>
                      <a:prstDash val="solid"/>
                      <a:round/>
                      <a:headEnd type="none" w="med" len="med"/>
                      <a:tailEnd type="none" w="med" len="med"/>
                    </a:lnL>
                    <a:lnR w="6350" cap="flat" cmpd="sng" algn="ctr">
                      <a:solidFill>
                        <a:srgbClr val="609A35"/>
                      </a:solidFill>
                      <a:prstDash val="solid"/>
                      <a:round/>
                      <a:headEnd type="none" w="med" len="med"/>
                      <a:tailEnd type="none" w="med" len="med"/>
                    </a:lnR>
                    <a:lnT w="6350" cap="flat" cmpd="sng" algn="ctr">
                      <a:solidFill>
                        <a:srgbClr val="E09935"/>
                      </a:solidFill>
                      <a:prstDash val="solid"/>
                      <a:round/>
                      <a:headEnd type="none" w="med" len="med"/>
                      <a:tailEnd type="none" w="med" len="med"/>
                    </a:lnT>
                    <a:lnB w="6350" cap="flat" cmpd="sng" algn="ctr">
                      <a:solidFill>
                        <a:srgbClr val="20B135"/>
                      </a:solidFill>
                      <a:prstDash val="solid"/>
                      <a:round/>
                      <a:headEnd type="none" w="med" len="med"/>
                      <a:tailEnd type="none" w="med" len="med"/>
                    </a:lnB>
                    <a:noFill/>
                  </a:tcPr>
                </a:tc>
                <a:tc>
                  <a:txBody>
                    <a:bodyPr/>
                    <a:lstStyle/>
                    <a:p>
                      <a:pPr fontAlgn="t"/>
                      <a:r>
                        <a:rPr lang="en-US" sz="1500">
                          <a:ln>
                            <a:noFill/>
                          </a:ln>
                          <a:effectLst/>
                        </a:rPr>
                        <a:t>Hot</a:t>
                      </a:r>
                    </a:p>
                  </a:txBody>
                  <a:tcPr marL="54058" marR="54058" marT="27029" marB="27029">
                    <a:lnL w="6350" cap="flat" cmpd="sng" algn="ctr">
                      <a:solidFill>
                        <a:srgbClr val="609A35"/>
                      </a:solidFill>
                      <a:prstDash val="solid"/>
                      <a:round/>
                      <a:headEnd type="none" w="med" len="med"/>
                      <a:tailEnd type="none" w="med" len="med"/>
                    </a:lnL>
                    <a:lnR w="6350" cap="flat" cmpd="sng" algn="ctr">
                      <a:solidFill>
                        <a:srgbClr val="20A335"/>
                      </a:solidFill>
                      <a:prstDash val="solid"/>
                      <a:round/>
                      <a:headEnd type="none" w="med" len="med"/>
                      <a:tailEnd type="none" w="med" len="med"/>
                    </a:lnR>
                    <a:lnT w="6350" cap="flat" cmpd="sng" algn="ctr">
                      <a:solidFill>
                        <a:srgbClr val="809A35"/>
                      </a:solidFill>
                      <a:prstDash val="solid"/>
                      <a:round/>
                      <a:headEnd type="none" w="med" len="med"/>
                      <a:tailEnd type="none" w="med" len="med"/>
                    </a:lnT>
                    <a:lnB w="6350" cap="flat" cmpd="sng" algn="ctr">
                      <a:solidFill>
                        <a:srgbClr val="40AE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20A335"/>
                      </a:solidFill>
                      <a:prstDash val="solid"/>
                      <a:round/>
                      <a:headEnd type="none" w="med" len="med"/>
                      <a:tailEnd type="none" w="med" len="med"/>
                    </a:lnL>
                    <a:lnR w="6350" cap="flat" cmpd="sng" algn="ctr">
                      <a:solidFill>
                        <a:srgbClr val="20A335"/>
                      </a:solidFill>
                      <a:prstDash val="solid"/>
                      <a:round/>
                      <a:headEnd type="none" w="med" len="med"/>
                      <a:tailEnd type="none" w="med" len="med"/>
                    </a:lnR>
                    <a:lnT w="6350" cap="flat" cmpd="sng" algn="ctr">
                      <a:solidFill>
                        <a:srgbClr val="60A635"/>
                      </a:solidFill>
                      <a:prstDash val="solid"/>
                      <a:round/>
                      <a:headEnd type="none" w="med" len="med"/>
                      <a:tailEnd type="none" w="med" len="med"/>
                    </a:lnT>
                    <a:lnB w="6350" cap="flat" cmpd="sng" algn="ctr">
                      <a:solidFill>
                        <a:srgbClr val="20B1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20A335"/>
                      </a:solidFill>
                      <a:prstDash val="solid"/>
                      <a:round/>
                      <a:headEnd type="none" w="med" len="med"/>
                      <a:tailEnd type="none" w="med" len="med"/>
                    </a:lnL>
                    <a:lnR w="6350" cap="flat" cmpd="sng" algn="ctr">
                      <a:solidFill>
                        <a:srgbClr val="60A635"/>
                      </a:solidFill>
                      <a:prstDash val="solid"/>
                      <a:round/>
                      <a:headEnd type="none" w="med" len="med"/>
                      <a:tailEnd type="none" w="med" len="med"/>
                    </a:lnR>
                    <a:lnT w="6350" cap="flat" cmpd="sng" algn="ctr">
                      <a:solidFill>
                        <a:srgbClr val="80A335"/>
                      </a:solidFill>
                      <a:prstDash val="solid"/>
                      <a:round/>
                      <a:headEnd type="none" w="med" len="med"/>
                      <a:tailEnd type="none" w="med" len="med"/>
                    </a:lnT>
                    <a:lnB w="6350" cap="flat" cmpd="sng" algn="ctr">
                      <a:solidFill>
                        <a:srgbClr val="20B135"/>
                      </a:solidFill>
                      <a:prstDash val="solid"/>
                      <a:round/>
                      <a:headEnd type="none" w="med" len="med"/>
                      <a:tailEnd type="none" w="med" len="med"/>
                    </a:lnB>
                    <a:noFill/>
                  </a:tcPr>
                </a:tc>
                <a:tc>
                  <a:txBody>
                    <a:bodyPr/>
                    <a:lstStyle/>
                    <a:p>
                      <a:pPr fontAlgn="t"/>
                      <a:r>
                        <a:rPr lang="en-US" sz="1500">
                          <a:ln>
                            <a:noFill/>
                          </a:ln>
                          <a:effectLst/>
                        </a:rPr>
                        <a:t>No</a:t>
                      </a:r>
                    </a:p>
                  </a:txBody>
                  <a:tcPr marL="54058" marR="54058" marT="27029" marB="27029">
                    <a:lnL w="6350" cap="flat" cmpd="sng" algn="ctr">
                      <a:solidFill>
                        <a:srgbClr val="60A6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E0A735"/>
                      </a:solidFill>
                      <a:prstDash val="solid"/>
                      <a:round/>
                      <a:headEnd type="none" w="med" len="med"/>
                      <a:tailEnd type="none" w="med" len="med"/>
                    </a:lnT>
                    <a:lnB w="6350" cap="flat" cmpd="sng" algn="ctr">
                      <a:solidFill>
                        <a:srgbClr val="20B135"/>
                      </a:solidFill>
                      <a:prstDash val="solid"/>
                      <a:round/>
                      <a:headEnd type="none" w="med" len="med"/>
                      <a:tailEnd type="none" w="med" len="med"/>
                    </a:lnB>
                    <a:noFill/>
                  </a:tcPr>
                </a:tc>
                <a:extLst>
                  <a:ext uri="{0D108BD9-81ED-4DB2-BD59-A6C34878D82A}">
                    <a16:rowId xmlns:a16="http://schemas.microsoft.com/office/drawing/2014/main" val="3834269088"/>
                  </a:ext>
                </a:extLst>
              </a:tr>
              <a:tr h="308279">
                <a:tc>
                  <a:txBody>
                    <a:bodyPr/>
                    <a:lstStyle/>
                    <a:p>
                      <a:pPr fontAlgn="t"/>
                      <a:r>
                        <a:rPr lang="en-US" sz="1500">
                          <a:ln>
                            <a:noFill/>
                          </a:ln>
                          <a:effectLst/>
                        </a:rPr>
                        <a:t>Sunny</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E0A735"/>
                      </a:solidFill>
                      <a:prstDash val="solid"/>
                      <a:round/>
                      <a:headEnd type="none" w="med" len="med"/>
                      <a:tailEnd type="none" w="med" len="med"/>
                    </a:lnR>
                    <a:lnT w="6350" cap="flat" cmpd="sng" algn="ctr">
                      <a:solidFill>
                        <a:srgbClr val="20B135"/>
                      </a:solidFill>
                      <a:prstDash val="solid"/>
                      <a:round/>
                      <a:headEnd type="none" w="med" len="med"/>
                      <a:tailEnd type="none" w="med" len="med"/>
                    </a:lnT>
                    <a:lnB w="6350" cap="flat" cmpd="sng" algn="ctr">
                      <a:solidFill>
                        <a:srgbClr val="20B135"/>
                      </a:solidFill>
                      <a:prstDash val="solid"/>
                      <a:round/>
                      <a:headEnd type="none" w="med" len="med"/>
                      <a:tailEnd type="none" w="med" len="med"/>
                    </a:lnB>
                    <a:noFill/>
                  </a:tcPr>
                </a:tc>
                <a:tc>
                  <a:txBody>
                    <a:bodyPr/>
                    <a:lstStyle/>
                    <a:p>
                      <a:pPr fontAlgn="t"/>
                      <a:r>
                        <a:rPr lang="en-US" sz="1500">
                          <a:ln>
                            <a:noFill/>
                          </a:ln>
                          <a:effectLst/>
                        </a:rPr>
                        <a:t>Hot</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E0A735"/>
                      </a:solidFill>
                      <a:prstDash val="solid"/>
                      <a:round/>
                      <a:headEnd type="none" w="med" len="med"/>
                      <a:tailEnd type="none" w="med" len="med"/>
                    </a:lnR>
                    <a:lnT w="6350" cap="flat" cmpd="sng" algn="ctr">
                      <a:solidFill>
                        <a:srgbClr val="40AE35"/>
                      </a:solidFill>
                      <a:prstDash val="solid"/>
                      <a:round/>
                      <a:headEnd type="none" w="med" len="med"/>
                      <a:tailEnd type="none" w="med" len="med"/>
                    </a:lnT>
                    <a:lnB w="6350" cap="flat" cmpd="sng" algn="ctr">
                      <a:solidFill>
                        <a:srgbClr val="20B9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E0A735"/>
                      </a:solidFill>
                      <a:prstDash val="solid"/>
                      <a:round/>
                      <a:headEnd type="none" w="med" len="med"/>
                      <a:tailEnd type="none" w="med" len="med"/>
                    </a:lnR>
                    <a:lnT w="6350" cap="flat" cmpd="sng" algn="ctr">
                      <a:solidFill>
                        <a:srgbClr val="20B1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E0A735"/>
                      </a:solidFill>
                      <a:prstDash val="solid"/>
                      <a:round/>
                      <a:headEnd type="none" w="med" len="med"/>
                      <a:tailEnd type="none" w="med" len="med"/>
                    </a:lnR>
                    <a:lnT w="6350" cap="flat" cmpd="sng" algn="ctr">
                      <a:solidFill>
                        <a:srgbClr val="20B1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No</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20B1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extLst>
                  <a:ext uri="{0D108BD9-81ED-4DB2-BD59-A6C34878D82A}">
                    <a16:rowId xmlns:a16="http://schemas.microsoft.com/office/drawing/2014/main" val="3938230583"/>
                  </a:ext>
                </a:extLst>
              </a:tr>
              <a:tr h="308279">
                <a:tc>
                  <a:txBody>
                    <a:bodyPr/>
                    <a:lstStyle/>
                    <a:p>
                      <a:pPr fontAlgn="t"/>
                      <a:r>
                        <a:rPr lang="en-US" sz="1500">
                          <a:ln>
                            <a:noFill/>
                          </a:ln>
                          <a:effectLst/>
                        </a:rPr>
                        <a:t>Overcast</a:t>
                      </a:r>
                    </a:p>
                  </a:txBody>
                  <a:tcPr marL="54058" marR="54058" marT="27029" marB="27029">
                    <a:lnL w="6350" cap="flat" cmpd="sng" algn="ctr">
                      <a:solidFill>
                        <a:srgbClr val="E0A7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20B1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dirty="0">
                          <a:ln>
                            <a:noFill/>
                          </a:ln>
                          <a:effectLst/>
                        </a:rPr>
                        <a:t>Hot</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20B9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extLst>
                  <a:ext uri="{0D108BD9-81ED-4DB2-BD59-A6C34878D82A}">
                    <a16:rowId xmlns:a16="http://schemas.microsoft.com/office/drawing/2014/main" val="4256484467"/>
                  </a:ext>
                </a:extLst>
              </a:tr>
              <a:tr h="308279">
                <a:tc>
                  <a:txBody>
                    <a:bodyPr/>
                    <a:lstStyle/>
                    <a:p>
                      <a:pPr fontAlgn="t"/>
                      <a:r>
                        <a:rPr lang="en-US" sz="1500">
                          <a:ln>
                            <a:noFill/>
                          </a:ln>
                          <a:effectLst/>
                        </a:rPr>
                        <a:t>Rainy</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Mild</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40B4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E0C6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00C435"/>
                      </a:solidFill>
                      <a:prstDash val="solid"/>
                      <a:round/>
                      <a:headEnd type="none" w="med" len="med"/>
                      <a:tailEnd type="none" w="med" len="med"/>
                    </a:lnB>
                    <a:noFill/>
                  </a:tcPr>
                </a:tc>
                <a:extLst>
                  <a:ext uri="{0D108BD9-81ED-4DB2-BD59-A6C34878D82A}">
                    <a16:rowId xmlns:a16="http://schemas.microsoft.com/office/drawing/2014/main" val="333900916"/>
                  </a:ext>
                </a:extLst>
              </a:tr>
              <a:tr h="308279">
                <a:tc>
                  <a:txBody>
                    <a:bodyPr/>
                    <a:lstStyle/>
                    <a:p>
                      <a:pPr fontAlgn="t"/>
                      <a:r>
                        <a:rPr lang="en-US" sz="1500">
                          <a:ln>
                            <a:noFill/>
                          </a:ln>
                          <a:effectLst/>
                        </a:rPr>
                        <a:t>Rainy</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00CA35"/>
                      </a:solidFill>
                      <a:prstDash val="solid"/>
                      <a:round/>
                      <a:headEnd type="none" w="med" len="med"/>
                      <a:tailEnd type="none" w="med" len="med"/>
                    </a:lnB>
                    <a:noFill/>
                  </a:tcPr>
                </a:tc>
                <a:tc>
                  <a:txBody>
                    <a:bodyPr/>
                    <a:lstStyle/>
                    <a:p>
                      <a:pPr fontAlgn="t"/>
                      <a:r>
                        <a:rPr lang="en-US" sz="1500">
                          <a:ln>
                            <a:noFill/>
                          </a:ln>
                          <a:effectLst/>
                        </a:rPr>
                        <a:t>Cool</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20B1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80CF35"/>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20B135"/>
                      </a:solidFill>
                      <a:prstDash val="solid"/>
                      <a:round/>
                      <a:headEnd type="none" w="med" len="med"/>
                      <a:tailEnd type="none" w="med" len="med"/>
                    </a:lnL>
                    <a:lnR w="6350" cap="flat" cmpd="sng" algn="ctr">
                      <a:solidFill>
                        <a:srgbClr val="40B435"/>
                      </a:solidFill>
                      <a:prstDash val="solid"/>
                      <a:round/>
                      <a:headEnd type="none" w="med" len="med"/>
                      <a:tailEnd type="none" w="med" len="med"/>
                    </a:lnR>
                    <a:lnT w="6350" cap="flat" cmpd="sng" algn="ctr">
                      <a:solidFill>
                        <a:srgbClr val="40B435"/>
                      </a:solidFill>
                      <a:prstDash val="solid"/>
                      <a:round/>
                      <a:headEnd type="none" w="med" len="med"/>
                      <a:tailEnd type="none" w="med" len="med"/>
                    </a:lnT>
                    <a:lnB w="6350" cap="flat" cmpd="sng" algn="ctr">
                      <a:solidFill>
                        <a:srgbClr val="C0CC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40B435"/>
                      </a:solidFill>
                      <a:prstDash val="solid"/>
                      <a:round/>
                      <a:headEnd type="none" w="med" len="med"/>
                      <a:tailEnd type="none" w="med" len="med"/>
                    </a:lnL>
                    <a:lnR w="6350" cap="flat" cmpd="sng" algn="ctr">
                      <a:solidFill>
                        <a:srgbClr val="40B435"/>
                      </a:solidFill>
                      <a:prstDash val="solid"/>
                      <a:round/>
                      <a:headEnd type="none" w="med" len="med"/>
                      <a:tailEnd type="none" w="med" len="med"/>
                    </a:lnR>
                    <a:lnT w="6350" cap="flat" cmpd="sng" algn="ctr">
                      <a:solidFill>
                        <a:srgbClr val="E0C635"/>
                      </a:solidFill>
                      <a:prstDash val="solid"/>
                      <a:round/>
                      <a:headEnd type="none" w="med" len="med"/>
                      <a:tailEnd type="none" w="med" len="med"/>
                    </a:lnT>
                    <a:lnB w="6350" cap="flat" cmpd="sng" algn="ctr">
                      <a:solidFill>
                        <a:srgbClr val="E0D3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40B4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00C435"/>
                      </a:solidFill>
                      <a:prstDash val="solid"/>
                      <a:round/>
                      <a:headEnd type="none" w="med" len="med"/>
                      <a:tailEnd type="none" w="med" len="med"/>
                    </a:lnT>
                    <a:lnB w="6350" cap="flat" cmpd="sng" algn="ctr">
                      <a:solidFill>
                        <a:srgbClr val="E0D335"/>
                      </a:solidFill>
                      <a:prstDash val="solid"/>
                      <a:round/>
                      <a:headEnd type="none" w="med" len="med"/>
                      <a:tailEnd type="none" w="med" len="med"/>
                    </a:lnB>
                    <a:noFill/>
                  </a:tcPr>
                </a:tc>
                <a:extLst>
                  <a:ext uri="{0D108BD9-81ED-4DB2-BD59-A6C34878D82A}">
                    <a16:rowId xmlns:a16="http://schemas.microsoft.com/office/drawing/2014/main" val="86650622"/>
                  </a:ext>
                </a:extLst>
              </a:tr>
              <a:tr h="308279">
                <a:tc>
                  <a:txBody>
                    <a:bodyPr/>
                    <a:lstStyle/>
                    <a:p>
                      <a:pPr fontAlgn="t"/>
                      <a:r>
                        <a:rPr lang="en-US" sz="1500">
                          <a:ln>
                            <a:noFill/>
                          </a:ln>
                          <a:effectLst/>
                        </a:rPr>
                        <a:t>Rainy</a:t>
                      </a:r>
                    </a:p>
                  </a:txBody>
                  <a:tcPr marL="54058" marR="54058" marT="27029" marB="27029">
                    <a:lnL w="6350" cap="flat" cmpd="sng" algn="ctr">
                      <a:solidFill>
                        <a:srgbClr val="40B435"/>
                      </a:solidFill>
                      <a:prstDash val="solid"/>
                      <a:round/>
                      <a:headEnd type="none" w="med" len="med"/>
                      <a:tailEnd type="none" w="med" len="med"/>
                    </a:lnL>
                    <a:lnR w="6350" cap="flat" cmpd="sng" algn="ctr">
                      <a:solidFill>
                        <a:srgbClr val="40B435"/>
                      </a:solidFill>
                      <a:prstDash val="solid"/>
                      <a:round/>
                      <a:headEnd type="none" w="med" len="med"/>
                      <a:tailEnd type="none" w="med" len="med"/>
                    </a:lnR>
                    <a:lnT w="6350" cap="flat" cmpd="sng" algn="ctr">
                      <a:solidFill>
                        <a:srgbClr val="00CA35"/>
                      </a:solidFill>
                      <a:prstDash val="solid"/>
                      <a:round/>
                      <a:headEnd type="none" w="med" len="med"/>
                      <a:tailEnd type="none" w="med" len="med"/>
                    </a:lnT>
                    <a:lnB w="6350" cap="flat" cmpd="sng" algn="ctr">
                      <a:solidFill>
                        <a:srgbClr val="E0D335"/>
                      </a:solidFill>
                      <a:prstDash val="solid"/>
                      <a:round/>
                      <a:headEnd type="none" w="med" len="med"/>
                      <a:tailEnd type="none" w="med" len="med"/>
                    </a:lnB>
                    <a:noFill/>
                  </a:tcPr>
                </a:tc>
                <a:tc>
                  <a:txBody>
                    <a:bodyPr/>
                    <a:lstStyle/>
                    <a:p>
                      <a:pPr fontAlgn="t"/>
                      <a:r>
                        <a:rPr lang="en-US" sz="1500">
                          <a:ln>
                            <a:noFill/>
                          </a:ln>
                          <a:effectLst/>
                        </a:rPr>
                        <a:t>Cool</a:t>
                      </a:r>
                    </a:p>
                  </a:txBody>
                  <a:tcPr marL="54058" marR="54058" marT="27029" marB="27029">
                    <a:lnL w="6350" cap="flat" cmpd="sng" algn="ctr">
                      <a:solidFill>
                        <a:srgbClr val="40B435"/>
                      </a:solidFill>
                      <a:prstDash val="solid"/>
                      <a:round/>
                      <a:headEnd type="none" w="med" len="med"/>
                      <a:tailEnd type="none" w="med" len="med"/>
                    </a:lnL>
                    <a:lnR w="6350" cap="flat" cmpd="sng" algn="ctr">
                      <a:solidFill>
                        <a:srgbClr val="40B435"/>
                      </a:solidFill>
                      <a:prstDash val="solid"/>
                      <a:round/>
                      <a:headEnd type="none" w="med" len="med"/>
                      <a:tailEnd type="none" w="med" len="med"/>
                    </a:lnR>
                    <a:lnT w="6350" cap="flat" cmpd="sng" algn="ctr">
                      <a:solidFill>
                        <a:srgbClr val="80CF35"/>
                      </a:solidFill>
                      <a:prstDash val="solid"/>
                      <a:round/>
                      <a:headEnd type="none" w="med" len="med"/>
                      <a:tailEnd type="none" w="med" len="med"/>
                    </a:lnT>
                    <a:lnB w="6350" cap="flat" cmpd="sng" algn="ctr">
                      <a:solidFill>
                        <a:srgbClr val="00E035"/>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40B435"/>
                      </a:solidFill>
                      <a:prstDash val="solid"/>
                      <a:round/>
                      <a:headEnd type="none" w="med" len="med"/>
                      <a:tailEnd type="none" w="med" len="med"/>
                    </a:lnL>
                    <a:lnR w="6350" cap="flat" cmpd="sng" algn="ctr">
                      <a:solidFill>
                        <a:srgbClr val="C0CC35"/>
                      </a:solidFill>
                      <a:prstDash val="solid"/>
                      <a:round/>
                      <a:headEnd type="none" w="med" len="med"/>
                      <a:tailEnd type="none" w="med" len="med"/>
                    </a:lnR>
                    <a:lnT w="6350" cap="flat" cmpd="sng" algn="ctr">
                      <a:solidFill>
                        <a:srgbClr val="C0CC35"/>
                      </a:solidFill>
                      <a:prstDash val="solid"/>
                      <a:round/>
                      <a:headEnd type="none" w="med" len="med"/>
                      <a:tailEnd type="none" w="med" len="med"/>
                    </a:lnT>
                    <a:lnB w="6350" cap="flat" cmpd="sng" algn="ctr">
                      <a:solidFill>
                        <a:srgbClr val="00E035"/>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C0CC35"/>
                      </a:solidFill>
                      <a:prstDash val="solid"/>
                      <a:round/>
                      <a:headEnd type="none" w="med" len="med"/>
                      <a:tailEnd type="none" w="med" len="med"/>
                    </a:lnL>
                    <a:lnR w="6350" cap="flat" cmpd="sng" algn="ctr">
                      <a:solidFill>
                        <a:srgbClr val="C0CC35"/>
                      </a:solidFill>
                      <a:prstDash val="solid"/>
                      <a:round/>
                      <a:headEnd type="none" w="med" len="med"/>
                      <a:tailEnd type="none" w="med" len="med"/>
                    </a:lnR>
                    <a:lnT w="6350" cap="flat" cmpd="sng" algn="ctr">
                      <a:solidFill>
                        <a:srgbClr val="E0D335"/>
                      </a:solidFill>
                      <a:prstDash val="solid"/>
                      <a:round/>
                      <a:headEnd type="none" w="med" len="med"/>
                      <a:tailEnd type="none" w="med" len="med"/>
                    </a:lnT>
                    <a:lnB w="6350" cap="flat" cmpd="sng" algn="ctr">
                      <a:solidFill>
                        <a:srgbClr val="00E035"/>
                      </a:solidFill>
                      <a:prstDash val="solid"/>
                      <a:round/>
                      <a:headEnd type="none" w="med" len="med"/>
                      <a:tailEnd type="none" w="med" len="med"/>
                    </a:lnB>
                    <a:noFill/>
                  </a:tcPr>
                </a:tc>
                <a:tc>
                  <a:txBody>
                    <a:bodyPr/>
                    <a:lstStyle/>
                    <a:p>
                      <a:pPr fontAlgn="t"/>
                      <a:r>
                        <a:rPr lang="en-US" sz="1500">
                          <a:ln>
                            <a:noFill/>
                          </a:ln>
                          <a:effectLst/>
                        </a:rPr>
                        <a:t>No</a:t>
                      </a:r>
                    </a:p>
                  </a:txBody>
                  <a:tcPr marL="54058" marR="54058" marT="27029" marB="27029">
                    <a:lnL w="6350" cap="flat" cmpd="sng" algn="ctr">
                      <a:solidFill>
                        <a:srgbClr val="C0CC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E0D335"/>
                      </a:solidFill>
                      <a:prstDash val="solid"/>
                      <a:round/>
                      <a:headEnd type="none" w="med" len="med"/>
                      <a:tailEnd type="none" w="med" len="med"/>
                    </a:lnT>
                    <a:lnB w="6350" cap="flat" cmpd="sng" algn="ctr">
                      <a:solidFill>
                        <a:srgbClr val="00E035"/>
                      </a:solidFill>
                      <a:prstDash val="solid"/>
                      <a:round/>
                      <a:headEnd type="none" w="med" len="med"/>
                      <a:tailEnd type="none" w="med" len="med"/>
                    </a:lnB>
                    <a:noFill/>
                  </a:tcPr>
                </a:tc>
                <a:extLst>
                  <a:ext uri="{0D108BD9-81ED-4DB2-BD59-A6C34878D82A}">
                    <a16:rowId xmlns:a16="http://schemas.microsoft.com/office/drawing/2014/main" val="3447703450"/>
                  </a:ext>
                </a:extLst>
              </a:tr>
              <a:tr h="308279">
                <a:tc>
                  <a:txBody>
                    <a:bodyPr/>
                    <a:lstStyle/>
                    <a:p>
                      <a:pPr fontAlgn="t"/>
                      <a:r>
                        <a:rPr lang="en-US" sz="1500">
                          <a:ln>
                            <a:noFill/>
                          </a:ln>
                          <a:effectLst/>
                        </a:rPr>
                        <a:t>Overcast</a:t>
                      </a:r>
                    </a:p>
                  </a:txBody>
                  <a:tcPr marL="54058" marR="54058" marT="27029" marB="27029">
                    <a:lnL w="6350" cap="flat" cmpd="sng" algn="ctr">
                      <a:solidFill>
                        <a:srgbClr val="C0CC35"/>
                      </a:solidFill>
                      <a:prstDash val="solid"/>
                      <a:round/>
                      <a:headEnd type="none" w="med" len="med"/>
                      <a:tailEnd type="none" w="med" len="med"/>
                    </a:lnL>
                    <a:lnR w="6350" cap="flat" cmpd="sng" algn="ctr">
                      <a:solidFill>
                        <a:srgbClr val="E0D335"/>
                      </a:solidFill>
                      <a:prstDash val="solid"/>
                      <a:round/>
                      <a:headEnd type="none" w="med" len="med"/>
                      <a:tailEnd type="none" w="med" len="med"/>
                    </a:lnR>
                    <a:lnT w="6350" cap="flat" cmpd="sng" algn="ctr">
                      <a:solidFill>
                        <a:srgbClr val="E0D335"/>
                      </a:solidFill>
                      <a:prstDash val="solid"/>
                      <a:round/>
                      <a:headEnd type="none" w="med" len="med"/>
                      <a:tailEnd type="none" w="med" len="med"/>
                    </a:lnT>
                    <a:lnB w="6350" cap="flat" cmpd="sng" algn="ctr">
                      <a:solidFill>
                        <a:srgbClr val="00E035"/>
                      </a:solidFill>
                      <a:prstDash val="solid"/>
                      <a:round/>
                      <a:headEnd type="none" w="med" len="med"/>
                      <a:tailEnd type="none" w="med" len="med"/>
                    </a:lnB>
                    <a:noFill/>
                  </a:tcPr>
                </a:tc>
                <a:tc>
                  <a:txBody>
                    <a:bodyPr/>
                    <a:lstStyle/>
                    <a:p>
                      <a:pPr fontAlgn="t"/>
                      <a:r>
                        <a:rPr lang="en-US" sz="1500">
                          <a:ln>
                            <a:noFill/>
                          </a:ln>
                          <a:effectLst/>
                        </a:rPr>
                        <a:t>Cool</a:t>
                      </a:r>
                    </a:p>
                  </a:txBody>
                  <a:tcPr marL="54058" marR="54058" marT="27029" marB="27029">
                    <a:lnL w="6350" cap="flat" cmpd="sng" algn="ctr">
                      <a:solidFill>
                        <a:srgbClr val="E0D335"/>
                      </a:solidFill>
                      <a:prstDash val="solid"/>
                      <a:round/>
                      <a:headEnd type="none" w="med" len="med"/>
                      <a:tailEnd type="none" w="med" len="med"/>
                    </a:lnL>
                    <a:lnR w="6350" cap="flat" cmpd="sng" algn="ctr">
                      <a:solidFill>
                        <a:srgbClr val="E0D335"/>
                      </a:solidFill>
                      <a:prstDash val="solid"/>
                      <a:round/>
                      <a:headEnd type="none" w="med" len="med"/>
                      <a:tailEnd type="none" w="med" len="med"/>
                    </a:lnR>
                    <a:lnT w="6350" cap="flat" cmpd="sng" algn="ctr">
                      <a:solidFill>
                        <a:srgbClr val="00E035"/>
                      </a:solidFill>
                      <a:prstDash val="solid"/>
                      <a:round/>
                      <a:headEnd type="none" w="med" len="med"/>
                      <a:tailEnd type="none" w="med" len="med"/>
                    </a:lnT>
                    <a:lnB w="6350" cap="flat" cmpd="sng" algn="ctr">
                      <a:solidFill>
                        <a:srgbClr val="80DC35"/>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E0D335"/>
                      </a:solidFill>
                      <a:prstDash val="solid"/>
                      <a:round/>
                      <a:headEnd type="none" w="med" len="med"/>
                      <a:tailEnd type="none" w="med" len="med"/>
                    </a:lnL>
                    <a:lnR w="6350" cap="flat" cmpd="sng" algn="ctr">
                      <a:solidFill>
                        <a:srgbClr val="A0E035"/>
                      </a:solidFill>
                      <a:prstDash val="solid"/>
                      <a:round/>
                      <a:headEnd type="none" w="med" len="med"/>
                      <a:tailEnd type="none" w="med" len="med"/>
                    </a:lnR>
                    <a:lnT w="6350" cap="flat" cmpd="sng" algn="ctr">
                      <a:solidFill>
                        <a:srgbClr val="00E035"/>
                      </a:solidFill>
                      <a:prstDash val="solid"/>
                      <a:round/>
                      <a:headEnd type="none" w="med" len="med"/>
                      <a:tailEnd type="none" w="med" len="med"/>
                    </a:lnT>
                    <a:lnB w="6350" cap="flat" cmpd="sng" algn="ctr">
                      <a:solidFill>
                        <a:srgbClr val="80DD35"/>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A0E035"/>
                      </a:solidFill>
                      <a:prstDash val="solid"/>
                      <a:round/>
                      <a:headEnd type="none" w="med" len="med"/>
                      <a:tailEnd type="none" w="med" len="med"/>
                    </a:lnL>
                    <a:lnR w="6350" cap="flat" cmpd="sng" algn="ctr">
                      <a:solidFill>
                        <a:srgbClr val="60E135"/>
                      </a:solidFill>
                      <a:prstDash val="solid"/>
                      <a:round/>
                      <a:headEnd type="none" w="med" len="med"/>
                      <a:tailEnd type="none" w="med" len="med"/>
                    </a:lnR>
                    <a:lnT w="6350" cap="flat" cmpd="sng" algn="ctr">
                      <a:solidFill>
                        <a:srgbClr val="00E035"/>
                      </a:solidFill>
                      <a:prstDash val="solid"/>
                      <a:round/>
                      <a:headEnd type="none" w="med" len="med"/>
                      <a:tailEnd type="none" w="med" len="med"/>
                    </a:lnT>
                    <a:lnB w="6350" cap="flat" cmpd="sng" algn="ctr">
                      <a:solidFill>
                        <a:srgbClr val="80DD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60E1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00E035"/>
                      </a:solidFill>
                      <a:prstDash val="solid"/>
                      <a:round/>
                      <a:headEnd type="none" w="med" len="med"/>
                      <a:tailEnd type="none" w="med" len="med"/>
                    </a:lnT>
                    <a:lnB w="6350" cap="flat" cmpd="sng" algn="ctr">
                      <a:solidFill>
                        <a:srgbClr val="80DC35"/>
                      </a:solidFill>
                      <a:prstDash val="solid"/>
                      <a:round/>
                      <a:headEnd type="none" w="med" len="med"/>
                      <a:tailEnd type="none" w="med" len="med"/>
                    </a:lnB>
                    <a:noFill/>
                  </a:tcPr>
                </a:tc>
                <a:extLst>
                  <a:ext uri="{0D108BD9-81ED-4DB2-BD59-A6C34878D82A}">
                    <a16:rowId xmlns:a16="http://schemas.microsoft.com/office/drawing/2014/main" val="2559937567"/>
                  </a:ext>
                </a:extLst>
              </a:tr>
              <a:tr h="308279">
                <a:tc>
                  <a:txBody>
                    <a:bodyPr/>
                    <a:lstStyle/>
                    <a:p>
                      <a:pPr fontAlgn="t"/>
                      <a:r>
                        <a:rPr lang="en-US" sz="1500">
                          <a:ln>
                            <a:noFill/>
                          </a:ln>
                          <a:effectLst/>
                        </a:rPr>
                        <a:t>Sunny</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00E035"/>
                      </a:solidFill>
                      <a:prstDash val="solid"/>
                      <a:round/>
                      <a:headEnd type="none" w="med" len="med"/>
                      <a:tailEnd type="none" w="med" len="med"/>
                    </a:lnT>
                    <a:lnB w="6350" cap="flat" cmpd="sng" algn="ctr">
                      <a:solidFill>
                        <a:srgbClr val="80DD35"/>
                      </a:solidFill>
                      <a:prstDash val="solid"/>
                      <a:round/>
                      <a:headEnd type="none" w="med" len="med"/>
                      <a:tailEnd type="none" w="med" len="med"/>
                    </a:lnB>
                    <a:noFill/>
                  </a:tcPr>
                </a:tc>
                <a:tc>
                  <a:txBody>
                    <a:bodyPr/>
                    <a:lstStyle/>
                    <a:p>
                      <a:pPr fontAlgn="t"/>
                      <a:r>
                        <a:rPr lang="en-US" sz="1500">
                          <a:ln>
                            <a:noFill/>
                          </a:ln>
                          <a:effectLst/>
                        </a:rPr>
                        <a:t>Mild</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DC35"/>
                      </a:solidFill>
                      <a:prstDash val="solid"/>
                      <a:round/>
                      <a:headEnd type="none" w="med" len="med"/>
                      <a:tailEnd type="none" w="med" len="med"/>
                    </a:lnR>
                    <a:lnT w="6350" cap="flat" cmpd="sng" algn="ctr">
                      <a:solidFill>
                        <a:srgbClr val="80DC35"/>
                      </a:solidFill>
                      <a:prstDash val="solid"/>
                      <a:round/>
                      <a:headEnd type="none" w="med" len="med"/>
                      <a:tailEnd type="none" w="med" len="med"/>
                    </a:lnT>
                    <a:lnB w="6350" cap="flat" cmpd="sng" algn="ctr">
                      <a:solidFill>
                        <a:srgbClr val="80DD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80DC35"/>
                      </a:solidFill>
                      <a:prstDash val="solid"/>
                      <a:round/>
                      <a:headEnd type="none" w="med" len="med"/>
                      <a:tailEnd type="none" w="med" len="med"/>
                    </a:lnL>
                    <a:lnR w="6350" cap="flat" cmpd="sng" algn="ctr">
                      <a:solidFill>
                        <a:srgbClr val="80DC35"/>
                      </a:solidFill>
                      <a:prstDash val="solid"/>
                      <a:round/>
                      <a:headEnd type="none" w="med" len="med"/>
                      <a:tailEnd type="none" w="med" len="med"/>
                    </a:lnR>
                    <a:lnT w="6350" cap="flat" cmpd="sng" algn="ctr">
                      <a:solidFill>
                        <a:srgbClr val="80DD35"/>
                      </a:solidFill>
                      <a:prstDash val="solid"/>
                      <a:round/>
                      <a:headEnd type="none" w="med" len="med"/>
                      <a:tailEnd type="none" w="med" len="med"/>
                    </a:lnT>
                    <a:lnB w="6350" cap="flat" cmpd="sng" algn="ctr">
                      <a:solidFill>
                        <a:srgbClr val="80DD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80DC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80DD35"/>
                      </a:solidFill>
                      <a:prstDash val="solid"/>
                      <a:round/>
                      <a:headEnd type="none" w="med" len="med"/>
                      <a:tailEnd type="none" w="med" len="med"/>
                    </a:lnT>
                    <a:lnB w="6350" cap="flat" cmpd="sng" algn="ctr">
                      <a:solidFill>
                        <a:srgbClr val="00E835"/>
                      </a:solidFill>
                      <a:prstDash val="solid"/>
                      <a:round/>
                      <a:headEnd type="none" w="med" len="med"/>
                      <a:tailEnd type="none" w="med" len="med"/>
                    </a:lnB>
                    <a:noFill/>
                  </a:tcPr>
                </a:tc>
                <a:tc>
                  <a:txBody>
                    <a:bodyPr/>
                    <a:lstStyle/>
                    <a:p>
                      <a:pPr fontAlgn="t"/>
                      <a:r>
                        <a:rPr lang="en-US" sz="1500">
                          <a:ln>
                            <a:noFill/>
                          </a:ln>
                          <a:effectLst/>
                        </a:rPr>
                        <a:t>No</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80DC35"/>
                      </a:solidFill>
                      <a:prstDash val="solid"/>
                      <a:round/>
                      <a:headEnd type="none" w="med" len="med"/>
                      <a:tailEnd type="none" w="med" len="med"/>
                    </a:lnT>
                    <a:lnB w="6350" cap="flat" cmpd="sng" algn="ctr">
                      <a:solidFill>
                        <a:srgbClr val="C0E835"/>
                      </a:solidFill>
                      <a:prstDash val="solid"/>
                      <a:round/>
                      <a:headEnd type="none" w="med" len="med"/>
                      <a:tailEnd type="none" w="med" len="med"/>
                    </a:lnB>
                    <a:noFill/>
                  </a:tcPr>
                </a:tc>
                <a:extLst>
                  <a:ext uri="{0D108BD9-81ED-4DB2-BD59-A6C34878D82A}">
                    <a16:rowId xmlns:a16="http://schemas.microsoft.com/office/drawing/2014/main" val="2593500614"/>
                  </a:ext>
                </a:extLst>
              </a:tr>
              <a:tr h="308279">
                <a:tc>
                  <a:txBody>
                    <a:bodyPr/>
                    <a:lstStyle/>
                    <a:p>
                      <a:pPr fontAlgn="t"/>
                      <a:r>
                        <a:rPr lang="en-US" sz="1500">
                          <a:ln>
                            <a:noFill/>
                          </a:ln>
                          <a:effectLst/>
                        </a:rPr>
                        <a:t>Sunny</a:t>
                      </a:r>
                    </a:p>
                  </a:txBody>
                  <a:tcPr marL="54058" marR="54058" marT="27029" marB="27029">
                    <a:lnL w="6350" cap="flat" cmpd="sng" algn="ctr">
                      <a:solidFill>
                        <a:srgbClr val="80DC35"/>
                      </a:solidFill>
                      <a:prstDash val="solid"/>
                      <a:round/>
                      <a:headEnd type="none" w="med" len="med"/>
                      <a:tailEnd type="none" w="med" len="med"/>
                    </a:lnL>
                    <a:lnR w="6350" cap="flat" cmpd="sng" algn="ctr">
                      <a:solidFill>
                        <a:srgbClr val="80DC35"/>
                      </a:solidFill>
                      <a:prstDash val="solid"/>
                      <a:round/>
                      <a:headEnd type="none" w="med" len="med"/>
                      <a:tailEnd type="none" w="med" len="med"/>
                    </a:lnR>
                    <a:lnT w="6350" cap="flat" cmpd="sng" algn="ctr">
                      <a:solidFill>
                        <a:srgbClr val="80DD35"/>
                      </a:solidFill>
                      <a:prstDash val="solid"/>
                      <a:round/>
                      <a:headEnd type="none" w="med" len="med"/>
                      <a:tailEnd type="none" w="med" len="med"/>
                    </a:lnT>
                    <a:lnB w="6350" cap="flat" cmpd="sng" algn="ctr">
                      <a:solidFill>
                        <a:srgbClr val="C0E835"/>
                      </a:solidFill>
                      <a:prstDash val="solid"/>
                      <a:round/>
                      <a:headEnd type="none" w="med" len="med"/>
                      <a:tailEnd type="none" w="med" len="med"/>
                    </a:lnB>
                    <a:noFill/>
                  </a:tcPr>
                </a:tc>
                <a:tc>
                  <a:txBody>
                    <a:bodyPr/>
                    <a:lstStyle/>
                    <a:p>
                      <a:pPr fontAlgn="t"/>
                      <a:r>
                        <a:rPr lang="en-US" sz="1500" dirty="0">
                          <a:ln>
                            <a:noFill/>
                          </a:ln>
                          <a:effectLst/>
                        </a:rPr>
                        <a:t>Cool</a:t>
                      </a:r>
                    </a:p>
                  </a:txBody>
                  <a:tcPr marL="54058" marR="54058" marT="27029" marB="27029">
                    <a:lnL w="6350" cap="flat" cmpd="sng" algn="ctr">
                      <a:solidFill>
                        <a:srgbClr val="80DC35"/>
                      </a:solidFill>
                      <a:prstDash val="solid"/>
                      <a:round/>
                      <a:headEnd type="none" w="med" len="med"/>
                      <a:tailEnd type="none" w="med" len="med"/>
                    </a:lnL>
                    <a:lnR w="6350" cap="flat" cmpd="sng" algn="ctr">
                      <a:solidFill>
                        <a:srgbClr val="80DC35"/>
                      </a:solidFill>
                      <a:prstDash val="solid"/>
                      <a:round/>
                      <a:headEnd type="none" w="med" len="med"/>
                      <a:tailEnd type="none" w="med" len="med"/>
                    </a:lnR>
                    <a:lnT w="6350" cap="flat" cmpd="sng" algn="ctr">
                      <a:solidFill>
                        <a:srgbClr val="80DD35"/>
                      </a:solidFill>
                      <a:prstDash val="solid"/>
                      <a:round/>
                      <a:headEnd type="none" w="med" len="med"/>
                      <a:tailEnd type="none" w="med" len="med"/>
                    </a:lnT>
                    <a:lnB w="6350" cap="flat" cmpd="sng" algn="ctr">
                      <a:solidFill>
                        <a:srgbClr val="C0E835"/>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80DC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80DD35"/>
                      </a:solidFill>
                      <a:prstDash val="solid"/>
                      <a:round/>
                      <a:headEnd type="none" w="med" len="med"/>
                      <a:tailEnd type="none" w="med" len="med"/>
                    </a:lnT>
                    <a:lnB w="6350" cap="flat" cmpd="sng" algn="ctr">
                      <a:solidFill>
                        <a:srgbClr val="C0E8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00E835"/>
                      </a:solidFill>
                      <a:prstDash val="solid"/>
                      <a:round/>
                      <a:headEnd type="none" w="med" len="med"/>
                      <a:tailEnd type="none" w="med" len="med"/>
                    </a:lnT>
                    <a:lnB w="6350" cap="flat" cmpd="sng" algn="ctr">
                      <a:solidFill>
                        <a:srgbClr val="20EE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C0E835"/>
                      </a:solidFill>
                      <a:prstDash val="solid"/>
                      <a:round/>
                      <a:headEnd type="none" w="med" len="med"/>
                      <a:tailEnd type="none" w="med" len="med"/>
                    </a:lnT>
                    <a:lnB w="6350" cap="flat" cmpd="sng" algn="ctr">
                      <a:solidFill>
                        <a:srgbClr val="C0EE35"/>
                      </a:solidFill>
                      <a:prstDash val="solid"/>
                      <a:round/>
                      <a:headEnd type="none" w="med" len="med"/>
                      <a:tailEnd type="none" w="med" len="med"/>
                    </a:lnB>
                    <a:noFill/>
                  </a:tcPr>
                </a:tc>
                <a:extLst>
                  <a:ext uri="{0D108BD9-81ED-4DB2-BD59-A6C34878D82A}">
                    <a16:rowId xmlns:a16="http://schemas.microsoft.com/office/drawing/2014/main" val="4205537612"/>
                  </a:ext>
                </a:extLst>
              </a:tr>
              <a:tr h="308279">
                <a:tc>
                  <a:txBody>
                    <a:bodyPr/>
                    <a:lstStyle/>
                    <a:p>
                      <a:pPr fontAlgn="t"/>
                      <a:r>
                        <a:rPr lang="en-US" sz="1500">
                          <a:ln>
                            <a:noFill/>
                          </a:ln>
                          <a:effectLst/>
                        </a:rPr>
                        <a:t>Rainy</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C0E835"/>
                      </a:solidFill>
                      <a:prstDash val="solid"/>
                      <a:round/>
                      <a:headEnd type="none" w="med" len="med"/>
                      <a:tailEnd type="none" w="med" len="med"/>
                    </a:lnT>
                    <a:lnB w="6350" cap="flat" cmpd="sng" algn="ctr">
                      <a:solidFill>
                        <a:srgbClr val="60F035"/>
                      </a:solidFill>
                      <a:prstDash val="solid"/>
                      <a:round/>
                      <a:headEnd type="none" w="med" len="med"/>
                      <a:tailEnd type="none" w="med" len="med"/>
                    </a:lnB>
                    <a:noFill/>
                  </a:tcPr>
                </a:tc>
                <a:tc>
                  <a:txBody>
                    <a:bodyPr/>
                    <a:lstStyle/>
                    <a:p>
                      <a:pPr fontAlgn="t"/>
                      <a:r>
                        <a:rPr lang="en-US" sz="1500">
                          <a:ln>
                            <a:noFill/>
                          </a:ln>
                          <a:effectLst/>
                        </a:rPr>
                        <a:t>Mild</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80DD35"/>
                      </a:solidFill>
                      <a:prstDash val="solid"/>
                      <a:round/>
                      <a:headEnd type="none" w="med" len="med"/>
                      <a:tailEnd type="none" w="med" len="med"/>
                    </a:lnR>
                    <a:lnT w="6350" cap="flat" cmpd="sng" algn="ctr">
                      <a:solidFill>
                        <a:srgbClr val="C0E835"/>
                      </a:solidFill>
                      <a:prstDash val="solid"/>
                      <a:round/>
                      <a:headEnd type="none" w="med" len="med"/>
                      <a:tailEnd type="none" w="med" len="med"/>
                    </a:lnT>
                    <a:lnB w="6350" cap="flat" cmpd="sng" algn="ctr">
                      <a:solidFill>
                        <a:srgbClr val="60F035"/>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80DD35"/>
                      </a:solidFill>
                      <a:prstDash val="solid"/>
                      <a:round/>
                      <a:headEnd type="none" w="med" len="med"/>
                      <a:tailEnd type="none" w="med" len="med"/>
                    </a:lnL>
                    <a:lnR w="6350" cap="flat" cmpd="sng" algn="ctr">
                      <a:solidFill>
                        <a:srgbClr val="C0E835"/>
                      </a:solidFill>
                      <a:prstDash val="solid"/>
                      <a:round/>
                      <a:headEnd type="none" w="med" len="med"/>
                      <a:tailEnd type="none" w="med" len="med"/>
                    </a:lnR>
                    <a:lnT w="6350" cap="flat" cmpd="sng" algn="ctr">
                      <a:solidFill>
                        <a:srgbClr val="C0E835"/>
                      </a:solidFill>
                      <a:prstDash val="solid"/>
                      <a:round/>
                      <a:headEnd type="none" w="med" len="med"/>
                      <a:tailEnd type="none" w="med" len="med"/>
                    </a:lnT>
                    <a:lnB w="6350" cap="flat" cmpd="sng" algn="ctr">
                      <a:solidFill>
                        <a:srgbClr val="60F035"/>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C0E835"/>
                      </a:solidFill>
                      <a:prstDash val="solid"/>
                      <a:round/>
                      <a:headEnd type="none" w="med" len="med"/>
                      <a:tailEnd type="none" w="med" len="med"/>
                    </a:lnL>
                    <a:lnR w="6350" cap="flat" cmpd="sng" algn="ctr">
                      <a:solidFill>
                        <a:srgbClr val="C0E835"/>
                      </a:solidFill>
                      <a:prstDash val="solid"/>
                      <a:round/>
                      <a:headEnd type="none" w="med" len="med"/>
                      <a:tailEnd type="none" w="med" len="med"/>
                    </a:lnR>
                    <a:lnT w="6350" cap="flat" cmpd="sng" algn="ctr">
                      <a:solidFill>
                        <a:srgbClr val="20EE35"/>
                      </a:solidFill>
                      <a:prstDash val="solid"/>
                      <a:round/>
                      <a:headEnd type="none" w="med" len="med"/>
                      <a:tailEnd type="none" w="med" len="med"/>
                    </a:lnT>
                    <a:lnB w="6350" cap="flat" cmpd="sng" algn="ctr">
                      <a:solidFill>
                        <a:srgbClr val="40F635"/>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C0E8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C0EE35"/>
                      </a:solidFill>
                      <a:prstDash val="solid"/>
                      <a:round/>
                      <a:headEnd type="none" w="med" len="med"/>
                      <a:tailEnd type="none" w="med" len="med"/>
                    </a:lnT>
                    <a:lnB w="6350" cap="flat" cmpd="sng" algn="ctr">
                      <a:solidFill>
                        <a:srgbClr val="40F335"/>
                      </a:solidFill>
                      <a:prstDash val="solid"/>
                      <a:round/>
                      <a:headEnd type="none" w="med" len="med"/>
                      <a:tailEnd type="none" w="med" len="med"/>
                    </a:lnB>
                    <a:noFill/>
                  </a:tcPr>
                </a:tc>
                <a:extLst>
                  <a:ext uri="{0D108BD9-81ED-4DB2-BD59-A6C34878D82A}">
                    <a16:rowId xmlns:a16="http://schemas.microsoft.com/office/drawing/2014/main" val="1851720866"/>
                  </a:ext>
                </a:extLst>
              </a:tr>
              <a:tr h="308279">
                <a:tc>
                  <a:txBody>
                    <a:bodyPr/>
                    <a:lstStyle/>
                    <a:p>
                      <a:pPr fontAlgn="t"/>
                      <a:r>
                        <a:rPr lang="en-US" sz="1500">
                          <a:ln>
                            <a:noFill/>
                          </a:ln>
                          <a:effectLst/>
                        </a:rPr>
                        <a:t>Sunny</a:t>
                      </a:r>
                    </a:p>
                  </a:txBody>
                  <a:tcPr marL="54058" marR="54058" marT="27029" marB="27029">
                    <a:lnL w="6350" cap="flat" cmpd="sng" algn="ctr">
                      <a:solidFill>
                        <a:srgbClr val="C0E835"/>
                      </a:solidFill>
                      <a:prstDash val="solid"/>
                      <a:round/>
                      <a:headEnd type="none" w="med" len="med"/>
                      <a:tailEnd type="none" w="med" len="med"/>
                    </a:lnL>
                    <a:lnR w="6350" cap="flat" cmpd="sng" algn="ctr">
                      <a:solidFill>
                        <a:srgbClr val="C0E835"/>
                      </a:solidFill>
                      <a:prstDash val="solid"/>
                      <a:round/>
                      <a:headEnd type="none" w="med" len="med"/>
                      <a:tailEnd type="none" w="med" len="med"/>
                    </a:lnR>
                    <a:lnT w="6350" cap="flat" cmpd="sng" algn="ctr">
                      <a:solidFill>
                        <a:srgbClr val="60F035"/>
                      </a:solidFill>
                      <a:prstDash val="solid"/>
                      <a:round/>
                      <a:headEnd type="none" w="med" len="med"/>
                      <a:tailEnd type="none" w="med" len="med"/>
                    </a:lnT>
                    <a:lnB w="6350" cap="flat" cmpd="sng" algn="ctr">
                      <a:solidFill>
                        <a:srgbClr val="40F335"/>
                      </a:solidFill>
                      <a:prstDash val="solid"/>
                      <a:round/>
                      <a:headEnd type="none" w="med" len="med"/>
                      <a:tailEnd type="none" w="med" len="med"/>
                    </a:lnB>
                    <a:noFill/>
                  </a:tcPr>
                </a:tc>
                <a:tc>
                  <a:txBody>
                    <a:bodyPr/>
                    <a:lstStyle/>
                    <a:p>
                      <a:pPr fontAlgn="t"/>
                      <a:r>
                        <a:rPr lang="en-US" sz="1500">
                          <a:ln>
                            <a:noFill/>
                          </a:ln>
                          <a:effectLst/>
                        </a:rPr>
                        <a:t>Mild</a:t>
                      </a:r>
                    </a:p>
                  </a:txBody>
                  <a:tcPr marL="54058" marR="54058" marT="27029" marB="27029">
                    <a:lnL w="6350" cap="flat" cmpd="sng" algn="ctr">
                      <a:solidFill>
                        <a:srgbClr val="C0E835"/>
                      </a:solidFill>
                      <a:prstDash val="solid"/>
                      <a:round/>
                      <a:headEnd type="none" w="med" len="med"/>
                      <a:tailEnd type="none" w="med" len="med"/>
                    </a:lnL>
                    <a:lnR w="6350" cap="flat" cmpd="sng" algn="ctr">
                      <a:solidFill>
                        <a:srgbClr val="C0E835"/>
                      </a:solidFill>
                      <a:prstDash val="solid"/>
                      <a:round/>
                      <a:headEnd type="none" w="med" len="med"/>
                      <a:tailEnd type="none" w="med" len="med"/>
                    </a:lnR>
                    <a:lnT w="6350" cap="flat" cmpd="sng" algn="ctr">
                      <a:solidFill>
                        <a:srgbClr val="60F035"/>
                      </a:solidFill>
                      <a:prstDash val="solid"/>
                      <a:round/>
                      <a:headEnd type="none" w="med" len="med"/>
                      <a:tailEnd type="none" w="med" len="med"/>
                    </a:lnT>
                    <a:lnB w="6350" cap="flat" cmpd="sng" algn="ctr">
                      <a:solidFill>
                        <a:srgbClr val="802836"/>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C0E835"/>
                      </a:solidFill>
                      <a:prstDash val="solid"/>
                      <a:round/>
                      <a:headEnd type="none" w="med" len="med"/>
                      <a:tailEnd type="none" w="med" len="med"/>
                    </a:lnL>
                    <a:lnR w="6350" cap="flat" cmpd="sng" algn="ctr">
                      <a:solidFill>
                        <a:srgbClr val="60F035"/>
                      </a:solidFill>
                      <a:prstDash val="solid"/>
                      <a:round/>
                      <a:headEnd type="none" w="med" len="med"/>
                      <a:tailEnd type="none" w="med" len="med"/>
                    </a:lnR>
                    <a:lnT w="6350" cap="flat" cmpd="sng" algn="ctr">
                      <a:solidFill>
                        <a:srgbClr val="60F035"/>
                      </a:solidFill>
                      <a:prstDash val="solid"/>
                      <a:round/>
                      <a:headEnd type="none" w="med" len="med"/>
                      <a:tailEnd type="none" w="med" len="med"/>
                    </a:lnT>
                    <a:lnB w="6350" cap="flat" cmpd="sng" algn="ctr">
                      <a:solidFill>
                        <a:srgbClr val="802836"/>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60F035"/>
                      </a:solidFill>
                      <a:prstDash val="solid"/>
                      <a:round/>
                      <a:headEnd type="none" w="med" len="med"/>
                      <a:tailEnd type="none" w="med" len="med"/>
                    </a:lnL>
                    <a:lnR w="6350" cap="flat" cmpd="sng" algn="ctr">
                      <a:solidFill>
                        <a:srgbClr val="60F035"/>
                      </a:solidFill>
                      <a:prstDash val="solid"/>
                      <a:round/>
                      <a:headEnd type="none" w="med" len="med"/>
                      <a:tailEnd type="none" w="med" len="med"/>
                    </a:lnR>
                    <a:lnT w="6350" cap="flat" cmpd="sng" algn="ctr">
                      <a:solidFill>
                        <a:srgbClr val="40F635"/>
                      </a:solidFill>
                      <a:prstDash val="solid"/>
                      <a:round/>
                      <a:headEnd type="none" w="med" len="med"/>
                      <a:tailEnd type="none" w="med" len="med"/>
                    </a:lnT>
                    <a:lnB w="6350" cap="flat" cmpd="sng" algn="ctr">
                      <a:solidFill>
                        <a:srgbClr val="802836"/>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60F0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40F335"/>
                      </a:solidFill>
                      <a:prstDash val="solid"/>
                      <a:round/>
                      <a:headEnd type="none" w="med" len="med"/>
                      <a:tailEnd type="none" w="med" len="med"/>
                    </a:lnT>
                    <a:lnB w="6350" cap="flat" cmpd="sng" algn="ctr">
                      <a:solidFill>
                        <a:srgbClr val="802836"/>
                      </a:solidFill>
                      <a:prstDash val="solid"/>
                      <a:round/>
                      <a:headEnd type="none" w="med" len="med"/>
                      <a:tailEnd type="none" w="med" len="med"/>
                    </a:lnB>
                    <a:noFill/>
                  </a:tcPr>
                </a:tc>
                <a:extLst>
                  <a:ext uri="{0D108BD9-81ED-4DB2-BD59-A6C34878D82A}">
                    <a16:rowId xmlns:a16="http://schemas.microsoft.com/office/drawing/2014/main" val="3591393131"/>
                  </a:ext>
                </a:extLst>
              </a:tr>
              <a:tr h="308279">
                <a:tc>
                  <a:txBody>
                    <a:bodyPr/>
                    <a:lstStyle/>
                    <a:p>
                      <a:pPr fontAlgn="t"/>
                      <a:r>
                        <a:rPr lang="en-US" sz="1500">
                          <a:ln>
                            <a:noFill/>
                          </a:ln>
                          <a:effectLst/>
                        </a:rPr>
                        <a:t>Overcast</a:t>
                      </a:r>
                    </a:p>
                  </a:txBody>
                  <a:tcPr marL="54058" marR="54058" marT="27029" marB="27029">
                    <a:lnL w="6350" cap="flat" cmpd="sng" algn="ctr">
                      <a:solidFill>
                        <a:srgbClr val="60F035"/>
                      </a:solidFill>
                      <a:prstDash val="solid"/>
                      <a:round/>
                      <a:headEnd type="none" w="med" len="med"/>
                      <a:tailEnd type="none" w="med" len="med"/>
                    </a:lnL>
                    <a:lnR w="6350" cap="flat" cmpd="sng" algn="ctr">
                      <a:solidFill>
                        <a:srgbClr val="40F335"/>
                      </a:solidFill>
                      <a:prstDash val="solid"/>
                      <a:round/>
                      <a:headEnd type="none" w="med" len="med"/>
                      <a:tailEnd type="none" w="med" len="med"/>
                    </a:lnR>
                    <a:lnT w="6350" cap="flat" cmpd="sng" algn="ctr">
                      <a:solidFill>
                        <a:srgbClr val="40F335"/>
                      </a:solidFill>
                      <a:prstDash val="solid"/>
                      <a:round/>
                      <a:headEnd type="none" w="med" len="med"/>
                      <a:tailEnd type="none" w="med" len="med"/>
                    </a:lnT>
                    <a:lnB w="6350" cap="flat" cmpd="sng" algn="ctr">
                      <a:solidFill>
                        <a:srgbClr val="802836"/>
                      </a:solidFill>
                      <a:prstDash val="solid"/>
                      <a:round/>
                      <a:headEnd type="none" w="med" len="med"/>
                      <a:tailEnd type="none" w="med" len="med"/>
                    </a:lnB>
                    <a:noFill/>
                  </a:tcPr>
                </a:tc>
                <a:tc>
                  <a:txBody>
                    <a:bodyPr/>
                    <a:lstStyle/>
                    <a:p>
                      <a:pPr fontAlgn="t"/>
                      <a:r>
                        <a:rPr lang="en-US" sz="1500">
                          <a:ln>
                            <a:noFill/>
                          </a:ln>
                          <a:effectLst/>
                        </a:rPr>
                        <a:t>Mild</a:t>
                      </a:r>
                    </a:p>
                  </a:txBody>
                  <a:tcPr marL="54058" marR="54058" marT="27029" marB="27029">
                    <a:lnL w="6350" cap="flat" cmpd="sng" algn="ctr">
                      <a:solidFill>
                        <a:srgbClr val="40F335"/>
                      </a:solidFill>
                      <a:prstDash val="solid"/>
                      <a:round/>
                      <a:headEnd type="none" w="med" len="med"/>
                      <a:tailEnd type="none" w="med" len="med"/>
                    </a:lnL>
                    <a:lnR w="6350" cap="flat" cmpd="sng" algn="ctr">
                      <a:solidFill>
                        <a:srgbClr val="40F335"/>
                      </a:solidFill>
                      <a:prstDash val="solid"/>
                      <a:round/>
                      <a:headEnd type="none" w="med" len="med"/>
                      <a:tailEnd type="none" w="med" len="med"/>
                    </a:lnR>
                    <a:lnT w="6350" cap="flat" cmpd="sng" algn="ctr">
                      <a:solidFill>
                        <a:srgbClr val="802836"/>
                      </a:solidFill>
                      <a:prstDash val="solid"/>
                      <a:round/>
                      <a:headEnd type="none" w="med" len="med"/>
                      <a:tailEnd type="none" w="med" len="med"/>
                    </a:lnT>
                    <a:lnB w="6350" cap="flat" cmpd="sng" algn="ctr">
                      <a:solidFill>
                        <a:srgbClr val="203936"/>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40F335"/>
                      </a:solidFill>
                      <a:prstDash val="solid"/>
                      <a:round/>
                      <a:headEnd type="none" w="med" len="med"/>
                      <a:tailEnd type="none" w="med" len="med"/>
                    </a:lnL>
                    <a:lnR w="6350" cap="flat" cmpd="sng" algn="ctr">
                      <a:solidFill>
                        <a:srgbClr val="40F335"/>
                      </a:solidFill>
                      <a:prstDash val="solid"/>
                      <a:round/>
                      <a:headEnd type="none" w="med" len="med"/>
                      <a:tailEnd type="none" w="med" len="med"/>
                    </a:lnR>
                    <a:lnT w="6350" cap="flat" cmpd="sng" algn="ctr">
                      <a:solidFill>
                        <a:srgbClr val="802836"/>
                      </a:solidFill>
                      <a:prstDash val="solid"/>
                      <a:round/>
                      <a:headEnd type="none" w="med" len="med"/>
                      <a:tailEnd type="none" w="med" len="med"/>
                    </a:lnT>
                    <a:lnB w="6350" cap="flat" cmpd="sng" algn="ctr">
                      <a:solidFill>
                        <a:srgbClr val="203936"/>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40F335"/>
                      </a:solidFill>
                      <a:prstDash val="solid"/>
                      <a:round/>
                      <a:headEnd type="none" w="med" len="med"/>
                      <a:tailEnd type="none" w="med" len="med"/>
                    </a:lnL>
                    <a:lnR w="6350" cap="flat" cmpd="sng" algn="ctr">
                      <a:solidFill>
                        <a:srgbClr val="40F335"/>
                      </a:solidFill>
                      <a:prstDash val="solid"/>
                      <a:round/>
                      <a:headEnd type="none" w="med" len="med"/>
                      <a:tailEnd type="none" w="med" len="med"/>
                    </a:lnR>
                    <a:lnT w="6350" cap="flat" cmpd="sng" algn="ctr">
                      <a:solidFill>
                        <a:srgbClr val="802836"/>
                      </a:solidFill>
                      <a:prstDash val="solid"/>
                      <a:round/>
                      <a:headEnd type="none" w="med" len="med"/>
                      <a:tailEnd type="none" w="med" len="med"/>
                    </a:lnT>
                    <a:lnB w="6350" cap="flat" cmpd="sng" algn="ctr">
                      <a:solidFill>
                        <a:srgbClr val="E03F36"/>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40F335"/>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802836"/>
                      </a:solidFill>
                      <a:prstDash val="solid"/>
                      <a:round/>
                      <a:headEnd type="none" w="med" len="med"/>
                      <a:tailEnd type="none" w="med" len="med"/>
                    </a:lnT>
                    <a:lnB w="6350" cap="flat" cmpd="sng" algn="ctr">
                      <a:solidFill>
                        <a:srgbClr val="204036"/>
                      </a:solidFill>
                      <a:prstDash val="solid"/>
                      <a:round/>
                      <a:headEnd type="none" w="med" len="med"/>
                      <a:tailEnd type="none" w="med" len="med"/>
                    </a:lnB>
                    <a:noFill/>
                  </a:tcPr>
                </a:tc>
                <a:extLst>
                  <a:ext uri="{0D108BD9-81ED-4DB2-BD59-A6C34878D82A}">
                    <a16:rowId xmlns:a16="http://schemas.microsoft.com/office/drawing/2014/main" val="995471956"/>
                  </a:ext>
                </a:extLst>
              </a:tr>
              <a:tr h="308279">
                <a:tc>
                  <a:txBody>
                    <a:bodyPr/>
                    <a:lstStyle/>
                    <a:p>
                      <a:pPr fontAlgn="t"/>
                      <a:r>
                        <a:rPr lang="en-US" sz="1500">
                          <a:ln>
                            <a:noFill/>
                          </a:ln>
                          <a:effectLst/>
                        </a:rPr>
                        <a:t>Overcast</a:t>
                      </a:r>
                    </a:p>
                  </a:txBody>
                  <a:tcPr marL="54058" marR="54058" marT="27029" marB="27029">
                    <a:lnL w="6350" cap="flat" cmpd="sng" algn="ctr">
                      <a:solidFill>
                        <a:srgbClr val="40F335"/>
                      </a:solidFill>
                      <a:prstDash val="solid"/>
                      <a:round/>
                      <a:headEnd type="none" w="med" len="med"/>
                      <a:tailEnd type="none" w="med" len="med"/>
                    </a:lnL>
                    <a:lnR w="6350" cap="flat" cmpd="sng" algn="ctr">
                      <a:solidFill>
                        <a:srgbClr val="802836"/>
                      </a:solidFill>
                      <a:prstDash val="solid"/>
                      <a:round/>
                      <a:headEnd type="none" w="med" len="med"/>
                      <a:tailEnd type="none" w="med" len="med"/>
                    </a:lnR>
                    <a:lnT w="6350" cap="flat" cmpd="sng" algn="ctr">
                      <a:solidFill>
                        <a:srgbClr val="802836"/>
                      </a:solidFill>
                      <a:prstDash val="solid"/>
                      <a:round/>
                      <a:headEnd type="none" w="med" len="med"/>
                      <a:tailEnd type="none" w="med" len="med"/>
                    </a:lnT>
                    <a:lnB w="6350" cap="flat" cmpd="sng" algn="ctr">
                      <a:solidFill>
                        <a:srgbClr val="E03B36"/>
                      </a:solidFill>
                      <a:prstDash val="solid"/>
                      <a:round/>
                      <a:headEnd type="none" w="med" len="med"/>
                      <a:tailEnd type="none" w="med" len="med"/>
                    </a:lnB>
                    <a:noFill/>
                  </a:tcPr>
                </a:tc>
                <a:tc>
                  <a:txBody>
                    <a:bodyPr/>
                    <a:lstStyle/>
                    <a:p>
                      <a:pPr fontAlgn="t"/>
                      <a:r>
                        <a:rPr lang="en-US" sz="1500">
                          <a:ln>
                            <a:noFill/>
                          </a:ln>
                          <a:effectLst/>
                        </a:rPr>
                        <a:t>Hot</a:t>
                      </a:r>
                    </a:p>
                  </a:txBody>
                  <a:tcPr marL="54058" marR="54058" marT="27029" marB="27029">
                    <a:lnL w="6350" cap="flat" cmpd="sng" algn="ctr">
                      <a:solidFill>
                        <a:srgbClr val="802836"/>
                      </a:solidFill>
                      <a:prstDash val="solid"/>
                      <a:round/>
                      <a:headEnd type="none" w="med" len="med"/>
                      <a:tailEnd type="none" w="med" len="med"/>
                    </a:lnL>
                    <a:lnR w="6350" cap="flat" cmpd="sng" algn="ctr">
                      <a:solidFill>
                        <a:srgbClr val="802836"/>
                      </a:solidFill>
                      <a:prstDash val="solid"/>
                      <a:round/>
                      <a:headEnd type="none" w="med" len="med"/>
                      <a:tailEnd type="none" w="med" len="med"/>
                    </a:lnR>
                    <a:lnT w="6350" cap="flat" cmpd="sng" algn="ctr">
                      <a:solidFill>
                        <a:srgbClr val="203936"/>
                      </a:solidFill>
                      <a:prstDash val="solid"/>
                      <a:round/>
                      <a:headEnd type="none" w="med" len="med"/>
                      <a:tailEnd type="none" w="med" len="med"/>
                    </a:lnT>
                    <a:lnB w="6350" cap="flat" cmpd="sng" algn="ctr">
                      <a:solidFill>
                        <a:srgbClr val="603A36"/>
                      </a:solidFill>
                      <a:prstDash val="solid"/>
                      <a:round/>
                      <a:headEnd type="none" w="med" len="med"/>
                      <a:tailEnd type="none" w="med" len="med"/>
                    </a:lnB>
                    <a:noFill/>
                  </a:tcPr>
                </a:tc>
                <a:tc>
                  <a:txBody>
                    <a:bodyPr/>
                    <a:lstStyle/>
                    <a:p>
                      <a:pPr fontAlgn="t"/>
                      <a:r>
                        <a:rPr lang="en-US" sz="1500">
                          <a:ln>
                            <a:noFill/>
                          </a:ln>
                          <a:effectLst/>
                        </a:rPr>
                        <a:t>Normal</a:t>
                      </a:r>
                    </a:p>
                  </a:txBody>
                  <a:tcPr marL="54058" marR="54058" marT="27029" marB="27029">
                    <a:lnL w="6350" cap="flat" cmpd="sng" algn="ctr">
                      <a:solidFill>
                        <a:srgbClr val="8028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203936"/>
                      </a:solidFill>
                      <a:prstDash val="solid"/>
                      <a:round/>
                      <a:headEnd type="none" w="med" len="med"/>
                      <a:tailEnd type="none" w="med" len="med"/>
                    </a:lnT>
                    <a:lnB w="6350" cap="flat" cmpd="sng" algn="ctr">
                      <a:solidFill>
                        <a:srgbClr val="603A36"/>
                      </a:solidFill>
                      <a:prstDash val="solid"/>
                      <a:round/>
                      <a:headEnd type="none" w="med" len="med"/>
                      <a:tailEnd type="none" w="med" len="med"/>
                    </a:lnB>
                    <a:noFill/>
                  </a:tcPr>
                </a:tc>
                <a:tc>
                  <a:txBody>
                    <a:bodyPr/>
                    <a:lstStyle/>
                    <a:p>
                      <a:pPr fontAlgn="t"/>
                      <a:r>
                        <a:rPr lang="en-US" sz="1500">
                          <a:ln>
                            <a:noFill/>
                          </a:ln>
                          <a:effectLst/>
                        </a:rPr>
                        <a:t>False</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E03F36"/>
                      </a:solidFill>
                      <a:prstDash val="solid"/>
                      <a:round/>
                      <a:headEnd type="none" w="med" len="med"/>
                      <a:tailEnd type="none" w="med" len="med"/>
                    </a:lnT>
                    <a:lnB w="6350" cap="flat" cmpd="sng" algn="ctr">
                      <a:solidFill>
                        <a:srgbClr val="603A36"/>
                      </a:solidFill>
                      <a:prstDash val="solid"/>
                      <a:round/>
                      <a:headEnd type="none" w="med" len="med"/>
                      <a:tailEnd type="none" w="med" len="med"/>
                    </a:lnB>
                    <a:noFill/>
                  </a:tcPr>
                </a:tc>
                <a:tc>
                  <a:txBody>
                    <a:bodyPr/>
                    <a:lstStyle/>
                    <a:p>
                      <a:pPr fontAlgn="t"/>
                      <a:r>
                        <a:rPr lang="en-US" sz="1500">
                          <a:ln>
                            <a:noFill/>
                          </a:ln>
                          <a:effectLst/>
                        </a:rPr>
                        <a:t>Yes</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204036"/>
                      </a:solidFill>
                      <a:prstDash val="solid"/>
                      <a:round/>
                      <a:headEnd type="none" w="med" len="med"/>
                      <a:tailEnd type="none" w="med" len="med"/>
                    </a:lnT>
                    <a:lnB w="6350" cap="flat" cmpd="sng" algn="ctr">
                      <a:solidFill>
                        <a:srgbClr val="603A36"/>
                      </a:solidFill>
                      <a:prstDash val="solid"/>
                      <a:round/>
                      <a:headEnd type="none" w="med" len="med"/>
                      <a:tailEnd type="none" w="med" len="med"/>
                    </a:lnB>
                    <a:noFill/>
                  </a:tcPr>
                </a:tc>
                <a:extLst>
                  <a:ext uri="{0D108BD9-81ED-4DB2-BD59-A6C34878D82A}">
                    <a16:rowId xmlns:a16="http://schemas.microsoft.com/office/drawing/2014/main" val="3548177140"/>
                  </a:ext>
                </a:extLst>
              </a:tr>
              <a:tr h="308279">
                <a:tc>
                  <a:txBody>
                    <a:bodyPr/>
                    <a:lstStyle/>
                    <a:p>
                      <a:pPr fontAlgn="t"/>
                      <a:r>
                        <a:rPr lang="en-US" sz="1500">
                          <a:ln>
                            <a:noFill/>
                          </a:ln>
                          <a:effectLst/>
                        </a:rPr>
                        <a:t>Rainy</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E03B36"/>
                      </a:solidFill>
                      <a:prstDash val="solid"/>
                      <a:round/>
                      <a:headEnd type="none" w="med" len="med"/>
                      <a:tailEnd type="none" w="med" len="med"/>
                    </a:lnT>
                    <a:lnB w="6350" cap="flat" cmpd="sng" algn="ctr">
                      <a:solidFill>
                        <a:srgbClr val="E09A35"/>
                      </a:solidFill>
                      <a:prstDash val="solid"/>
                      <a:round/>
                      <a:headEnd type="none" w="med" len="med"/>
                      <a:tailEnd type="none" w="med" len="med"/>
                    </a:lnB>
                    <a:noFill/>
                  </a:tcPr>
                </a:tc>
                <a:tc>
                  <a:txBody>
                    <a:bodyPr/>
                    <a:lstStyle/>
                    <a:p>
                      <a:pPr fontAlgn="t"/>
                      <a:r>
                        <a:rPr lang="en-US" sz="1500" dirty="0">
                          <a:ln>
                            <a:noFill/>
                          </a:ln>
                          <a:effectLst/>
                        </a:rPr>
                        <a:t>Mild</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603A36"/>
                      </a:solidFill>
                      <a:prstDash val="solid"/>
                      <a:round/>
                      <a:headEnd type="none" w="med" len="med"/>
                      <a:tailEnd type="none" w="med" len="med"/>
                    </a:lnT>
                    <a:lnB w="6350" cap="flat" cmpd="sng" algn="ctr">
                      <a:solidFill>
                        <a:srgbClr val="E09A35"/>
                      </a:solidFill>
                      <a:prstDash val="solid"/>
                      <a:round/>
                      <a:headEnd type="none" w="med" len="med"/>
                      <a:tailEnd type="none" w="med" len="med"/>
                    </a:lnB>
                    <a:noFill/>
                  </a:tcPr>
                </a:tc>
                <a:tc>
                  <a:txBody>
                    <a:bodyPr/>
                    <a:lstStyle/>
                    <a:p>
                      <a:pPr fontAlgn="t"/>
                      <a:r>
                        <a:rPr lang="en-US" sz="1500">
                          <a:ln>
                            <a:noFill/>
                          </a:ln>
                          <a:effectLst/>
                        </a:rPr>
                        <a:t>High</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603A36"/>
                      </a:solidFill>
                      <a:prstDash val="solid"/>
                      <a:round/>
                      <a:headEnd type="none" w="med" len="med"/>
                      <a:tailEnd type="none" w="med" len="med"/>
                    </a:lnT>
                    <a:lnB w="6350" cap="flat" cmpd="sng" algn="ctr">
                      <a:solidFill>
                        <a:srgbClr val="E09A35"/>
                      </a:solidFill>
                      <a:prstDash val="solid"/>
                      <a:round/>
                      <a:headEnd type="none" w="med" len="med"/>
                      <a:tailEnd type="none" w="med" len="med"/>
                    </a:lnB>
                    <a:noFill/>
                  </a:tcPr>
                </a:tc>
                <a:tc>
                  <a:txBody>
                    <a:bodyPr/>
                    <a:lstStyle/>
                    <a:p>
                      <a:pPr fontAlgn="t"/>
                      <a:r>
                        <a:rPr lang="en-US" sz="1500">
                          <a:ln>
                            <a:noFill/>
                          </a:ln>
                          <a:effectLst/>
                        </a:rPr>
                        <a:t>True</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203936"/>
                      </a:solidFill>
                      <a:prstDash val="solid"/>
                      <a:round/>
                      <a:headEnd type="none" w="med" len="med"/>
                      <a:tailEnd type="none" w="med" len="med"/>
                    </a:lnR>
                    <a:lnT w="6350" cap="flat" cmpd="sng" algn="ctr">
                      <a:solidFill>
                        <a:srgbClr val="603A36"/>
                      </a:solidFill>
                      <a:prstDash val="solid"/>
                      <a:round/>
                      <a:headEnd type="none" w="med" len="med"/>
                      <a:tailEnd type="none" w="med" len="med"/>
                    </a:lnT>
                    <a:lnB w="6350" cap="flat" cmpd="sng" algn="ctr">
                      <a:solidFill>
                        <a:srgbClr val="E09A35"/>
                      </a:solidFill>
                      <a:prstDash val="solid"/>
                      <a:round/>
                      <a:headEnd type="none" w="med" len="med"/>
                      <a:tailEnd type="none" w="med" len="med"/>
                    </a:lnB>
                    <a:noFill/>
                  </a:tcPr>
                </a:tc>
                <a:tc>
                  <a:txBody>
                    <a:bodyPr/>
                    <a:lstStyle/>
                    <a:p>
                      <a:pPr fontAlgn="t"/>
                      <a:r>
                        <a:rPr lang="en-US" sz="1500" dirty="0">
                          <a:ln>
                            <a:noFill/>
                          </a:ln>
                          <a:effectLst/>
                        </a:rPr>
                        <a:t>No</a:t>
                      </a:r>
                    </a:p>
                  </a:txBody>
                  <a:tcPr marL="54058" marR="54058" marT="27029" marB="27029">
                    <a:lnL w="6350" cap="flat" cmpd="sng" algn="ctr">
                      <a:solidFill>
                        <a:srgbClr val="203936"/>
                      </a:solidFill>
                      <a:prstDash val="solid"/>
                      <a:round/>
                      <a:headEnd type="none" w="med" len="med"/>
                      <a:tailEnd type="none" w="med" len="med"/>
                    </a:lnL>
                    <a:lnR w="6350" cap="flat" cmpd="sng" algn="ctr">
                      <a:solidFill>
                        <a:srgbClr val="809C35"/>
                      </a:solidFill>
                      <a:prstDash val="solid"/>
                      <a:round/>
                      <a:headEnd type="none" w="med" len="med"/>
                      <a:tailEnd type="none" w="med" len="med"/>
                    </a:lnR>
                    <a:lnT w="6350" cap="flat" cmpd="sng" algn="ctr">
                      <a:solidFill>
                        <a:srgbClr val="603A36"/>
                      </a:solidFill>
                      <a:prstDash val="solid"/>
                      <a:round/>
                      <a:headEnd type="none" w="med" len="med"/>
                      <a:tailEnd type="none" w="med" len="med"/>
                    </a:lnT>
                    <a:lnB w="6350" cap="flat" cmpd="sng" algn="ctr">
                      <a:solidFill>
                        <a:srgbClr val="E09A35"/>
                      </a:solidFill>
                      <a:prstDash val="solid"/>
                      <a:round/>
                      <a:headEnd type="none" w="med" len="med"/>
                      <a:tailEnd type="none" w="med" len="med"/>
                    </a:lnB>
                    <a:noFill/>
                  </a:tcPr>
                </a:tc>
                <a:extLst>
                  <a:ext uri="{0D108BD9-81ED-4DB2-BD59-A6C34878D82A}">
                    <a16:rowId xmlns:a16="http://schemas.microsoft.com/office/drawing/2014/main" val="2649561937"/>
                  </a:ext>
                </a:extLst>
              </a:tr>
            </a:tbl>
          </a:graphicData>
        </a:graphic>
      </p:graphicFrame>
      <p:sp>
        <p:nvSpPr>
          <p:cNvPr id="4" name="Oval 3">
            <a:extLst>
              <a:ext uri="{FF2B5EF4-FFF2-40B4-BE49-F238E27FC236}">
                <a16:creationId xmlns:a16="http://schemas.microsoft.com/office/drawing/2014/main" id="{6AD4631D-9E63-42B3-B878-05ADF76DC490}"/>
              </a:ext>
            </a:extLst>
          </p:cNvPr>
          <p:cNvSpPr/>
          <p:nvPr/>
        </p:nvSpPr>
        <p:spPr>
          <a:xfrm>
            <a:off x="0" y="1391362"/>
            <a:ext cx="5667909" cy="2840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16">
            <a:extLst>
              <a:ext uri="{FF2B5EF4-FFF2-40B4-BE49-F238E27FC236}">
                <a16:creationId xmlns:a16="http://schemas.microsoft.com/office/drawing/2014/main" id="{D9C15936-1986-40B1-973B-8B272FBACF86}"/>
              </a:ext>
            </a:extLst>
          </p:cNvPr>
          <p:cNvGraphicFramePr>
            <a:graphicFrameLocks noGrp="1"/>
          </p:cNvGraphicFramePr>
          <p:nvPr/>
        </p:nvGraphicFramePr>
        <p:xfrm>
          <a:off x="728036" y="1846213"/>
          <a:ext cx="4338552" cy="2316480"/>
        </p:xfrm>
        <a:graphic>
          <a:graphicData uri="http://schemas.openxmlformats.org/drawingml/2006/table">
            <a:tbl>
              <a:tblPr bandRow="1">
                <a:tableStyleId>{5C22544A-7EE6-4342-B048-85BDC9FD1C3A}</a:tableStyleId>
              </a:tblPr>
              <a:tblGrid>
                <a:gridCol w="1084638">
                  <a:extLst>
                    <a:ext uri="{9D8B030D-6E8A-4147-A177-3AD203B41FA5}">
                      <a16:colId xmlns:a16="http://schemas.microsoft.com/office/drawing/2014/main" val="2734377205"/>
                    </a:ext>
                  </a:extLst>
                </a:gridCol>
                <a:gridCol w="1084638">
                  <a:extLst>
                    <a:ext uri="{9D8B030D-6E8A-4147-A177-3AD203B41FA5}">
                      <a16:colId xmlns:a16="http://schemas.microsoft.com/office/drawing/2014/main" val="3268568924"/>
                    </a:ext>
                  </a:extLst>
                </a:gridCol>
                <a:gridCol w="1084638">
                  <a:extLst>
                    <a:ext uri="{9D8B030D-6E8A-4147-A177-3AD203B41FA5}">
                      <a16:colId xmlns:a16="http://schemas.microsoft.com/office/drawing/2014/main" val="683412013"/>
                    </a:ext>
                  </a:extLst>
                </a:gridCol>
                <a:gridCol w="1084638">
                  <a:extLst>
                    <a:ext uri="{9D8B030D-6E8A-4147-A177-3AD203B41FA5}">
                      <a16:colId xmlns:a16="http://schemas.microsoft.com/office/drawing/2014/main" val="3487258073"/>
                    </a:ext>
                  </a:extLst>
                </a:gridCol>
              </a:tblGrid>
              <a:tr h="201134">
                <a:tc>
                  <a:txBody>
                    <a:bodyPr/>
                    <a:lstStyle/>
                    <a:p>
                      <a:r>
                        <a:rPr lang="en-US" sz="1300" b="1" dirty="0"/>
                        <a:t>Play</a:t>
                      </a:r>
                    </a:p>
                  </a:txBody>
                  <a:tcPr>
                    <a:solidFill>
                      <a:schemeClr val="accent4">
                        <a:lumMod val="40000"/>
                        <a:lumOff val="60000"/>
                      </a:schemeClr>
                    </a:solidFill>
                  </a:tcPr>
                </a:tc>
                <a:tc>
                  <a:txBody>
                    <a:bodyPr/>
                    <a:lstStyle/>
                    <a:p>
                      <a:r>
                        <a:rPr lang="en-US" sz="1300" b="1" dirty="0"/>
                        <a:t>Temperature</a:t>
                      </a:r>
                    </a:p>
                  </a:txBody>
                  <a:tcPr>
                    <a:solidFill>
                      <a:schemeClr val="accent4">
                        <a:lumMod val="40000"/>
                        <a:lumOff val="60000"/>
                      </a:schemeClr>
                    </a:solidFill>
                  </a:tcPr>
                </a:tc>
                <a:tc gridSpan="2">
                  <a:txBody>
                    <a:bodyPr/>
                    <a:lstStyle/>
                    <a:p>
                      <a:pPr algn="ctr"/>
                      <a:r>
                        <a:rPr lang="en-US" sz="1300" b="1" dirty="0"/>
                        <a:t>Humidity</a:t>
                      </a:r>
                    </a:p>
                  </a:txBody>
                  <a:tcPr/>
                </a:tc>
                <a:tc hMerge="1">
                  <a:txBody>
                    <a:bodyPr/>
                    <a:lstStyle/>
                    <a:p>
                      <a:endParaRPr lang="en-US" dirty="0"/>
                    </a:p>
                  </a:txBody>
                  <a:tcPr/>
                </a:tc>
                <a:extLst>
                  <a:ext uri="{0D108BD9-81ED-4DB2-BD59-A6C34878D82A}">
                    <a16:rowId xmlns:a16="http://schemas.microsoft.com/office/drawing/2014/main" val="2431319827"/>
                  </a:ext>
                </a:extLst>
              </a:tr>
              <a:tr h="201134">
                <a:tc>
                  <a:txBody>
                    <a:bodyPr/>
                    <a:lstStyle/>
                    <a:p>
                      <a:endParaRPr lang="en-US" sz="1300" b="1" dirty="0"/>
                    </a:p>
                  </a:txBody>
                  <a:tcPr>
                    <a:solidFill>
                      <a:schemeClr val="accent4">
                        <a:lumMod val="40000"/>
                        <a:lumOff val="60000"/>
                      </a:schemeClr>
                    </a:solidFill>
                  </a:tcPr>
                </a:tc>
                <a:tc>
                  <a:txBody>
                    <a:bodyPr/>
                    <a:lstStyle/>
                    <a:p>
                      <a:endParaRPr lang="en-US" sz="1300" b="1" dirty="0"/>
                    </a:p>
                  </a:txBody>
                  <a:tcPr>
                    <a:solidFill>
                      <a:schemeClr val="accent4">
                        <a:lumMod val="40000"/>
                        <a:lumOff val="60000"/>
                      </a:schemeClr>
                    </a:solidFill>
                  </a:tcPr>
                </a:tc>
                <a:tc>
                  <a:txBody>
                    <a:bodyPr/>
                    <a:lstStyle/>
                    <a:p>
                      <a:r>
                        <a:rPr lang="en-US" sz="1300" b="1" dirty="0"/>
                        <a:t>High</a:t>
                      </a:r>
                    </a:p>
                  </a:txBody>
                  <a:tcPr/>
                </a:tc>
                <a:tc>
                  <a:txBody>
                    <a:bodyPr/>
                    <a:lstStyle/>
                    <a:p>
                      <a:r>
                        <a:rPr lang="en-US" sz="1300" b="1" dirty="0"/>
                        <a:t>Normal</a:t>
                      </a:r>
                    </a:p>
                  </a:txBody>
                  <a:tcPr/>
                </a:tc>
                <a:extLst>
                  <a:ext uri="{0D108BD9-81ED-4DB2-BD59-A6C34878D82A}">
                    <a16:rowId xmlns:a16="http://schemas.microsoft.com/office/drawing/2014/main" val="2513495541"/>
                  </a:ext>
                </a:extLst>
              </a:tr>
              <a:tr h="201134">
                <a:tc>
                  <a:txBody>
                    <a:bodyPr/>
                    <a:lstStyle/>
                    <a:p>
                      <a:r>
                        <a:rPr lang="en-US" sz="1300" b="1" dirty="0"/>
                        <a:t>Yes</a:t>
                      </a:r>
                    </a:p>
                  </a:txBody>
                  <a:tcPr>
                    <a:solidFill>
                      <a:schemeClr val="accent4">
                        <a:lumMod val="40000"/>
                        <a:lumOff val="60000"/>
                      </a:schemeClr>
                    </a:solidFill>
                  </a:tcPr>
                </a:tc>
                <a:tc>
                  <a:txBody>
                    <a:bodyPr/>
                    <a:lstStyle/>
                    <a:p>
                      <a:r>
                        <a:rPr lang="en-US" sz="1300" b="1" dirty="0"/>
                        <a:t>Hot</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2846638587"/>
                  </a:ext>
                </a:extLst>
              </a:tr>
              <a:tr h="201134">
                <a:tc>
                  <a:txBody>
                    <a:bodyPr/>
                    <a:lstStyle/>
                    <a:p>
                      <a:r>
                        <a:rPr lang="en-US" sz="1300" b="1" dirty="0"/>
                        <a:t>Yes</a:t>
                      </a:r>
                    </a:p>
                  </a:txBody>
                  <a:tcPr>
                    <a:solidFill>
                      <a:schemeClr val="accent4">
                        <a:lumMod val="40000"/>
                        <a:lumOff val="60000"/>
                      </a:schemeClr>
                    </a:solidFill>
                  </a:tcPr>
                </a:tc>
                <a:tc>
                  <a:txBody>
                    <a:bodyPr/>
                    <a:lstStyle/>
                    <a:p>
                      <a:r>
                        <a:rPr lang="en-US" sz="1300" b="1" dirty="0"/>
                        <a:t>Mild</a:t>
                      </a:r>
                    </a:p>
                  </a:txBody>
                  <a:tcPr>
                    <a:solidFill>
                      <a:schemeClr val="accent4">
                        <a:lumMod val="40000"/>
                        <a:lumOff val="60000"/>
                      </a:schemeClr>
                    </a:solidFill>
                  </a:tcPr>
                </a:tc>
                <a:tc>
                  <a:txBody>
                    <a:bodyPr/>
                    <a:lstStyle/>
                    <a:p>
                      <a:r>
                        <a:rPr lang="en-US" sz="1300" b="1" dirty="0"/>
                        <a:t>0.500</a:t>
                      </a:r>
                    </a:p>
                  </a:txBody>
                  <a:tcPr/>
                </a:tc>
                <a:tc>
                  <a:txBody>
                    <a:bodyPr/>
                    <a:lstStyle/>
                    <a:p>
                      <a:r>
                        <a:rPr lang="en-US" sz="1300" b="1" dirty="0"/>
                        <a:t>0.500</a:t>
                      </a:r>
                    </a:p>
                  </a:txBody>
                  <a:tcPr/>
                </a:tc>
                <a:extLst>
                  <a:ext uri="{0D108BD9-81ED-4DB2-BD59-A6C34878D82A}">
                    <a16:rowId xmlns:a16="http://schemas.microsoft.com/office/drawing/2014/main" val="3443663701"/>
                  </a:ext>
                </a:extLst>
              </a:tr>
              <a:tr h="201134">
                <a:tc>
                  <a:txBody>
                    <a:bodyPr/>
                    <a:lstStyle/>
                    <a:p>
                      <a:r>
                        <a:rPr lang="en-US" sz="1300" b="1" dirty="0"/>
                        <a:t>Yes </a:t>
                      </a:r>
                    </a:p>
                  </a:txBody>
                  <a:tcPr>
                    <a:solidFill>
                      <a:schemeClr val="accent4">
                        <a:lumMod val="40000"/>
                        <a:lumOff val="60000"/>
                      </a:schemeClr>
                    </a:solidFill>
                  </a:tcPr>
                </a:tc>
                <a:tc>
                  <a:txBody>
                    <a:bodyPr/>
                    <a:lstStyle/>
                    <a:p>
                      <a:r>
                        <a:rPr lang="en-US" sz="1300" b="1" dirty="0"/>
                        <a:t>Cool</a:t>
                      </a:r>
                    </a:p>
                  </a:txBody>
                  <a:tcPr>
                    <a:solidFill>
                      <a:schemeClr val="accent4">
                        <a:lumMod val="40000"/>
                        <a:lumOff val="60000"/>
                      </a:schemeClr>
                    </a:solidFill>
                  </a:tcPr>
                </a:tc>
                <a:tc>
                  <a:txBody>
                    <a:bodyPr/>
                    <a:lstStyle/>
                    <a:p>
                      <a:r>
                        <a:rPr lang="en-US" sz="1300" b="1" dirty="0"/>
                        <a:t>0.125</a:t>
                      </a:r>
                    </a:p>
                  </a:txBody>
                  <a:tcPr/>
                </a:tc>
                <a:tc>
                  <a:txBody>
                    <a:bodyPr/>
                    <a:lstStyle/>
                    <a:p>
                      <a:r>
                        <a:rPr lang="en-US" sz="1300" b="1" dirty="0">
                          <a:highlight>
                            <a:srgbClr val="FF0000"/>
                          </a:highlight>
                        </a:rPr>
                        <a:t>0.875</a:t>
                      </a:r>
                    </a:p>
                  </a:txBody>
                  <a:tcPr/>
                </a:tc>
                <a:extLst>
                  <a:ext uri="{0D108BD9-81ED-4DB2-BD59-A6C34878D82A}">
                    <a16:rowId xmlns:a16="http://schemas.microsoft.com/office/drawing/2014/main" val="3904495342"/>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Hot</a:t>
                      </a:r>
                    </a:p>
                  </a:txBody>
                  <a:tcPr>
                    <a:solidFill>
                      <a:schemeClr val="accent4">
                        <a:lumMod val="40000"/>
                        <a:lumOff val="60000"/>
                      </a:schemeClr>
                    </a:solidFill>
                  </a:tcPr>
                </a:tc>
                <a:tc>
                  <a:txBody>
                    <a:bodyPr/>
                    <a:lstStyle/>
                    <a:p>
                      <a:r>
                        <a:rPr lang="en-US" sz="1300" b="1" dirty="0"/>
                        <a:t>0.833</a:t>
                      </a:r>
                    </a:p>
                  </a:txBody>
                  <a:tcPr/>
                </a:tc>
                <a:tc>
                  <a:txBody>
                    <a:bodyPr/>
                    <a:lstStyle/>
                    <a:p>
                      <a:r>
                        <a:rPr lang="en-US" sz="1300" b="1" dirty="0"/>
                        <a:t>0.167</a:t>
                      </a:r>
                    </a:p>
                  </a:txBody>
                  <a:tcPr/>
                </a:tc>
                <a:extLst>
                  <a:ext uri="{0D108BD9-81ED-4DB2-BD59-A6C34878D82A}">
                    <a16:rowId xmlns:a16="http://schemas.microsoft.com/office/drawing/2014/main" val="2908899050"/>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Mild</a:t>
                      </a:r>
                    </a:p>
                  </a:txBody>
                  <a:tcPr>
                    <a:solidFill>
                      <a:schemeClr val="accent4">
                        <a:lumMod val="40000"/>
                        <a:lumOff val="60000"/>
                      </a:schemeClr>
                    </a:solidFill>
                  </a:tcPr>
                </a:tc>
                <a:tc>
                  <a:txBody>
                    <a:bodyPr/>
                    <a:lstStyle/>
                    <a:p>
                      <a:r>
                        <a:rPr lang="en-US" sz="1300" b="1" dirty="0"/>
                        <a:t>0.833</a:t>
                      </a:r>
                    </a:p>
                  </a:txBody>
                  <a:tcPr/>
                </a:tc>
                <a:tc>
                  <a:txBody>
                    <a:bodyPr/>
                    <a:lstStyle/>
                    <a:p>
                      <a:r>
                        <a:rPr lang="en-US" sz="1300" b="1" dirty="0"/>
                        <a:t>0.167</a:t>
                      </a:r>
                    </a:p>
                  </a:txBody>
                  <a:tcPr/>
                </a:tc>
                <a:extLst>
                  <a:ext uri="{0D108BD9-81ED-4DB2-BD59-A6C34878D82A}">
                    <a16:rowId xmlns:a16="http://schemas.microsoft.com/office/drawing/2014/main" val="2833171927"/>
                  </a:ext>
                </a:extLst>
              </a:tr>
              <a:tr h="201134">
                <a:tc>
                  <a:txBody>
                    <a:bodyPr/>
                    <a:lstStyle/>
                    <a:p>
                      <a:r>
                        <a:rPr lang="en-US" sz="1300" b="1" dirty="0"/>
                        <a:t>No</a:t>
                      </a:r>
                    </a:p>
                  </a:txBody>
                  <a:tcPr>
                    <a:solidFill>
                      <a:schemeClr val="accent4">
                        <a:lumMod val="40000"/>
                        <a:lumOff val="60000"/>
                      </a:schemeClr>
                    </a:solidFill>
                  </a:tcPr>
                </a:tc>
                <a:tc>
                  <a:txBody>
                    <a:bodyPr/>
                    <a:lstStyle/>
                    <a:p>
                      <a:r>
                        <a:rPr lang="en-US" sz="1300" b="1" dirty="0"/>
                        <a:t>Cool</a:t>
                      </a:r>
                    </a:p>
                  </a:txBody>
                  <a:tcPr>
                    <a:solidFill>
                      <a:schemeClr val="accent4">
                        <a:lumMod val="40000"/>
                        <a:lumOff val="60000"/>
                      </a:schemeClr>
                    </a:solidFill>
                  </a:tcPr>
                </a:tc>
                <a:tc>
                  <a:txBody>
                    <a:bodyPr/>
                    <a:lstStyle/>
                    <a:p>
                      <a:r>
                        <a:rPr lang="en-US" sz="1300" b="1" dirty="0"/>
                        <a:t>0.250</a:t>
                      </a:r>
                    </a:p>
                  </a:txBody>
                  <a:tcPr/>
                </a:tc>
                <a:tc>
                  <a:txBody>
                    <a:bodyPr/>
                    <a:lstStyle/>
                    <a:p>
                      <a:r>
                        <a:rPr lang="en-US" sz="1300" b="1" dirty="0"/>
                        <a:t>0.750</a:t>
                      </a:r>
                    </a:p>
                  </a:txBody>
                  <a:tcPr/>
                </a:tc>
                <a:extLst>
                  <a:ext uri="{0D108BD9-81ED-4DB2-BD59-A6C34878D82A}">
                    <a16:rowId xmlns:a16="http://schemas.microsoft.com/office/drawing/2014/main" val="4198694432"/>
                  </a:ext>
                </a:extLst>
              </a:tr>
            </a:tbl>
          </a:graphicData>
        </a:graphic>
      </p:graphicFrame>
      <p:sp>
        <p:nvSpPr>
          <p:cNvPr id="7" name="TextBox 6">
            <a:extLst>
              <a:ext uri="{FF2B5EF4-FFF2-40B4-BE49-F238E27FC236}">
                <a16:creationId xmlns:a16="http://schemas.microsoft.com/office/drawing/2014/main" id="{B1134A6A-BB79-42AA-A7B0-DADC2BE7E7AD}"/>
              </a:ext>
            </a:extLst>
          </p:cNvPr>
          <p:cNvSpPr txBox="1"/>
          <p:nvPr/>
        </p:nvSpPr>
        <p:spPr>
          <a:xfrm>
            <a:off x="2185970" y="1408148"/>
            <a:ext cx="2034283" cy="461665"/>
          </a:xfrm>
          <a:prstGeom prst="rect">
            <a:avLst/>
          </a:prstGeom>
          <a:noFill/>
        </p:spPr>
        <p:txBody>
          <a:bodyPr wrap="square" rtlCol="0">
            <a:spAutoFit/>
          </a:bodyPr>
          <a:lstStyle/>
          <a:p>
            <a:r>
              <a:rPr lang="en-US" sz="2400" b="1" dirty="0">
                <a:solidFill>
                  <a:schemeClr val="bg1"/>
                </a:solidFill>
              </a:rPr>
              <a:t>Humidity</a:t>
            </a:r>
          </a:p>
        </p:txBody>
      </p:sp>
      <p:cxnSp>
        <p:nvCxnSpPr>
          <p:cNvPr id="8" name="Straight Arrow Connector 7">
            <a:extLst>
              <a:ext uri="{FF2B5EF4-FFF2-40B4-BE49-F238E27FC236}">
                <a16:creationId xmlns:a16="http://schemas.microsoft.com/office/drawing/2014/main" id="{56D765B1-4CDB-4ACE-A4F7-D8E97235E28E}"/>
              </a:ext>
            </a:extLst>
          </p:cNvPr>
          <p:cNvCxnSpPr>
            <a:cxnSpLocks/>
          </p:cNvCxnSpPr>
          <p:nvPr/>
        </p:nvCxnSpPr>
        <p:spPr>
          <a:xfrm>
            <a:off x="1077146" y="1115854"/>
            <a:ext cx="759715" cy="3890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E2F572-F0AF-4461-81C4-3ED2E1E2D8D1}"/>
              </a:ext>
            </a:extLst>
          </p:cNvPr>
          <p:cNvCxnSpPr>
            <a:cxnSpLocks/>
          </p:cNvCxnSpPr>
          <p:nvPr/>
        </p:nvCxnSpPr>
        <p:spPr>
          <a:xfrm flipV="1">
            <a:off x="2565613" y="4277358"/>
            <a:ext cx="111949" cy="40966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65CC26-77E1-4CA2-BA47-60C489206F69}"/>
              </a:ext>
            </a:extLst>
          </p:cNvPr>
          <p:cNvSpPr txBox="1"/>
          <p:nvPr/>
        </p:nvSpPr>
        <p:spPr>
          <a:xfrm>
            <a:off x="685510" y="714005"/>
            <a:ext cx="1623317" cy="369332"/>
          </a:xfrm>
          <a:prstGeom prst="rect">
            <a:avLst/>
          </a:prstGeom>
          <a:noFill/>
        </p:spPr>
        <p:txBody>
          <a:bodyPr wrap="square" rtlCol="0">
            <a:spAutoFit/>
          </a:bodyPr>
          <a:lstStyle/>
          <a:p>
            <a:r>
              <a:rPr lang="en-US" dirty="0"/>
              <a:t>Play</a:t>
            </a:r>
          </a:p>
        </p:txBody>
      </p:sp>
      <p:sp>
        <p:nvSpPr>
          <p:cNvPr id="10" name="TextBox 9">
            <a:extLst>
              <a:ext uri="{FF2B5EF4-FFF2-40B4-BE49-F238E27FC236}">
                <a16:creationId xmlns:a16="http://schemas.microsoft.com/office/drawing/2014/main" id="{46E16FF8-B8BE-4E83-AD0E-DA18E9459D12}"/>
              </a:ext>
            </a:extLst>
          </p:cNvPr>
          <p:cNvSpPr txBox="1"/>
          <p:nvPr/>
        </p:nvSpPr>
        <p:spPr>
          <a:xfrm>
            <a:off x="1806255" y="4687018"/>
            <a:ext cx="1623317" cy="369332"/>
          </a:xfrm>
          <a:prstGeom prst="rect">
            <a:avLst/>
          </a:prstGeom>
          <a:noFill/>
        </p:spPr>
        <p:txBody>
          <a:bodyPr wrap="square" rtlCol="0">
            <a:spAutoFit/>
          </a:bodyPr>
          <a:lstStyle/>
          <a:p>
            <a:r>
              <a:rPr lang="en-US" dirty="0"/>
              <a:t>Temperature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AD4BF2-B4CE-40C0-93C5-3F6E617C163A}"/>
                  </a:ext>
                </a:extLst>
              </p:cNvPr>
              <p:cNvSpPr txBox="1"/>
              <p:nvPr/>
            </p:nvSpPr>
            <p:spPr>
              <a:xfrm>
                <a:off x="0" y="5188017"/>
                <a:ext cx="12192000" cy="1874680"/>
              </a:xfrm>
              <a:prstGeom prst="rect">
                <a:avLst/>
              </a:prstGeom>
              <a:noFill/>
            </p:spPr>
            <p:txBody>
              <a:bodyPr wrap="square" rtlCol="0">
                <a:spAutoFit/>
              </a:bodyPr>
              <a:lstStyle/>
              <a:p>
                <a:pPr marL="285750" indent="-285750">
                  <a:buFont typeface="Arial" panose="020B0604020202020204" pitchFamily="34" charset="0"/>
                  <a:buChar char="•"/>
                </a:pPr>
                <a:r>
                  <a:rPr lang="en-US" dirty="0"/>
                  <a:t>How did we get value </a:t>
                </a:r>
                <a:r>
                  <a:rPr lang="en-US" dirty="0">
                    <a:highlight>
                      <a:srgbClr val="FF0000"/>
                    </a:highlight>
                  </a:rPr>
                  <a:t>0.875</a:t>
                </a:r>
                <a:r>
                  <a:rPr lang="en-US" dirty="0"/>
                  <a:t>, that humidity=normal, given play=yes and temperature=cool?</a:t>
                </a:r>
              </a:p>
              <a:p>
                <a:pPr marL="285750" indent="-285750">
                  <a:buFont typeface="Arial" panose="020B0604020202020204" pitchFamily="34" charset="0"/>
                  <a:buChar char="•"/>
                </a:pPr>
                <a:r>
                  <a:rPr lang="en-US" dirty="0"/>
                  <a:t>Observe table 1.2 – 3 instances with this combination of attributes in the weather data</a:t>
                </a:r>
              </a:p>
              <a:p>
                <a:pPr marL="285750" indent="-285750">
                  <a:buFont typeface="Arial" panose="020B0604020202020204" pitchFamily="34" charset="0"/>
                  <a:buChar char="•"/>
                </a:pPr>
                <a:r>
                  <a:rPr lang="en-US" dirty="0"/>
                  <a:t>No instances with humidity=high, play=yes, and temperature=cool</a:t>
                </a:r>
              </a:p>
              <a:p>
                <a:pPr marL="285750" indent="-285750">
                  <a:buFont typeface="Arial" panose="020B0604020202020204" pitchFamily="34" charset="0"/>
                  <a:buChar char="•"/>
                </a:pPr>
                <a:r>
                  <a:rPr lang="en-US" dirty="0"/>
                  <a:t>We initialize the counts to 0.5 (to avoid zero-frequency problem)</a:t>
                </a:r>
              </a:p>
              <a:p>
                <a:pPr marL="285750" indent="-285750">
                  <a:buFont typeface="Arial" panose="020B0604020202020204" pitchFamily="34" charset="0"/>
                  <a:buChar char="•"/>
                </a:pPr>
                <a:r>
                  <a:rPr lang="en-US" dirty="0"/>
                  <a:t>This yields the probability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3+0.5</m:t>
                        </m:r>
                      </m:num>
                      <m:den>
                        <m:r>
                          <a:rPr lang="en-US" b="0" i="1" smtClean="0">
                            <a:latin typeface="Cambria Math" panose="02040503050406030204" pitchFamily="18" charset="0"/>
                          </a:rPr>
                          <m:t>3+0+1</m:t>
                        </m:r>
                      </m:den>
                    </m:f>
                    <m:r>
                      <a:rPr lang="en-US" b="0" i="1" smtClean="0">
                        <a:latin typeface="Cambria Math" panose="02040503050406030204" pitchFamily="18" charset="0"/>
                      </a:rPr>
                      <m:t>=0.875</m:t>
                    </m:r>
                  </m:oMath>
                </a14:m>
                <a:endParaRPr lang="en-US" dirty="0"/>
              </a:p>
              <a:p>
                <a:pPr marL="285750" indent="-285750">
                  <a:buFont typeface="Arial" panose="020B0604020202020204" pitchFamily="34" charset="0"/>
                  <a:buChar char="•"/>
                </a:pPr>
                <a:endParaRPr lang="en-US" dirty="0"/>
              </a:p>
            </p:txBody>
          </p:sp>
        </mc:Choice>
        <mc:Fallback xmlns="">
          <p:sp>
            <p:nvSpPr>
              <p:cNvPr id="11" name="TextBox 10">
                <a:extLst>
                  <a:ext uri="{FF2B5EF4-FFF2-40B4-BE49-F238E27FC236}">
                    <a16:creationId xmlns:a16="http://schemas.microsoft.com/office/drawing/2014/main" id="{9FAD4BF2-B4CE-40C0-93C5-3F6E617C163A}"/>
                  </a:ext>
                </a:extLst>
              </p:cNvPr>
              <p:cNvSpPr txBox="1">
                <a:spLocks noRot="1" noChangeAspect="1" noMove="1" noResize="1" noEditPoints="1" noAdjustHandles="1" noChangeArrowheads="1" noChangeShapeType="1" noTextEdit="1"/>
              </p:cNvSpPr>
              <p:nvPr/>
            </p:nvSpPr>
            <p:spPr>
              <a:xfrm>
                <a:off x="0" y="5188017"/>
                <a:ext cx="12192000" cy="1874680"/>
              </a:xfrm>
              <a:prstGeom prst="rect">
                <a:avLst/>
              </a:prstGeom>
              <a:blipFill>
                <a:blip r:embed="rId2"/>
                <a:stretch>
                  <a:fillRect l="-300" t="-162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C861B82-DE1D-4B16-A2A2-AEDB8B5050EF}"/>
              </a:ext>
            </a:extLst>
          </p:cNvPr>
          <p:cNvSpPr txBox="1"/>
          <p:nvPr/>
        </p:nvSpPr>
        <p:spPr>
          <a:xfrm>
            <a:off x="8152598" y="76965"/>
            <a:ext cx="2146434" cy="374690"/>
          </a:xfrm>
          <a:prstGeom prst="rect">
            <a:avLst/>
          </a:prstGeom>
          <a:noFill/>
        </p:spPr>
        <p:txBody>
          <a:bodyPr wrap="square" rtlCol="0">
            <a:spAutoFit/>
          </a:bodyPr>
          <a:lstStyle/>
          <a:p>
            <a:r>
              <a:rPr lang="en-US" dirty="0"/>
              <a:t>Table 1.2</a:t>
            </a:r>
          </a:p>
        </p:txBody>
      </p:sp>
      <p:sp>
        <p:nvSpPr>
          <p:cNvPr id="14" name="Rectangle 13">
            <a:extLst>
              <a:ext uri="{FF2B5EF4-FFF2-40B4-BE49-F238E27FC236}">
                <a16:creationId xmlns:a16="http://schemas.microsoft.com/office/drawing/2014/main" id="{0E4F5991-1055-4A0C-BF49-A601150EE8EB}"/>
              </a:ext>
            </a:extLst>
          </p:cNvPr>
          <p:cNvSpPr/>
          <p:nvPr/>
        </p:nvSpPr>
        <p:spPr>
          <a:xfrm>
            <a:off x="7127913" y="1959751"/>
            <a:ext cx="4814371" cy="309724"/>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77F23B-F164-4DD8-AE3A-896B70196AAC}"/>
              </a:ext>
            </a:extLst>
          </p:cNvPr>
          <p:cNvSpPr/>
          <p:nvPr/>
        </p:nvSpPr>
        <p:spPr>
          <a:xfrm>
            <a:off x="7097433" y="2579511"/>
            <a:ext cx="4814371" cy="309724"/>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108C61-8F5E-48AA-9C03-CE1603CC4CA6}"/>
              </a:ext>
            </a:extLst>
          </p:cNvPr>
          <p:cNvSpPr/>
          <p:nvPr/>
        </p:nvSpPr>
        <p:spPr>
          <a:xfrm>
            <a:off x="7097433" y="3219617"/>
            <a:ext cx="4814371" cy="309724"/>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6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p:bldP spid="14" grpId="0" animBg="1"/>
      <p:bldP spid="15" grpId="0" animBg="1"/>
      <p:bldP spid="16" grpId="0" animBg="1"/>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normAutofit fontScale="90000"/>
          </a:bodyPr>
          <a:lstStyle/>
          <a:p>
            <a:r>
              <a:rPr lang="en-US" dirty="0"/>
              <a:t>Estimating conditional and unconditional probabilities in Bayesian network: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lstStyle/>
              <a:p>
                <a:r>
                  <a:rPr lang="en-US" dirty="0"/>
                  <a:t>Let us consider formally how to estimate conditional and unconditional probabilities in a Bayesian network</a:t>
                </a:r>
              </a:p>
              <a:p>
                <a:r>
                  <a:rPr lang="en-US" dirty="0"/>
                  <a:t>Log-likelihood of Bayesian network with </a:t>
                </a:r>
                <a14:m>
                  <m:oMath xmlns:m="http://schemas.openxmlformats.org/officeDocument/2006/math">
                    <m:r>
                      <a:rPr lang="en-US" b="0" i="1" smtClean="0">
                        <a:latin typeface="Cambria Math" panose="02040503050406030204" pitchFamily="18" charset="0"/>
                      </a:rPr>
                      <m:t>𝑉</m:t>
                    </m:r>
                  </m:oMath>
                </a14:m>
                <a:r>
                  <a:rPr lang="en-US" dirty="0"/>
                  <a:t> variables and </a:t>
                </a:r>
                <a14:m>
                  <m:oMath xmlns:m="http://schemas.openxmlformats.org/officeDocument/2006/math">
                    <m:r>
                      <a:rPr lang="en-US" b="0" i="1" smtClean="0">
                        <a:latin typeface="Cambria Math" panose="02040503050406030204" pitchFamily="18" charset="0"/>
                      </a:rPr>
                      <m:t>𝑁</m:t>
                    </m:r>
                  </m:oMath>
                </a14:m>
                <a:r>
                  <a:rPr lang="en-US" dirty="0"/>
                  <a:t> examples is:</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𝑙𝑜𝑔𝑃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1</m:t>
                                        </m:r>
                                      </m:sub>
                                    </m:sSub>
                                    <m:r>
                                      <m:rPr>
                                        <m:brk m:alnAt="23"/>
                                      </m:rP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sub>
                                        <m:r>
                                          <a:rPr lang="en-US" b="0" i="1" smtClean="0">
                                            <a:latin typeface="Cambria Math" panose="02040503050406030204" pitchFamily="18" charset="0"/>
                                          </a:rPr>
                                          <m:t>2</m:t>
                                        </m:r>
                                      </m:sub>
                                    </m:sSub>
                                    <m:r>
                                      <m:rPr>
                                        <m:brk m:alnAt="23"/>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𝐴</m:t>
                                            </m:r>
                                          </m:e>
                                        </m:acc>
                                      </m:e>
                                      <m:sub>
                                        <m:r>
                                          <a:rPr lang="en-US" b="0" i="1" smtClean="0">
                                            <a:latin typeface="Cambria Math" panose="02040503050406030204" pitchFamily="18" charset="0"/>
                                          </a:rPr>
                                          <m:t>𝑉</m:t>
                                        </m:r>
                                      </m:sub>
                                    </m:sSub>
                                  </m:e>
                                </m:d>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nary>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𝑣</m:t>
                            </m:r>
                            <m:r>
                              <a:rPr lang="en-US" b="0" i="1" smtClean="0">
                                <a:latin typeface="Cambria Math" panose="02040503050406030204" pitchFamily="18" charset="0"/>
                              </a:rPr>
                              <m:t>=1</m:t>
                            </m:r>
                          </m:sub>
                          <m:sup>
                            <m:r>
                              <a:rPr lang="en-US" b="0" i="1" smtClean="0">
                                <a:latin typeface="Cambria Math" panose="02040503050406030204" pitchFamily="18" charset="0"/>
                              </a:rPr>
                              <m:t>𝑉</m:t>
                            </m:r>
                          </m:sup>
                          <m:e>
                            <m:r>
                              <a:rPr lang="en-US" b="0" i="1" smtClean="0">
                                <a:latin typeface="Cambria Math" panose="02040503050406030204" pitchFamily="18" charset="0"/>
                              </a:rPr>
                              <m:t>𝑙𝑜𝑔𝑃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sub>
                                </m:sSub>
                              </m:e>
                              <m:e>
                                <m:r>
                                  <m:rPr>
                                    <m:brk m:alnAt="23"/>
                                  </m:rPr>
                                  <a:rPr lang="en-US" b="0" i="1" smtClean="0">
                                    <a:latin typeface="Cambria Math" panose="02040503050406030204" pitchFamily="18" charset="0"/>
                                  </a:rPr>
                                  <m:t>𝑃</m:t>
                                </m:r>
                                <m:r>
                                  <a:rPr lang="en-US" b="0" i="1" smtClean="0">
                                    <a:latin typeface="Cambria Math" panose="02040503050406030204" pitchFamily="18" charset="0"/>
                                  </a:rPr>
                                  <m:t>𝑎𝑟𝑒𝑛𝑡𝑠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sub>
                                    </m:sSub>
                                  </m:e>
                                </m:d>
                                <m:r>
                                  <m:rPr>
                                    <m:brk m:alnAt="23"/>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𝑣</m:t>
                                    </m:r>
                                  </m:sub>
                                </m:sSub>
                              </m:e>
                            </m:d>
                          </m:e>
                        </m:nary>
                      </m:e>
                    </m:nary>
                  </m:oMath>
                </a14:m>
                <a:endParaRPr lang="en-US" dirty="0"/>
              </a:p>
              <a:p>
                <a:r>
                  <a:rPr lang="en-US" dirty="0"/>
                  <a:t>Where parameters of each conditional or unconditional distribution are given by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𝑣</m:t>
                        </m:r>
                      </m:sub>
                    </m:sSub>
                  </m:oMath>
                </a14:m>
                <a:r>
                  <a:rPr lang="en-US" dirty="0"/>
                  <a:t>, and we use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to indicate actual observations of a variable</a:t>
                </a:r>
              </a:p>
              <a:p>
                <a:r>
                  <a:rPr lang="en-US" dirty="0"/>
                  <a:t>Find maximum likelihood parameters by taking derivatives</a:t>
                </a:r>
              </a:p>
              <a:p>
                <a:r>
                  <a:rPr lang="en-US" dirty="0"/>
                  <a:t>Since log-likelihood is a double sum over examples </a:t>
                </a:r>
                <a14:m>
                  <m:oMath xmlns:m="http://schemas.openxmlformats.org/officeDocument/2006/math">
                    <m:r>
                      <a:rPr lang="en-US" b="0" i="1" smtClean="0">
                        <a:latin typeface="Cambria Math" panose="02040503050406030204" pitchFamily="18" charset="0"/>
                      </a:rPr>
                      <m:t>𝑖</m:t>
                    </m:r>
                  </m:oMath>
                </a14:m>
                <a:r>
                  <a:rPr lang="en-US" dirty="0"/>
                  <a:t> and variables </a:t>
                </a:r>
                <a14:m>
                  <m:oMath xmlns:m="http://schemas.openxmlformats.org/officeDocument/2006/math">
                    <m:r>
                      <a:rPr lang="en-US" b="0" i="1" smtClean="0">
                        <a:latin typeface="Cambria Math" panose="02040503050406030204" pitchFamily="18" charset="0"/>
                      </a:rPr>
                      <m:t>𝑣</m:t>
                    </m:r>
                  </m:oMath>
                </a14:m>
                <a:r>
                  <a:rPr lang="en-US" dirty="0"/>
                  <a:t>, when we take derivative w.r.t any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𝑣</m:t>
                        </m:r>
                      </m:sub>
                    </m:sSub>
                  </m:oMath>
                </a14:m>
                <a:r>
                  <a:rPr lang="en-US" dirty="0"/>
                  <a:t>, all terms in sum independent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𝑣</m:t>
                        </m:r>
                      </m:sub>
                    </m:sSub>
                  </m:oMath>
                </a14:m>
                <a:r>
                  <a:rPr lang="en-US" dirty="0"/>
                  <a:t> will be zero</a:t>
                </a:r>
              </a:p>
              <a:p>
                <a:r>
                  <a:rPr lang="en-US" dirty="0"/>
                  <a:t>This means the estimation problem decouples</a:t>
                </a:r>
                <a:r>
                  <a:rPr lang="en-US" i="1" dirty="0"/>
                  <a:t> </a:t>
                </a:r>
                <a:r>
                  <a:rPr lang="en-US" dirty="0"/>
                  <a:t>into problem of estimating parameters for each conditional or unconditional probability distribution separately</a:t>
                </a:r>
              </a:p>
              <a:p>
                <a:endParaRPr lang="en-US" dirty="0"/>
              </a:p>
            </p:txBody>
          </p:sp>
        </mc:Choice>
        <mc:Fallback xmlns="">
          <p:sp>
            <p:nvSpPr>
              <p:cNvPr id="3" name="Content Placeholder 2">
                <a:extLst>
                  <a:ext uri="{FF2B5EF4-FFF2-40B4-BE49-F238E27FC236}">
                    <a16:creationId xmlns:a16="http://schemas.microsoft.com/office/drawing/2014/main" id="{47B541F4-AD08-4C2B-863C-0CC1627EEE65}"/>
                  </a:ext>
                </a:extLst>
              </p:cNvPr>
              <p:cNvSpPr>
                <a:spLocks noGrp="1" noRot="1" noChangeAspect="1" noMove="1" noResize="1" noEditPoints="1" noAdjustHandles="1" noChangeArrowheads="1" noChangeShapeType="1" noTextEdit="1"/>
              </p:cNvSpPr>
              <p:nvPr>
                <p:ph idx="1"/>
              </p:nvPr>
            </p:nvSpPr>
            <p:spPr>
              <a:xfrm>
                <a:off x="-1" y="1130157"/>
                <a:ext cx="12191999" cy="5727842"/>
              </a:xfrm>
              <a:blipFill>
                <a:blip r:embed="rId2"/>
                <a:stretch>
                  <a:fillRect l="-900" t="-1702" r="-100" b="-1702"/>
                </a:stretch>
              </a:blipFill>
            </p:spPr>
            <p:txBody>
              <a:bodyPr/>
              <a:lstStyle/>
              <a:p>
                <a:r>
                  <a:rPr lang="en-US">
                    <a:noFill/>
                  </a:rPr>
                  <a:t> </a:t>
                </a:r>
              </a:p>
            </p:txBody>
          </p:sp>
        </mc:Fallback>
      </mc:AlternateContent>
    </p:spTree>
    <p:extLst>
      <p:ext uri="{BB962C8B-B14F-4D97-AF65-F5344CB8AC3E}">
        <p14:creationId xmlns:p14="http://schemas.microsoft.com/office/powerpoint/2010/main" val="155750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normAutofit fontScale="90000"/>
          </a:bodyPr>
          <a:lstStyle/>
          <a:p>
            <a:r>
              <a:rPr lang="en-US" dirty="0"/>
              <a:t>Estimating conditional and unconditional probabilities in Bayesian network: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lstStyle/>
              <a:p>
                <a:r>
                  <a:rPr lang="en-US" dirty="0"/>
                  <a:t>For variables with no parents, need to estimate an unconditional probability</a:t>
                </a:r>
              </a:p>
              <a:p>
                <a:r>
                  <a:rPr lang="en-US" dirty="0"/>
                  <a:t>Estimating a discrete distribution with parameters given by probabilities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𝑘</m:t>
                        </m:r>
                      </m:sub>
                    </m:sSub>
                  </m:oMath>
                </a14:m>
                <a:r>
                  <a:rPr lang="en-US" dirty="0"/>
                  <a:t> for </a:t>
                </a:r>
                <a14:m>
                  <m:oMath xmlns:m="http://schemas.openxmlformats.org/officeDocument/2006/math">
                    <m:r>
                      <a:rPr lang="en-US" b="0" i="1" smtClean="0">
                        <a:latin typeface="Cambria Math" panose="02040503050406030204" pitchFamily="18" charset="0"/>
                      </a:rPr>
                      <m:t>𝑘</m:t>
                    </m:r>
                  </m:oMath>
                </a14:m>
                <a:r>
                  <a:rPr lang="en-US" dirty="0"/>
                  <a:t> classes corresponds to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𝑁</m:t>
                        </m:r>
                      </m:den>
                    </m:f>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oMath>
                </a14:m>
                <a:r>
                  <a:rPr lang="en-US" dirty="0"/>
                  <a:t> is the number of examples of class </a:t>
                </a:r>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latin typeface="Cambria Math" panose="02040503050406030204" pitchFamily="18" charset="0"/>
                      </a:rPr>
                      <m:t>𝑁</m:t>
                    </m:r>
                  </m:oMath>
                </a14:m>
                <a:r>
                  <a:rPr lang="en-US" dirty="0"/>
                  <a:t> is the total number of examples</a:t>
                </a:r>
              </a:p>
              <a:p>
                <a:r>
                  <a:rPr lang="en-US" dirty="0"/>
                  <a:t>This can also be written: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1" i="1" smtClean="0">
                            <a:latin typeface="Cambria Math" panose="02040503050406030204" pitchFamily="18" charset="0"/>
                          </a:rPr>
                          <m:t>𝟏</m:t>
                        </m:r>
                      </m:e>
                    </m:nary>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dirty="0"/>
              </a:p>
              <a:p>
                <a:r>
                  <a:rPr lang="en-US" dirty="0"/>
                  <a:t>Where </a:t>
                </a:r>
                <a14:m>
                  <m:oMath xmlns:m="http://schemas.openxmlformats.org/officeDocument/2006/math">
                    <m:r>
                      <a:rPr lang="en-US" b="1" i="1" smtClean="0">
                        <a:latin typeface="Cambria Math" panose="02040503050406030204" pitchFamily="18" charset="0"/>
                      </a:rPr>
                      <m:t>𝟏</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i="1">
                                    <a:latin typeface="Cambria Math" panose="02040503050406030204" pitchFamily="18" charset="0"/>
                                  </a:rPr>
                                  <m:t>𝐴</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e>
                    </m:d>
                  </m:oMath>
                </a14:m>
                <a:r>
                  <a:rPr lang="en-US" b="1" dirty="0"/>
                  <a:t> </a:t>
                </a:r>
                <a:r>
                  <a:rPr lang="en-US" dirty="0"/>
                  <a:t>returns 1 when </a:t>
                </a:r>
                <a:r>
                  <a:rPr lang="en-US" dirty="0" err="1"/>
                  <a:t>i</a:t>
                </a:r>
                <a:r>
                  <a:rPr lang="en-US" baseline="30000" dirty="0" err="1"/>
                  <a:t>th</a:t>
                </a:r>
                <a:r>
                  <a:rPr lang="en-US" baseline="30000" dirty="0"/>
                  <a:t> </a:t>
                </a:r>
                <a:r>
                  <a:rPr lang="en-US" dirty="0"/>
                  <a:t>observed value for </a:t>
                </a:r>
                <a14:m>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i="1">
                                <a:latin typeface="Cambria Math" panose="02040503050406030204" pitchFamily="18" charset="0"/>
                              </a:rPr>
                              <m:t>𝐴</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oMath>
                </a14:m>
                <a:r>
                  <a:rPr lang="en-US" dirty="0"/>
                  <a:t>, 0 otherwise</a:t>
                </a:r>
              </a:p>
              <a:p>
                <a:r>
                  <a:rPr lang="en-US" dirty="0"/>
                  <a:t>Estimating entries of conditional probability table: </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𝑏</m:t>
                        </m:r>
                      </m:e>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1" i="1" smtClean="0">
                                <a:latin typeface="Cambria Math" panose="02040503050406030204" pitchFamily="18" charset="0"/>
                              </a:rPr>
                              <m:t>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1" i="1" smtClean="0">
                                <a:latin typeface="Cambria Math" panose="02040503050406030204" pitchFamily="18" charset="0"/>
                              </a:rPr>
                              <m:t>𝟏</m:t>
                            </m:r>
                          </m:e>
                        </m:nary>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0" i="1" smtClean="0">
                                    <a:latin typeface="Cambria Math" panose="02040503050406030204" pitchFamily="18" charset="0"/>
                                  </a:rPr>
                                  <m:t>𝐴</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en>
                    </m:f>
                  </m:oMath>
                </a14:m>
                <a:endParaRPr lang="en-US" dirty="0"/>
              </a:p>
            </p:txBody>
          </p:sp>
        </mc:Choice>
        <mc:Fallback xmlns="">
          <p:sp>
            <p:nvSpPr>
              <p:cNvPr id="3" name="Content Placeholder 2">
                <a:extLst>
                  <a:ext uri="{FF2B5EF4-FFF2-40B4-BE49-F238E27FC236}">
                    <a16:creationId xmlns:a16="http://schemas.microsoft.com/office/drawing/2014/main" id="{47B541F4-AD08-4C2B-863C-0CC1627EEE65}"/>
                  </a:ext>
                </a:extLst>
              </p:cNvPr>
              <p:cNvSpPr>
                <a:spLocks noGrp="1" noRot="1" noChangeAspect="1" noMove="1" noResize="1" noEditPoints="1" noAdjustHandles="1" noChangeArrowheads="1" noChangeShapeType="1" noTextEdit="1"/>
              </p:cNvSpPr>
              <p:nvPr>
                <p:ph idx="1"/>
              </p:nvPr>
            </p:nvSpPr>
            <p:spPr>
              <a:xfrm>
                <a:off x="-1" y="1130157"/>
                <a:ext cx="12191999" cy="5727842"/>
              </a:xfrm>
              <a:blipFill>
                <a:blip r:embed="rId2"/>
                <a:stretch>
                  <a:fillRect l="-900" t="-1702" r="-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0C5415-B555-48C9-AE7C-3869A0BAA20E}"/>
                  </a:ext>
                </a:extLst>
              </p:cNvPr>
              <p:cNvSpPr txBox="1"/>
              <p:nvPr/>
            </p:nvSpPr>
            <p:spPr>
              <a:xfrm>
                <a:off x="7825339" y="5361273"/>
                <a:ext cx="4273617" cy="1477328"/>
              </a:xfrm>
              <a:prstGeom prst="rect">
                <a:avLst/>
              </a:prstGeom>
              <a:noFill/>
            </p:spPr>
            <p:txBody>
              <a:bodyPr wrap="square" rtlCol="0">
                <a:spAutoFit/>
              </a:bodyPr>
              <a:lstStyle/>
              <a:p>
                <a:r>
                  <a:rPr lang="en-US" dirty="0"/>
                  <a:t>This derivation generalizes to the situation 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is a subset of random variables</a:t>
                </a:r>
              </a:p>
              <a:p>
                <a:r>
                  <a:rPr lang="en-US" dirty="0"/>
                  <a:t>Note that the expressions give maximum likelihood estimates, and do not deal with the zero-frequency problem.</a:t>
                </a:r>
              </a:p>
            </p:txBody>
          </p:sp>
        </mc:Choice>
        <mc:Fallback xmlns="">
          <p:sp>
            <p:nvSpPr>
              <p:cNvPr id="4" name="TextBox 3">
                <a:extLst>
                  <a:ext uri="{FF2B5EF4-FFF2-40B4-BE49-F238E27FC236}">
                    <a16:creationId xmlns:a16="http://schemas.microsoft.com/office/drawing/2014/main" id="{240C5415-B555-48C9-AE7C-3869A0BAA20E}"/>
                  </a:ext>
                </a:extLst>
              </p:cNvPr>
              <p:cNvSpPr txBox="1">
                <a:spLocks noRot="1" noChangeAspect="1" noMove="1" noResize="1" noEditPoints="1" noAdjustHandles="1" noChangeArrowheads="1" noChangeShapeType="1" noTextEdit="1"/>
              </p:cNvSpPr>
              <p:nvPr/>
            </p:nvSpPr>
            <p:spPr>
              <a:xfrm>
                <a:off x="7825339" y="5361273"/>
                <a:ext cx="4273617" cy="1477328"/>
              </a:xfrm>
              <a:prstGeom prst="rect">
                <a:avLst/>
              </a:prstGeom>
              <a:blipFill>
                <a:blip r:embed="rId3"/>
                <a:stretch>
                  <a:fillRect l="-1284"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53336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lstStyle/>
          <a:p>
            <a:r>
              <a:rPr lang="en-US" dirty="0"/>
              <a:t>Learning network structure</a:t>
            </a:r>
          </a:p>
        </p:txBody>
      </p:sp>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lstStyle/>
          <a:p>
            <a:r>
              <a:rPr lang="en-US" dirty="0"/>
              <a:t>Nodes of network are predetermined (one for each attribute, including class)</a:t>
            </a:r>
          </a:p>
          <a:p>
            <a:r>
              <a:rPr lang="en-US" dirty="0"/>
              <a:t>To find edges, search through possible space of edges, estimating conditional probability tables for each set, and computing log-likelihood of resulting network</a:t>
            </a:r>
          </a:p>
          <a:p>
            <a:r>
              <a:rPr lang="en-US" dirty="0"/>
              <a:t>Higher log likelihood for given edge set = better network</a:t>
            </a:r>
          </a:p>
          <a:p>
            <a:r>
              <a:rPr lang="en-US" dirty="0"/>
              <a:t>Bayesian network learning algorithms differ mainly in the way in which they search the space of network structures (edge sets)</a:t>
            </a:r>
          </a:p>
          <a:p>
            <a:r>
              <a:rPr lang="en-US" dirty="0"/>
              <a:t>Problem: easy to overfit training data by adding more edges</a:t>
            </a:r>
          </a:p>
          <a:p>
            <a:r>
              <a:rPr lang="en-US" dirty="0"/>
              <a:t>Use cross-validation to estimate goodness-of-fit, or</a:t>
            </a:r>
          </a:p>
          <a:p>
            <a:r>
              <a:rPr lang="en-US" dirty="0"/>
              <a:t>Add penalty for network complexity based on number of parameters</a:t>
            </a:r>
          </a:p>
          <a:p>
            <a:endParaRPr lang="en-US" dirty="0"/>
          </a:p>
          <a:p>
            <a:endParaRPr lang="en-US" dirty="0"/>
          </a:p>
        </p:txBody>
      </p:sp>
    </p:spTree>
    <p:extLst>
      <p:ext uri="{BB962C8B-B14F-4D97-AF65-F5344CB8AC3E}">
        <p14:creationId xmlns:p14="http://schemas.microsoft.com/office/powerpoint/2010/main" val="24563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lstStyle/>
          <a:p>
            <a:r>
              <a:rPr lang="en-US" dirty="0"/>
              <a:t>Specific algorithms for learning Bayesian Networks</a:t>
            </a:r>
          </a:p>
        </p:txBody>
      </p:sp>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normAutofit lnSpcReduction="10000"/>
          </a:bodyPr>
          <a:lstStyle/>
          <a:p>
            <a:r>
              <a:rPr lang="en-US" dirty="0"/>
              <a:t>Simple and fast learning algorithm: </a:t>
            </a:r>
            <a:r>
              <a:rPr lang="en-US" b="1" dirty="0"/>
              <a:t>K2</a:t>
            </a:r>
          </a:p>
          <a:p>
            <a:r>
              <a:rPr lang="en-US" dirty="0"/>
              <a:t>Starts with a fixed ordering of nodes (attributes)</a:t>
            </a:r>
          </a:p>
          <a:p>
            <a:r>
              <a:rPr lang="en-US" dirty="0"/>
              <a:t>Processes each node (attribute) in turn</a:t>
            </a:r>
          </a:p>
          <a:p>
            <a:r>
              <a:rPr lang="en-US" dirty="0"/>
              <a:t>Greedily considers adding edges from previously processed node to current one</a:t>
            </a:r>
          </a:p>
          <a:p>
            <a:r>
              <a:rPr lang="en-US" dirty="0"/>
              <a:t>In each step, adds the edge that maximizes the network’s score</a:t>
            </a:r>
          </a:p>
          <a:p>
            <a:r>
              <a:rPr lang="en-US" dirty="0"/>
              <a:t>When there is no further improvement, moves to next node</a:t>
            </a:r>
          </a:p>
          <a:p>
            <a:r>
              <a:rPr lang="en-US" dirty="0"/>
              <a:t>Avoids cycles because only edges from previously processed node are considered</a:t>
            </a:r>
          </a:p>
          <a:p>
            <a:r>
              <a:rPr lang="en-US" dirty="0"/>
              <a:t>Result depends on initial ordering, run algorithm several times</a:t>
            </a:r>
          </a:p>
          <a:p>
            <a:r>
              <a:rPr lang="en-US" dirty="0"/>
              <a:t>Naïve Bayes </a:t>
            </a:r>
            <a:r>
              <a:rPr lang="en-US" i="1" dirty="0"/>
              <a:t>is </a:t>
            </a:r>
            <a:r>
              <a:rPr lang="en-US" dirty="0"/>
              <a:t>a network with edge from class attribute to each other attribute</a:t>
            </a:r>
          </a:p>
          <a:p>
            <a:r>
              <a:rPr lang="en-US" dirty="0"/>
              <a:t>K2 can use Naïve Bayes as starting point (make class variable first in ordering)</a:t>
            </a:r>
          </a:p>
          <a:p>
            <a:r>
              <a:rPr lang="en-US" dirty="0"/>
              <a:t>Another helpful trick: ensure every attribute in data is in the </a:t>
            </a:r>
            <a:r>
              <a:rPr lang="en-US" i="1" dirty="0"/>
              <a:t>Markov Blanket </a:t>
            </a:r>
            <a:r>
              <a:rPr lang="en-US" dirty="0"/>
              <a:t>of the node that represents the class attribute</a:t>
            </a:r>
          </a:p>
        </p:txBody>
      </p:sp>
    </p:spTree>
    <p:extLst>
      <p:ext uri="{BB962C8B-B14F-4D97-AF65-F5344CB8AC3E}">
        <p14:creationId xmlns:p14="http://schemas.microsoft.com/office/powerpoint/2010/main" val="4899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lstStyle/>
          <a:p>
            <a:r>
              <a:rPr lang="en-US" dirty="0"/>
              <a:t>Markov blanket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6333179" cy="5727842"/>
              </a:xfrm>
            </p:spPr>
            <p:txBody>
              <a:bodyPr/>
              <a:lstStyle/>
              <a:p>
                <a:r>
                  <a:rPr lang="en-US" dirty="0"/>
                  <a:t>Markov blanket for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a14:m>
                <a:r>
                  <a:rPr lang="en-US" dirty="0"/>
                  <a:t> in a 10 variable Bayesian network</a:t>
                </a:r>
              </a:p>
              <a:p>
                <a:r>
                  <a:rPr lang="en-US" dirty="0"/>
                  <a:t>A Node’s Markov blanket includes all its parents, children, and children’s parents</a:t>
                </a:r>
              </a:p>
              <a:p>
                <a:r>
                  <a:rPr lang="en-US" dirty="0"/>
                  <a:t>Can be shown that a node is conditionally independent of all other nodes, given values for nodes in its Markov blanket</a:t>
                </a:r>
              </a:p>
              <a:p>
                <a:r>
                  <a:rPr lang="en-US" dirty="0"/>
                  <a:t>Hence if a node is absent from the class attribute’s Markov blanket, its value is irrelevant to classification</a:t>
                </a:r>
              </a:p>
              <a:p>
                <a:endParaRPr lang="en-US" dirty="0"/>
              </a:p>
            </p:txBody>
          </p:sp>
        </mc:Choice>
        <mc:Fallback xmlns="">
          <p:sp>
            <p:nvSpPr>
              <p:cNvPr id="3" name="Content Placeholder 2">
                <a:extLst>
                  <a:ext uri="{FF2B5EF4-FFF2-40B4-BE49-F238E27FC236}">
                    <a16:creationId xmlns:a16="http://schemas.microsoft.com/office/drawing/2014/main" id="{47B541F4-AD08-4C2B-863C-0CC1627EEE65}"/>
                  </a:ext>
                </a:extLst>
              </p:cNvPr>
              <p:cNvSpPr>
                <a:spLocks noGrp="1" noRot="1" noChangeAspect="1" noMove="1" noResize="1" noEditPoints="1" noAdjustHandles="1" noChangeArrowheads="1" noChangeShapeType="1" noTextEdit="1"/>
              </p:cNvSpPr>
              <p:nvPr>
                <p:ph idx="1"/>
              </p:nvPr>
            </p:nvSpPr>
            <p:spPr>
              <a:xfrm>
                <a:off x="-1" y="1130157"/>
                <a:ext cx="6333179" cy="5727842"/>
              </a:xfrm>
              <a:blipFill>
                <a:blip r:embed="rId2"/>
                <a:stretch>
                  <a:fillRect l="-1732" t="-17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904FD09-3D8D-4591-85A1-DB30191BAE39}"/>
              </a:ext>
            </a:extLst>
          </p:cNvPr>
          <p:cNvPicPr>
            <a:picLocks noChangeAspect="1"/>
          </p:cNvPicPr>
          <p:nvPr/>
        </p:nvPicPr>
        <p:blipFill>
          <a:blip r:embed="rId3"/>
          <a:stretch>
            <a:fillRect/>
          </a:stretch>
        </p:blipFill>
        <p:spPr>
          <a:xfrm>
            <a:off x="6333179" y="0"/>
            <a:ext cx="5858821" cy="6858000"/>
          </a:xfrm>
          <a:prstGeom prst="rect">
            <a:avLst/>
          </a:prstGeom>
        </p:spPr>
      </p:pic>
    </p:spTree>
    <p:extLst>
      <p:ext uri="{BB962C8B-B14F-4D97-AF65-F5344CB8AC3E}">
        <p14:creationId xmlns:p14="http://schemas.microsoft.com/office/powerpoint/2010/main" val="343143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928D-A5EA-4432-B22E-C627A24C5B37}"/>
              </a:ext>
            </a:extLst>
          </p:cNvPr>
          <p:cNvSpPr>
            <a:spLocks noGrp="1"/>
          </p:cNvSpPr>
          <p:nvPr>
            <p:ph type="title"/>
          </p:nvPr>
        </p:nvSpPr>
        <p:spPr>
          <a:xfrm>
            <a:off x="0" y="1"/>
            <a:ext cx="12192000" cy="1130156"/>
          </a:xfrm>
        </p:spPr>
        <p:txBody>
          <a:bodyPr/>
          <a:lstStyle/>
          <a:p>
            <a:r>
              <a:rPr lang="en-US" dirty="0"/>
              <a:t>Data structures for fast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1" y="1130157"/>
                <a:ext cx="12191999" cy="5727842"/>
              </a:xfrm>
            </p:spPr>
            <p:txBody>
              <a:bodyPr>
                <a:normAutofit lnSpcReduction="10000"/>
              </a:bodyPr>
              <a:lstStyle/>
              <a:p>
                <a:r>
                  <a:rPr lang="en-US" dirty="0"/>
                  <a:t>Learning Bayesian networks involves a lot of counting</a:t>
                </a:r>
              </a:p>
              <a:p>
                <a:r>
                  <a:rPr lang="en-US" dirty="0"/>
                  <a:t>Must remake conditional probability tables when considering new network </a:t>
                </a:r>
              </a:p>
              <a:p>
                <a:r>
                  <a:rPr lang="en-US" dirty="0"/>
                  <a:t>Can we eliminate the need to scan data over and over again?</a:t>
                </a:r>
              </a:p>
              <a:p>
                <a:r>
                  <a:rPr lang="en-US" dirty="0"/>
                  <a:t>We could pre-compute the counts and store non-zero counts in a hash table</a:t>
                </a:r>
              </a:p>
              <a:p>
                <a:r>
                  <a:rPr lang="en-US" dirty="0"/>
                  <a:t>Any non-trivial dataset will have a huge number of nonzero counts</a:t>
                </a:r>
              </a:p>
              <a:p>
                <a:r>
                  <a:rPr lang="en-US" dirty="0"/>
                  <a:t>Consider weather data: 5 attributes, two with 3 values, three with 2 values</a:t>
                </a:r>
              </a:p>
              <a:p>
                <a:r>
                  <a:rPr lang="en-US" dirty="0"/>
                  <a:t>This gives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3+1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m:t>
                        </m:r>
                      </m:e>
                    </m:d>
                    <m:r>
                      <a:rPr lang="en-US" b="0" i="1" smtClean="0">
                        <a:latin typeface="Cambria Math" panose="02040503050406030204" pitchFamily="18" charset="0"/>
                      </a:rPr>
                      <m:t>=432</m:t>
                    </m:r>
                  </m:oMath>
                </a14:m>
                <a:r>
                  <a:rPr lang="en-US" dirty="0"/>
                  <a:t> possible counts</a:t>
                </a:r>
              </a:p>
              <a:p>
                <a:pPr lvl="1"/>
                <a:r>
                  <a:rPr lang="en-US" dirty="0"/>
                  <a:t>+1 because the attribute can also be left out of the count</a:t>
                </a:r>
              </a:p>
              <a:p>
                <a:r>
                  <a:rPr lang="en-US" dirty="0"/>
                  <a:t>The counts can be calculated by treating them as n-item sets with coverage=1</a:t>
                </a:r>
              </a:p>
              <a:p>
                <a:r>
                  <a:rPr lang="en-US" dirty="0"/>
                  <a:t>However, this simple scheme runs into memory problems quickly</a:t>
                </a:r>
              </a:p>
              <a:p>
                <a:r>
                  <a:rPr lang="en-US" dirty="0"/>
                  <a:t>Counts can be stored effectively in an </a:t>
                </a:r>
                <a:r>
                  <a:rPr lang="en-US" i="1" dirty="0"/>
                  <a:t>all-dimensions (AD) tree</a:t>
                </a:r>
              </a:p>
              <a:p>
                <a:pPr lvl="1"/>
                <a:r>
                  <a:rPr lang="en-US" dirty="0"/>
                  <a:t>Analogous to KD trees used in nearest-neighbor search</a:t>
                </a:r>
              </a:p>
              <a:p>
                <a:endParaRPr lang="en-US" dirty="0"/>
              </a:p>
            </p:txBody>
          </p:sp>
        </mc:Choice>
        <mc:Fallback xmlns="">
          <p:sp>
            <p:nvSpPr>
              <p:cNvPr id="3" name="Content Placeholder 2">
                <a:extLst>
                  <a:ext uri="{FF2B5EF4-FFF2-40B4-BE49-F238E27FC236}">
                    <a16:creationId xmlns:a16="http://schemas.microsoft.com/office/drawing/2014/main" id="{47B541F4-AD08-4C2B-863C-0CC1627EEE65}"/>
                  </a:ext>
                </a:extLst>
              </p:cNvPr>
              <p:cNvSpPr>
                <a:spLocks noGrp="1" noRot="1" noChangeAspect="1" noMove="1" noResize="1" noEditPoints="1" noAdjustHandles="1" noChangeArrowheads="1" noChangeShapeType="1" noTextEdit="1"/>
              </p:cNvSpPr>
              <p:nvPr>
                <p:ph idx="1"/>
              </p:nvPr>
            </p:nvSpPr>
            <p:spPr>
              <a:xfrm>
                <a:off x="-1" y="1130157"/>
                <a:ext cx="12191999" cy="5727842"/>
              </a:xfrm>
              <a:blipFill>
                <a:blip r:embed="rId2"/>
                <a:stretch>
                  <a:fillRect l="-900" t="-2340" r="-300"/>
                </a:stretch>
              </a:blipFill>
            </p:spPr>
            <p:txBody>
              <a:bodyPr/>
              <a:lstStyle/>
              <a:p>
                <a:r>
                  <a:rPr lang="en-US">
                    <a:noFill/>
                  </a:rPr>
                  <a:t> </a:t>
                </a:r>
              </a:p>
            </p:txBody>
          </p:sp>
        </mc:Fallback>
      </mc:AlternateContent>
    </p:spTree>
    <p:extLst>
      <p:ext uri="{BB962C8B-B14F-4D97-AF65-F5344CB8AC3E}">
        <p14:creationId xmlns:p14="http://schemas.microsoft.com/office/powerpoint/2010/main" val="90625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Classification Rules</a:t>
            </a:r>
          </a:p>
        </p:txBody>
      </p:sp>
      <p:pic>
        <p:nvPicPr>
          <p:cNvPr id="4" name="Picture 3"/>
          <p:cNvPicPr>
            <a:picLocks noChangeAspect="1"/>
          </p:cNvPicPr>
          <p:nvPr/>
        </p:nvPicPr>
        <p:blipFill>
          <a:blip r:embed="rId2"/>
          <a:stretch>
            <a:fillRect/>
          </a:stretch>
        </p:blipFill>
        <p:spPr>
          <a:xfrm>
            <a:off x="9591675" y="5305425"/>
            <a:ext cx="2600325" cy="1552575"/>
          </a:xfrm>
          <a:prstGeom prst="rect">
            <a:avLst/>
          </a:prstGeom>
        </p:spPr>
      </p:pic>
      <p:pic>
        <p:nvPicPr>
          <p:cNvPr id="5" name="Picture 4"/>
          <p:cNvPicPr>
            <a:picLocks noChangeAspect="1"/>
          </p:cNvPicPr>
          <p:nvPr/>
        </p:nvPicPr>
        <p:blipFill>
          <a:blip r:embed="rId3"/>
          <a:stretch>
            <a:fillRect/>
          </a:stretch>
        </p:blipFill>
        <p:spPr>
          <a:xfrm>
            <a:off x="8005998" y="-1"/>
            <a:ext cx="4186002" cy="3823855"/>
          </a:xfrm>
          <a:prstGeom prst="rect">
            <a:avLst/>
          </a:prstGeom>
        </p:spPr>
      </p:pic>
      <p:sp>
        <p:nvSpPr>
          <p:cNvPr id="3" name="Content Placeholder 2"/>
          <p:cNvSpPr>
            <a:spLocks noGrp="1"/>
          </p:cNvSpPr>
          <p:nvPr>
            <p:ph idx="1"/>
          </p:nvPr>
        </p:nvSpPr>
        <p:spPr>
          <a:xfrm>
            <a:off x="838201" y="1825625"/>
            <a:ext cx="8264236" cy="4351338"/>
          </a:xfrm>
        </p:spPr>
        <p:txBody>
          <a:bodyPr>
            <a:normAutofit fontScale="92500" lnSpcReduction="20000"/>
          </a:bodyPr>
          <a:lstStyle/>
          <a:p>
            <a:r>
              <a:rPr lang="en-CA" dirty="0"/>
              <a:t>Easy to read set of classification rules off a decision tree (one rule per leaf)</a:t>
            </a:r>
          </a:p>
          <a:p>
            <a:pPr lvl="1"/>
            <a:r>
              <a:rPr lang="en-CA" dirty="0"/>
              <a:t>Antecedent = tests on nodes leading up to leaf</a:t>
            </a:r>
          </a:p>
          <a:p>
            <a:pPr lvl="1"/>
            <a:r>
              <a:rPr lang="en-CA" dirty="0"/>
              <a:t>Consequent = class assigned by the leaf</a:t>
            </a:r>
          </a:p>
          <a:p>
            <a:r>
              <a:rPr lang="en-CA" dirty="0"/>
              <a:t>Order in which rules are read off tree is irrelevant (unambiguous)</a:t>
            </a:r>
          </a:p>
          <a:p>
            <a:r>
              <a:rPr lang="en-CA" dirty="0"/>
              <a:t>In general, rules read directly off decision tree are overly complex</a:t>
            </a:r>
          </a:p>
          <a:p>
            <a:r>
              <a:rPr lang="en-CA" dirty="0"/>
              <a:t>Decision trees cannot easily express disjunction (“or”) implied among different rules in a set</a:t>
            </a:r>
          </a:p>
          <a:p>
            <a:r>
              <a:rPr lang="en-CA" dirty="0"/>
              <a:t>Going from rules to tree? Difficult to transform a given set of rules into a decision tree</a:t>
            </a:r>
          </a:p>
          <a:p>
            <a:endParaRPr lang="en-CA" dirty="0"/>
          </a:p>
        </p:txBody>
      </p:sp>
    </p:spTree>
    <p:extLst>
      <p:ext uri="{BB962C8B-B14F-4D97-AF65-F5344CB8AC3E}">
        <p14:creationId xmlns:p14="http://schemas.microsoft.com/office/powerpoint/2010/main" val="298177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B541F4-AD08-4C2B-863C-0CC1627EEE65}"/>
              </a:ext>
            </a:extLst>
          </p:cNvPr>
          <p:cNvSpPr>
            <a:spLocks noGrp="1"/>
          </p:cNvSpPr>
          <p:nvPr>
            <p:ph idx="1"/>
          </p:nvPr>
        </p:nvSpPr>
        <p:spPr>
          <a:xfrm>
            <a:off x="0" y="4408371"/>
            <a:ext cx="12191999" cy="2228246"/>
          </a:xfrm>
        </p:spPr>
        <p:txBody>
          <a:bodyPr>
            <a:normAutofit fontScale="77500" lnSpcReduction="20000"/>
          </a:bodyPr>
          <a:lstStyle/>
          <a:p>
            <a:r>
              <a:rPr lang="en-US" dirty="0"/>
              <a:t>PyMC3 is a probabilistic programming package for python that allows users to fit Bayesian models using a variety of numerical methods, notably Markov chain Monte Carlo and variational inference</a:t>
            </a:r>
          </a:p>
          <a:p>
            <a:r>
              <a:rPr lang="en-US" dirty="0"/>
              <a:t>PyMC3 strives to make Bayesian modeling as simple and painless as possible, allowing users to focus on their scientific problem</a:t>
            </a:r>
          </a:p>
          <a:p>
            <a:r>
              <a:rPr lang="en-US" dirty="0"/>
              <a:t>Examples on </a:t>
            </a:r>
            <a:r>
              <a:rPr lang="en-US" dirty="0" err="1"/>
              <a:t>moodle</a:t>
            </a:r>
            <a:r>
              <a:rPr lang="en-US" dirty="0"/>
              <a:t>: calculate probability grass is wet (</a:t>
            </a:r>
            <a:r>
              <a:rPr lang="en-US" i="1" dirty="0"/>
              <a:t>bayesian_network.py</a:t>
            </a:r>
            <a:r>
              <a:rPr lang="en-US" dirty="0"/>
              <a:t>) and estimate change point in a time series of coal mining disasters (</a:t>
            </a:r>
            <a:r>
              <a:rPr lang="en-US" i="1" dirty="0"/>
              <a:t>coal_mining_pymc3.py</a:t>
            </a:r>
            <a:r>
              <a:rPr lang="en-US" dirty="0"/>
              <a:t>)</a:t>
            </a:r>
          </a:p>
          <a:p>
            <a:r>
              <a:rPr lang="en-US" dirty="0">
                <a:hlinkClick r:id="rId2"/>
              </a:rPr>
              <a:t>https://docs.pymc.io/notebooks/getting_started.html</a:t>
            </a:r>
            <a:endParaRPr lang="en-US" dirty="0"/>
          </a:p>
        </p:txBody>
      </p:sp>
      <p:pic>
        <p:nvPicPr>
          <p:cNvPr id="4" name="Picture 3">
            <a:extLst>
              <a:ext uri="{FF2B5EF4-FFF2-40B4-BE49-F238E27FC236}">
                <a16:creationId xmlns:a16="http://schemas.microsoft.com/office/drawing/2014/main" id="{E3C6A018-6F99-4A23-808B-4572294F2025}"/>
              </a:ext>
            </a:extLst>
          </p:cNvPr>
          <p:cNvPicPr>
            <a:picLocks noChangeAspect="1"/>
          </p:cNvPicPr>
          <p:nvPr/>
        </p:nvPicPr>
        <p:blipFill>
          <a:blip r:embed="rId3"/>
          <a:stretch>
            <a:fillRect/>
          </a:stretch>
        </p:blipFill>
        <p:spPr>
          <a:xfrm>
            <a:off x="737235" y="0"/>
            <a:ext cx="10229850" cy="4324350"/>
          </a:xfrm>
          <a:prstGeom prst="rect">
            <a:avLst/>
          </a:prstGeom>
        </p:spPr>
      </p:pic>
      <p:sp>
        <p:nvSpPr>
          <p:cNvPr id="5" name="TextBox 4">
            <a:extLst>
              <a:ext uri="{FF2B5EF4-FFF2-40B4-BE49-F238E27FC236}">
                <a16:creationId xmlns:a16="http://schemas.microsoft.com/office/drawing/2014/main" id="{9DC87EED-8735-45B0-BFC8-5D1B7F626565}"/>
              </a:ext>
            </a:extLst>
          </p:cNvPr>
          <p:cNvSpPr txBox="1"/>
          <p:nvPr/>
        </p:nvSpPr>
        <p:spPr>
          <a:xfrm>
            <a:off x="9795310" y="6446925"/>
            <a:ext cx="2396690" cy="379383"/>
          </a:xfrm>
          <a:prstGeom prst="rect">
            <a:avLst/>
          </a:prstGeom>
          <a:noFill/>
        </p:spPr>
        <p:txBody>
          <a:bodyPr wrap="square" rtlCol="0">
            <a:spAutoFit/>
          </a:bodyPr>
          <a:lstStyle/>
          <a:p>
            <a:r>
              <a:rPr lang="en-US" dirty="0">
                <a:hlinkClick r:id="rId4"/>
              </a:rPr>
              <a:t>https://docs.pymc.io/</a:t>
            </a:r>
            <a:endParaRPr lang="en-US" dirty="0"/>
          </a:p>
        </p:txBody>
      </p:sp>
    </p:spTree>
    <p:extLst>
      <p:ext uri="{BB962C8B-B14F-4D97-AF65-F5344CB8AC3E}">
        <p14:creationId xmlns:p14="http://schemas.microsoft.com/office/powerpoint/2010/main" val="230824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8226-0C58-494C-9670-E9E459ED6085}"/>
              </a:ext>
            </a:extLst>
          </p:cNvPr>
          <p:cNvSpPr>
            <a:spLocks noGrp="1"/>
          </p:cNvSpPr>
          <p:nvPr>
            <p:ph type="title"/>
          </p:nvPr>
        </p:nvSpPr>
        <p:spPr>
          <a:xfrm>
            <a:off x="0" y="18256"/>
            <a:ext cx="12192000" cy="905770"/>
          </a:xfrm>
        </p:spPr>
        <p:txBody>
          <a:bodyPr/>
          <a:lstStyle/>
          <a:p>
            <a:r>
              <a:rPr lang="en-US" b="1" dirty="0"/>
              <a:t>Clustering and probability density estimation</a:t>
            </a:r>
          </a:p>
        </p:txBody>
      </p:sp>
      <p:sp>
        <p:nvSpPr>
          <p:cNvPr id="3" name="Content Placeholder 2">
            <a:extLst>
              <a:ext uri="{FF2B5EF4-FFF2-40B4-BE49-F238E27FC236}">
                <a16:creationId xmlns:a16="http://schemas.microsoft.com/office/drawing/2014/main" id="{0CC9D5CA-8928-4484-AE6E-AEB6609BC45C}"/>
              </a:ext>
            </a:extLst>
          </p:cNvPr>
          <p:cNvSpPr>
            <a:spLocks noGrp="1"/>
          </p:cNvSpPr>
          <p:nvPr>
            <p:ph idx="1"/>
          </p:nvPr>
        </p:nvSpPr>
        <p:spPr>
          <a:xfrm>
            <a:off x="0" y="924026"/>
            <a:ext cx="12192000" cy="5915718"/>
          </a:xfrm>
        </p:spPr>
        <p:txBody>
          <a:bodyPr/>
          <a:lstStyle/>
          <a:p>
            <a:r>
              <a:rPr lang="en-US" dirty="0"/>
              <a:t>From a probabilistic perspective, the goal of clustering is to find the most likely set of clusters given the data</a:t>
            </a:r>
          </a:p>
          <a:p>
            <a:r>
              <a:rPr lang="en-US" dirty="0"/>
              <a:t>Instances have a </a:t>
            </a:r>
            <a:r>
              <a:rPr lang="en-US" i="1" dirty="0"/>
              <a:t>probability </a:t>
            </a:r>
            <a:r>
              <a:rPr lang="en-US" dirty="0"/>
              <a:t>of belonging to a given cluster</a:t>
            </a:r>
          </a:p>
          <a:p>
            <a:r>
              <a:rPr lang="en-US" dirty="0"/>
              <a:t>Foundation for statistical clustering is a statistical method: </a:t>
            </a:r>
            <a:r>
              <a:rPr lang="en-US" i="1" dirty="0"/>
              <a:t>finite mixture</a:t>
            </a:r>
            <a:r>
              <a:rPr lang="en-US" dirty="0"/>
              <a:t> model</a:t>
            </a:r>
          </a:p>
          <a:p>
            <a:r>
              <a:rPr lang="en-US" dirty="0"/>
              <a:t>A </a:t>
            </a:r>
            <a:r>
              <a:rPr lang="en-US" i="1" dirty="0"/>
              <a:t>mixture </a:t>
            </a:r>
            <a:r>
              <a:rPr lang="en-US" dirty="0"/>
              <a:t>is a set of k probability distributions, representing k clusters, that govern the attribute values for members in the cluster</a:t>
            </a:r>
          </a:p>
          <a:p>
            <a:r>
              <a:rPr lang="en-US" dirty="0"/>
              <a:t>In other words, each distribution gives the probability that given instance would have a certain set of attribute values if it were</a:t>
            </a:r>
            <a:r>
              <a:rPr lang="en-US" i="1" dirty="0"/>
              <a:t> known </a:t>
            </a:r>
            <a:r>
              <a:rPr lang="en-US" dirty="0"/>
              <a:t>to be a member of cluster</a:t>
            </a:r>
          </a:p>
          <a:p>
            <a:r>
              <a:rPr lang="en-US" dirty="0"/>
              <a:t>Each cluster has a different distribution</a:t>
            </a:r>
          </a:p>
          <a:p>
            <a:r>
              <a:rPr lang="en-US" dirty="0"/>
              <a:t>Particular instance “really” belongs to only one cluster, but not known which one</a:t>
            </a:r>
          </a:p>
          <a:p>
            <a:r>
              <a:rPr lang="en-US" dirty="0"/>
              <a:t>Clusters are not equally likely, there is a probability distribution that reflects their relative populations</a:t>
            </a:r>
          </a:p>
          <a:p>
            <a:endParaRPr lang="en-US" dirty="0"/>
          </a:p>
        </p:txBody>
      </p:sp>
    </p:spTree>
    <p:extLst>
      <p:ext uri="{BB962C8B-B14F-4D97-AF65-F5344CB8AC3E}">
        <p14:creationId xmlns:p14="http://schemas.microsoft.com/office/powerpoint/2010/main" val="150392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5879-CFC6-4E4D-9491-47AECA7954A9}"/>
              </a:ext>
            </a:extLst>
          </p:cNvPr>
          <p:cNvSpPr>
            <a:spLocks noGrp="1"/>
          </p:cNvSpPr>
          <p:nvPr>
            <p:ph type="title"/>
          </p:nvPr>
        </p:nvSpPr>
        <p:spPr>
          <a:xfrm>
            <a:off x="0" y="1"/>
            <a:ext cx="12192000" cy="914400"/>
          </a:xfrm>
        </p:spPr>
        <p:txBody>
          <a:bodyPr/>
          <a:lstStyle/>
          <a:p>
            <a:r>
              <a:rPr lang="en-US" dirty="0"/>
              <a:t>Expectation maximization for mixture of Gaussians</a:t>
            </a:r>
          </a:p>
        </p:txBody>
      </p:sp>
      <p:sp>
        <p:nvSpPr>
          <p:cNvPr id="3" name="Content Placeholder 2">
            <a:extLst>
              <a:ext uri="{FF2B5EF4-FFF2-40B4-BE49-F238E27FC236}">
                <a16:creationId xmlns:a16="http://schemas.microsoft.com/office/drawing/2014/main" id="{A47A0CAA-E464-413E-8A1B-C20503779DCB}"/>
              </a:ext>
            </a:extLst>
          </p:cNvPr>
          <p:cNvSpPr>
            <a:spLocks noGrp="1"/>
          </p:cNvSpPr>
          <p:nvPr>
            <p:ph idx="1"/>
          </p:nvPr>
        </p:nvSpPr>
        <p:spPr>
          <a:xfrm>
            <a:off x="0" y="914401"/>
            <a:ext cx="12192000" cy="5943598"/>
          </a:xfrm>
        </p:spPr>
        <p:txBody>
          <a:bodyPr/>
          <a:lstStyle/>
          <a:p>
            <a:r>
              <a:rPr lang="en-US" dirty="0"/>
              <a:t>Simplest finite mixture situation: </a:t>
            </a:r>
          </a:p>
          <a:p>
            <a:r>
              <a:rPr lang="en-US" dirty="0"/>
              <a:t>One numerical attribute, with gaussian distribution for each cluster</a:t>
            </a:r>
          </a:p>
          <a:p>
            <a:r>
              <a:rPr lang="en-US" dirty="0"/>
              <a:t>Each cluster has a different mean and variance</a:t>
            </a:r>
          </a:p>
          <a:p>
            <a:r>
              <a:rPr lang="en-US" dirty="0"/>
              <a:t>Clustering problem is to take a set of instances (here each instance is a number) and a prespecified number of clusters, and find the following:</a:t>
            </a:r>
          </a:p>
          <a:p>
            <a:r>
              <a:rPr lang="en-US" dirty="0"/>
              <a:t>Each cluster’s mean and variance</a:t>
            </a:r>
          </a:p>
          <a:p>
            <a:r>
              <a:rPr lang="en-US" dirty="0"/>
              <a:t>Population distribution between the clusters</a:t>
            </a:r>
          </a:p>
          <a:p>
            <a:r>
              <a:rPr lang="en-US" dirty="0"/>
              <a:t>The mixture model combines several normal distributions, and its probability density function looks like a mountain range with a peak for each component</a:t>
            </a:r>
          </a:p>
        </p:txBody>
      </p:sp>
    </p:spTree>
    <p:extLst>
      <p:ext uri="{BB962C8B-B14F-4D97-AF65-F5344CB8AC3E}">
        <p14:creationId xmlns:p14="http://schemas.microsoft.com/office/powerpoint/2010/main" val="397777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5879-CFC6-4E4D-9491-47AECA7954A9}"/>
              </a:ext>
            </a:extLst>
          </p:cNvPr>
          <p:cNvSpPr>
            <a:spLocks noGrp="1"/>
          </p:cNvSpPr>
          <p:nvPr>
            <p:ph type="title"/>
          </p:nvPr>
        </p:nvSpPr>
        <p:spPr>
          <a:xfrm>
            <a:off x="0" y="1"/>
            <a:ext cx="12192000" cy="500513"/>
          </a:xfrm>
        </p:spPr>
        <p:txBody>
          <a:bodyPr>
            <a:normAutofit fontScale="90000"/>
          </a:bodyPr>
          <a:lstStyle/>
          <a:p>
            <a:r>
              <a:rPr lang="en-US" dirty="0"/>
              <a:t>A two-class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0CAA-E464-413E-8A1B-C20503779DCB}"/>
                  </a:ext>
                </a:extLst>
              </p:cNvPr>
              <p:cNvSpPr>
                <a:spLocks noGrp="1"/>
              </p:cNvSpPr>
              <p:nvPr>
                <p:ph idx="1"/>
              </p:nvPr>
            </p:nvSpPr>
            <p:spPr>
              <a:xfrm>
                <a:off x="0" y="457201"/>
                <a:ext cx="12192000" cy="1596338"/>
              </a:xfrm>
            </p:spPr>
            <p:txBody>
              <a:bodyPr>
                <a:normAutofit fontScale="77500" lnSpcReduction="20000"/>
              </a:bodyPr>
              <a:lstStyle/>
              <a:p>
                <a:r>
                  <a:rPr lang="en-US" dirty="0"/>
                  <a:t>Two clusters A and B, each has normal distribution with means and standard deviations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𝐵</m:t>
                        </m:r>
                      </m:sub>
                    </m:sSub>
                  </m:oMath>
                </a14:m>
                <a:r>
                  <a:rPr lang="en-US" dirty="0"/>
                  <a:t>. </a:t>
                </a:r>
              </a:p>
              <a:p>
                <a:r>
                  <a:rPr lang="en-US" dirty="0"/>
                  <a:t>Samples are take from the distributions with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𝐴</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𝐵</m:t>
                        </m:r>
                      </m:sub>
                    </m:sSub>
                    <m:r>
                      <a:rPr lang="en-US" b="0" i="0" smtClean="0">
                        <a:latin typeface="Cambria Math" panose="02040503050406030204" pitchFamily="18" charset="0"/>
                      </a:rPr>
                      <m:t>, </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dirty="0"/>
              </a:p>
              <a:p>
                <a:r>
                  <a:rPr lang="en-US" dirty="0"/>
                  <a:t>Imagine being given the dataset without class labels, and being asked to determine the 5 parameters that characterize the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𝐴</m:t>
                        </m:r>
                      </m:sub>
                    </m:sSub>
                    <m:r>
                      <a:rPr lang="en-US" b="0" i="1" smtClean="0">
                        <a:latin typeface="Cambria Math" panose="02040503050406030204" pitchFamily="18" charset="0"/>
                      </a:rPr>
                      <m:t> </m:t>
                    </m:r>
                  </m:oMath>
                </a14:m>
                <a:r>
                  <a:rPr lang="en-US" dirty="0"/>
                  <a:t>. </a:t>
                </a:r>
                <a:r>
                  <a:rPr lang="en-US" u="sng" dirty="0"/>
                  <a:t>This is the finite mixture problem</a:t>
                </a:r>
              </a:p>
            </p:txBody>
          </p:sp>
        </mc:Choice>
        <mc:Fallback xmlns="">
          <p:sp>
            <p:nvSpPr>
              <p:cNvPr id="3" name="Content Placeholder 2">
                <a:extLst>
                  <a:ext uri="{FF2B5EF4-FFF2-40B4-BE49-F238E27FC236}">
                    <a16:creationId xmlns:a16="http://schemas.microsoft.com/office/drawing/2014/main" id="{A47A0CAA-E464-413E-8A1B-C20503779DCB}"/>
                  </a:ext>
                </a:extLst>
              </p:cNvPr>
              <p:cNvSpPr>
                <a:spLocks noGrp="1" noRot="1" noChangeAspect="1" noMove="1" noResize="1" noEditPoints="1" noAdjustHandles="1" noChangeArrowheads="1" noChangeShapeType="1" noTextEdit="1"/>
              </p:cNvSpPr>
              <p:nvPr>
                <p:ph idx="1"/>
              </p:nvPr>
            </p:nvSpPr>
            <p:spPr>
              <a:xfrm>
                <a:off x="0" y="457201"/>
                <a:ext cx="12192000" cy="1596338"/>
              </a:xfrm>
              <a:blipFill>
                <a:blip r:embed="rId2"/>
                <a:stretch>
                  <a:fillRect l="-550" t="-8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C704A8E-AF67-492B-AF1D-E5E18F32A36E}"/>
              </a:ext>
            </a:extLst>
          </p:cNvPr>
          <p:cNvPicPr>
            <a:picLocks noChangeAspect="1"/>
          </p:cNvPicPr>
          <p:nvPr/>
        </p:nvPicPr>
        <p:blipFill>
          <a:blip r:embed="rId3"/>
          <a:stretch>
            <a:fillRect/>
          </a:stretch>
        </p:blipFill>
        <p:spPr>
          <a:xfrm>
            <a:off x="683393" y="1745530"/>
            <a:ext cx="10305448" cy="4804460"/>
          </a:xfrm>
          <a:prstGeom prst="rect">
            <a:avLst/>
          </a:prstGeom>
        </p:spPr>
      </p:pic>
    </p:spTree>
    <p:extLst>
      <p:ext uri="{BB962C8B-B14F-4D97-AF65-F5344CB8AC3E}">
        <p14:creationId xmlns:p14="http://schemas.microsoft.com/office/powerpoint/2010/main" val="29460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5879-CFC6-4E4D-9491-47AECA7954A9}"/>
              </a:ext>
            </a:extLst>
          </p:cNvPr>
          <p:cNvSpPr>
            <a:spLocks noGrp="1"/>
          </p:cNvSpPr>
          <p:nvPr>
            <p:ph type="title"/>
          </p:nvPr>
        </p:nvSpPr>
        <p:spPr>
          <a:xfrm>
            <a:off x="0" y="1"/>
            <a:ext cx="12192000" cy="914400"/>
          </a:xfrm>
        </p:spPr>
        <p:txBody>
          <a:bodyPr/>
          <a:lstStyle/>
          <a:p>
            <a:r>
              <a:rPr lang="en-US" dirty="0"/>
              <a:t>Finite mixture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0CAA-E464-413E-8A1B-C20503779DCB}"/>
                  </a:ext>
                </a:extLst>
              </p:cNvPr>
              <p:cNvSpPr>
                <a:spLocks noGrp="1"/>
              </p:cNvSpPr>
              <p:nvPr>
                <p:ph idx="1"/>
              </p:nvPr>
            </p:nvSpPr>
            <p:spPr>
              <a:xfrm>
                <a:off x="0" y="914401"/>
                <a:ext cx="12192000" cy="5943598"/>
              </a:xfrm>
            </p:spPr>
            <p:txBody>
              <a:bodyPr/>
              <a:lstStyle/>
              <a:p>
                <a:r>
                  <a:rPr lang="en-US" dirty="0"/>
                  <a:t>If we know class labels, calculating the 5 parameters is easy</a:t>
                </a:r>
              </a:p>
              <a:p>
                <a:r>
                  <a:rPr lang="en-US" dirty="0"/>
                  <a:t>Just estimate mean and std for samples A, B using formula for mean and var:</a:t>
                </a:r>
              </a:p>
              <a:p>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num>
                      <m:den>
                        <m:r>
                          <a:rPr lang="en-US" b="0" i="1" smtClean="0">
                            <a:latin typeface="Cambria Math" panose="02040503050406030204" pitchFamily="18" charset="0"/>
                            <a:ea typeface="Cambria Math" panose="02040503050406030204" pitchFamily="18" charset="0"/>
                          </a:rPr>
                          <m:t>𝑛</m:t>
                        </m:r>
                      </m:den>
                    </m:f>
                  </m:oMath>
                </a14:m>
                <a:r>
                  <a:rPr lang="en-US" dirty="0"/>
                  <a:t> ,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𝑛</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num>
                      <m:den>
                        <m:r>
                          <a:rPr lang="en-US" b="0" i="1" smtClean="0">
                            <a:latin typeface="Cambria Math" panose="02040503050406030204" pitchFamily="18" charset="0"/>
                          </a:rPr>
                          <m:t>𝑛</m:t>
                        </m:r>
                        <m:r>
                          <a:rPr lang="en-US" b="0" i="1" smtClean="0">
                            <a:latin typeface="Cambria Math" panose="02040503050406030204" pitchFamily="18" charset="0"/>
                          </a:rPr>
                          <m:t>−1</m:t>
                        </m:r>
                      </m:den>
                    </m:f>
                  </m:oMath>
                </a14:m>
                <a:endParaRPr lang="en-US" dirty="0"/>
              </a:p>
              <a:p>
                <a:r>
                  <a:rPr lang="en-US" dirty="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oMath>
                </a14:m>
                <a:r>
                  <a:rPr lang="en-US" dirty="0"/>
                  <a:t> are samples from distribution A or B</a:t>
                </a:r>
              </a:p>
              <a:p>
                <a:r>
                  <a:rPr lang="en-US" dirty="0"/>
                  <a:t>Once we know the 5 parameters, finding the posterior probabilities that a given instance comes from either distribution is easy:</a:t>
                </a:r>
              </a:p>
              <a:p>
                <a:r>
                  <a:rPr lang="en-US" dirty="0"/>
                  <a:t>Given instance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the probability it belongs to cluster A is: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𝐴</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𝐴</m:t>
                            </m:r>
                          </m:sub>
                        </m:sSub>
                      </m:num>
                      <m:den>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a14:m>
                <a:r>
                  <a:rPr lang="en-US" dirty="0"/>
                  <a:t>, where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r>
                          <a:rPr lang="en-US" b="0" i="1" smtClean="0">
                            <a:latin typeface="Cambria Math" panose="02040503050406030204" pitchFamily="18" charset="0"/>
                            <a:ea typeface="Cambria Math" panose="02040503050406030204" pitchFamily="18" charset="0"/>
                          </a:rPr>
                          <m:t>𝜎</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sup>
                    </m:sSup>
                  </m:oMath>
                </a14:m>
                <a:endParaRPr lang="en-US" dirty="0"/>
              </a:p>
              <a:p>
                <a:r>
                  <a:rPr lang="en-US" dirty="0"/>
                  <a:t>In practice, calculate the numerators for both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and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then normalize by dividing by their sum, as for numerical attributes in Gaussian NB</a:t>
                </a:r>
              </a:p>
              <a:p>
                <a:r>
                  <a:rPr lang="en-US" dirty="0"/>
                  <a:t>The final outcome is the posterior probability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belongs to cluster A or B </a:t>
                </a:r>
              </a:p>
            </p:txBody>
          </p:sp>
        </mc:Choice>
        <mc:Fallback xmlns="">
          <p:sp>
            <p:nvSpPr>
              <p:cNvPr id="3" name="Content Placeholder 2">
                <a:extLst>
                  <a:ext uri="{FF2B5EF4-FFF2-40B4-BE49-F238E27FC236}">
                    <a16:creationId xmlns:a16="http://schemas.microsoft.com/office/drawing/2014/main" id="{A47A0CAA-E464-413E-8A1B-C20503779DCB}"/>
                  </a:ext>
                </a:extLst>
              </p:cNvPr>
              <p:cNvSpPr>
                <a:spLocks noGrp="1" noRot="1" noChangeAspect="1" noMove="1" noResize="1" noEditPoints="1" noAdjustHandles="1" noChangeArrowheads="1" noChangeShapeType="1" noTextEdit="1"/>
              </p:cNvSpPr>
              <p:nvPr>
                <p:ph idx="1"/>
              </p:nvPr>
            </p:nvSpPr>
            <p:spPr>
              <a:xfrm>
                <a:off x="0" y="914401"/>
                <a:ext cx="12192000" cy="5943598"/>
              </a:xfrm>
              <a:blipFill>
                <a:blip r:embed="rId2"/>
                <a:stretch>
                  <a:fillRect l="-900" t="-1641" b="-2051"/>
                </a:stretch>
              </a:blipFill>
            </p:spPr>
            <p:txBody>
              <a:bodyPr/>
              <a:lstStyle/>
              <a:p>
                <a:r>
                  <a:rPr lang="en-US">
                    <a:noFill/>
                  </a:rPr>
                  <a:t> </a:t>
                </a:r>
              </a:p>
            </p:txBody>
          </p:sp>
        </mc:Fallback>
      </mc:AlternateContent>
    </p:spTree>
    <p:extLst>
      <p:ext uri="{BB962C8B-B14F-4D97-AF65-F5344CB8AC3E}">
        <p14:creationId xmlns:p14="http://schemas.microsoft.com/office/powerpoint/2010/main" val="397201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5879-CFC6-4E4D-9491-47AECA7954A9}"/>
              </a:ext>
            </a:extLst>
          </p:cNvPr>
          <p:cNvSpPr>
            <a:spLocks noGrp="1"/>
          </p:cNvSpPr>
          <p:nvPr>
            <p:ph type="title"/>
          </p:nvPr>
        </p:nvSpPr>
        <p:spPr>
          <a:xfrm>
            <a:off x="0" y="1"/>
            <a:ext cx="12192000" cy="914400"/>
          </a:xfrm>
        </p:spPr>
        <p:txBody>
          <a:bodyPr/>
          <a:lstStyle/>
          <a:p>
            <a:r>
              <a:rPr lang="en-US" dirty="0"/>
              <a:t>Finite mixture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0CAA-E464-413E-8A1B-C20503779DCB}"/>
                  </a:ext>
                </a:extLst>
              </p:cNvPr>
              <p:cNvSpPr>
                <a:spLocks noGrp="1"/>
              </p:cNvSpPr>
              <p:nvPr>
                <p:ph idx="1"/>
              </p:nvPr>
            </p:nvSpPr>
            <p:spPr>
              <a:xfrm>
                <a:off x="0" y="914401"/>
                <a:ext cx="12192000" cy="5943598"/>
              </a:xfrm>
            </p:spPr>
            <p:txBody>
              <a:bodyPr>
                <a:normAutofit fontScale="92500"/>
              </a:bodyPr>
              <a:lstStyle/>
              <a:p>
                <a:r>
                  <a:rPr lang="en-US" i="1" dirty="0"/>
                  <a:t>Problem: </a:t>
                </a:r>
                <a:r>
                  <a:rPr lang="en-US" dirty="0"/>
                  <a:t>we don’t know the 5 parameters, or the instance’s class labels A/B</a:t>
                </a:r>
              </a:p>
              <a:p>
                <a:r>
                  <a:rPr lang="en-US" i="1" dirty="0"/>
                  <a:t>Solution: </a:t>
                </a:r>
                <a:r>
                  <a:rPr lang="en-US" dirty="0"/>
                  <a:t>adopt procedure used for k-means clustering, and iterate:</a:t>
                </a:r>
              </a:p>
              <a:p>
                <a:r>
                  <a:rPr lang="en-US" i="1" dirty="0"/>
                  <a:t>1) Start with initial guess for 5 parameters</a:t>
                </a:r>
              </a:p>
              <a:p>
                <a:r>
                  <a:rPr lang="en-US" i="1" dirty="0"/>
                  <a:t>2) Use this guess to calculate cluster probabilities for each instance (</a:t>
                </a:r>
                <a:r>
                  <a:rPr lang="en-US" b="1" dirty="0"/>
                  <a:t>expectation</a:t>
                </a:r>
                <a:r>
                  <a:rPr lang="en-US" i="1" dirty="0"/>
                  <a:t>)</a:t>
                </a:r>
              </a:p>
              <a:p>
                <a:r>
                  <a:rPr lang="en-US" i="1" dirty="0"/>
                  <a:t>3) Use these probabilities to re-estimate the parameters (</a:t>
                </a:r>
                <a:r>
                  <a:rPr lang="en-US" b="1" dirty="0"/>
                  <a:t>maximization</a:t>
                </a:r>
                <a:r>
                  <a:rPr lang="en-US" i="1" dirty="0"/>
                  <a:t>)</a:t>
                </a:r>
              </a:p>
              <a:p>
                <a:r>
                  <a:rPr lang="en-US" i="1" dirty="0"/>
                  <a:t>4) Repeat</a:t>
                </a:r>
              </a:p>
              <a:p>
                <a:r>
                  <a:rPr lang="en-US" dirty="0"/>
                  <a:t>This is an instance of the </a:t>
                </a:r>
                <a:r>
                  <a:rPr lang="en-US" b="1" dirty="0"/>
                  <a:t>expectation-maximization</a:t>
                </a:r>
                <a:r>
                  <a:rPr lang="en-US" dirty="0"/>
                  <a:t> (EM) algorithm</a:t>
                </a:r>
              </a:p>
              <a:p>
                <a:r>
                  <a:rPr lang="en-US" dirty="0"/>
                  <a:t>Slight adjustment to parameter estimation equations to account for the fact that it is cluster probabilities, not clusters themselves, that are known for each instance: </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den>
                    </m:f>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𝐴</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𝑛</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den>
                    </m:f>
                  </m:oMath>
                </a14:m>
                <a:endParaRPr lang="en-US" dirty="0"/>
              </a:p>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probability that instance </a:t>
                </a:r>
                <a:r>
                  <a:rPr lang="en-US" dirty="0" err="1"/>
                  <a:t>i</a:t>
                </a:r>
                <a:r>
                  <a:rPr lang="en-US" dirty="0"/>
                  <a:t> belongs to cluster A</a:t>
                </a:r>
              </a:p>
              <a:p>
                <a:r>
                  <a:rPr lang="en-US" dirty="0"/>
                  <a:t>Where now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are </a:t>
                </a:r>
                <a:r>
                  <a:rPr lang="en-US" i="1" dirty="0"/>
                  <a:t>all </a:t>
                </a:r>
                <a:r>
                  <a:rPr lang="en-US" dirty="0"/>
                  <a:t>instances, not just those belonging to cluster A</a:t>
                </a:r>
              </a:p>
              <a:p>
                <a:endParaRPr lang="en-US" dirty="0"/>
              </a:p>
            </p:txBody>
          </p:sp>
        </mc:Choice>
        <mc:Fallback xmlns="">
          <p:sp>
            <p:nvSpPr>
              <p:cNvPr id="3" name="Content Placeholder 2">
                <a:extLst>
                  <a:ext uri="{FF2B5EF4-FFF2-40B4-BE49-F238E27FC236}">
                    <a16:creationId xmlns:a16="http://schemas.microsoft.com/office/drawing/2014/main" id="{A47A0CAA-E464-413E-8A1B-C20503779DCB}"/>
                  </a:ext>
                </a:extLst>
              </p:cNvPr>
              <p:cNvSpPr>
                <a:spLocks noGrp="1" noRot="1" noChangeAspect="1" noMove="1" noResize="1" noEditPoints="1" noAdjustHandles="1" noChangeArrowheads="1" noChangeShapeType="1" noTextEdit="1"/>
              </p:cNvSpPr>
              <p:nvPr>
                <p:ph idx="1"/>
              </p:nvPr>
            </p:nvSpPr>
            <p:spPr>
              <a:xfrm>
                <a:off x="0" y="914401"/>
                <a:ext cx="12192000" cy="5943598"/>
              </a:xfrm>
              <a:blipFill>
                <a:blip r:embed="rId2"/>
                <a:stretch>
                  <a:fillRect l="-750" t="-1538" b="-1641"/>
                </a:stretch>
              </a:blipFill>
            </p:spPr>
            <p:txBody>
              <a:bodyPr/>
              <a:lstStyle/>
              <a:p>
                <a:r>
                  <a:rPr lang="en-US">
                    <a:noFill/>
                  </a:rPr>
                  <a:t> </a:t>
                </a:r>
              </a:p>
            </p:txBody>
          </p:sp>
        </mc:Fallback>
      </mc:AlternateContent>
    </p:spTree>
    <p:extLst>
      <p:ext uri="{BB962C8B-B14F-4D97-AF65-F5344CB8AC3E}">
        <p14:creationId xmlns:p14="http://schemas.microsoft.com/office/powerpoint/2010/main" val="38912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5879-CFC6-4E4D-9491-47AECA7954A9}"/>
              </a:ext>
            </a:extLst>
          </p:cNvPr>
          <p:cNvSpPr>
            <a:spLocks noGrp="1"/>
          </p:cNvSpPr>
          <p:nvPr>
            <p:ph type="title"/>
          </p:nvPr>
        </p:nvSpPr>
        <p:spPr>
          <a:xfrm>
            <a:off x="0" y="1"/>
            <a:ext cx="12192000" cy="914400"/>
          </a:xfrm>
        </p:spPr>
        <p:txBody>
          <a:bodyPr/>
          <a:lstStyle/>
          <a:p>
            <a:r>
              <a:rPr lang="en-US" dirty="0"/>
              <a:t>Finite mixture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0CAA-E464-413E-8A1B-C20503779DCB}"/>
                  </a:ext>
                </a:extLst>
              </p:cNvPr>
              <p:cNvSpPr>
                <a:spLocks noGrp="1"/>
              </p:cNvSpPr>
              <p:nvPr>
                <p:ph idx="1"/>
              </p:nvPr>
            </p:nvSpPr>
            <p:spPr>
              <a:xfrm>
                <a:off x="0" y="914401"/>
                <a:ext cx="12192000" cy="5943598"/>
              </a:xfrm>
            </p:spPr>
            <p:txBody>
              <a:bodyPr>
                <a:normAutofit fontScale="85000" lnSpcReduction="20000"/>
              </a:bodyPr>
              <a:lstStyle/>
              <a:p>
                <a:r>
                  <a:rPr lang="en-US" dirty="0"/>
                  <a:t>How to terminate the iteration?</a:t>
                </a:r>
              </a:p>
              <a:p>
                <a:r>
                  <a:rPr lang="en-US" dirty="0"/>
                  <a:t>K-means stops when instances do not change clusters from one iteration to next</a:t>
                </a:r>
              </a:p>
              <a:p>
                <a:r>
                  <a:rPr lang="en-US" dirty="0"/>
                  <a:t>With our EM algorithm, things are not so simple</a:t>
                </a:r>
              </a:p>
              <a:p>
                <a:r>
                  <a:rPr lang="en-US" dirty="0"/>
                  <a:t>EM converges </a:t>
                </a:r>
                <a:r>
                  <a:rPr lang="en-US" i="1" dirty="0"/>
                  <a:t>towards </a:t>
                </a:r>
                <a:r>
                  <a:rPr lang="en-US" dirty="0"/>
                  <a:t>a fixed point, but never actually gets there</a:t>
                </a:r>
              </a:p>
              <a:p>
                <a:r>
                  <a:rPr lang="en-US" dirty="0"/>
                  <a:t>We can see how close it is by calculating the overall (marginal) likelihood that the data came from our model, given the values for the 5 parameters</a:t>
                </a:r>
              </a:p>
              <a:p>
                <a:r>
                  <a:rPr lang="en-US" dirty="0"/>
                  <a:t>Marginal likelihood obtained by summing over two components of Gaussian mix:</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𝐴</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𝐵</m:t>
                                        </m:r>
                                      </m:sub>
                                    </m:sSub>
                                  </m:e>
                                </m:d>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𝐵</m:t>
                                    </m:r>
                                  </m:sub>
                                </m:sSub>
                                <m:r>
                                  <a:rPr lang="en-US" b="0" i="1" smtClean="0">
                                    <a:latin typeface="Cambria Math" panose="02040503050406030204" pitchFamily="18" charset="0"/>
                                  </a:rPr>
                                  <m:t>)</m:t>
                                </m:r>
                              </m:e>
                            </m:nary>
                          </m:e>
                        </m:nary>
                      </m:e>
                    </m:nary>
                  </m:oMath>
                </a14:m>
                <a:endParaRPr lang="en-US" dirty="0"/>
              </a:p>
              <a:p>
                <a:r>
                  <a:rPr lang="en-US" dirty="0"/>
                  <a:t>This is the product of the marginal probability densities of the individual instances, obtained from sum of probability density under each normal distribution, weighted by appropriate (prior) class probability	</a:t>
                </a:r>
              </a:p>
              <a:p>
                <a:r>
                  <a:rPr lang="en-US" dirty="0"/>
                  <a:t>Cluster membership variable c is a hidden variable, we sum it out to obtain marginal probability density of an instance</a:t>
                </a:r>
              </a:p>
              <a:p>
                <a:r>
                  <a:rPr lang="en-US" dirty="0"/>
                  <a:t>This overall likelihood measures “goodness” of clustering, increases across iterations</a:t>
                </a:r>
              </a:p>
              <a:p>
                <a:r>
                  <a:rPr lang="en-US" dirty="0"/>
                  <a:t>In practice, log-likelihood is calculated instead, but overall conclusion still holds</a:t>
                </a:r>
              </a:p>
              <a:p>
                <a:r>
                  <a:rPr lang="en-US" dirty="0"/>
                  <a:t>Stop iterating when change becomes very small. Guaranteed to converge to local maximum</a:t>
                </a:r>
              </a:p>
            </p:txBody>
          </p:sp>
        </mc:Choice>
        <mc:Fallback xmlns="">
          <p:sp>
            <p:nvSpPr>
              <p:cNvPr id="3" name="Content Placeholder 2">
                <a:extLst>
                  <a:ext uri="{FF2B5EF4-FFF2-40B4-BE49-F238E27FC236}">
                    <a16:creationId xmlns:a16="http://schemas.microsoft.com/office/drawing/2014/main" id="{A47A0CAA-E464-413E-8A1B-C20503779DCB}"/>
                  </a:ext>
                </a:extLst>
              </p:cNvPr>
              <p:cNvSpPr>
                <a:spLocks noGrp="1" noRot="1" noChangeAspect="1" noMove="1" noResize="1" noEditPoints="1" noAdjustHandles="1" noChangeArrowheads="1" noChangeShapeType="1" noTextEdit="1"/>
              </p:cNvSpPr>
              <p:nvPr>
                <p:ph idx="1"/>
              </p:nvPr>
            </p:nvSpPr>
            <p:spPr>
              <a:xfrm>
                <a:off x="0" y="914401"/>
                <a:ext cx="12192000" cy="5943598"/>
              </a:xfrm>
              <a:blipFill>
                <a:blip r:embed="rId2"/>
                <a:stretch>
                  <a:fillRect l="-1950" t="-2359" r="-1300"/>
                </a:stretch>
              </a:blipFill>
            </p:spPr>
            <p:txBody>
              <a:bodyPr/>
              <a:lstStyle/>
              <a:p>
                <a:r>
                  <a:rPr lang="en-US">
                    <a:noFill/>
                  </a:rPr>
                  <a:t> </a:t>
                </a:r>
              </a:p>
            </p:txBody>
          </p:sp>
        </mc:Fallback>
      </mc:AlternateContent>
    </p:spTree>
    <p:extLst>
      <p:ext uri="{BB962C8B-B14F-4D97-AF65-F5344CB8AC3E}">
        <p14:creationId xmlns:p14="http://schemas.microsoft.com/office/powerpoint/2010/main" val="425660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0F61-222C-496A-9D29-458A232DAA48}"/>
              </a:ext>
            </a:extLst>
          </p:cNvPr>
          <p:cNvSpPr>
            <a:spLocks noGrp="1"/>
          </p:cNvSpPr>
          <p:nvPr>
            <p:ph type="title"/>
          </p:nvPr>
        </p:nvSpPr>
        <p:spPr>
          <a:xfrm>
            <a:off x="838200" y="336250"/>
            <a:ext cx="10515600" cy="1325563"/>
          </a:xfrm>
        </p:spPr>
        <p:txBody>
          <a:bodyPr/>
          <a:lstStyle/>
          <a:p>
            <a:r>
              <a:rPr lang="en-US" dirty="0"/>
              <a:t>Summary</a:t>
            </a:r>
          </a:p>
        </p:txBody>
      </p:sp>
      <p:sp>
        <p:nvSpPr>
          <p:cNvPr id="3" name="Content Placeholder 2">
            <a:extLst>
              <a:ext uri="{FF2B5EF4-FFF2-40B4-BE49-F238E27FC236}">
                <a16:creationId xmlns:a16="http://schemas.microsoft.com/office/drawing/2014/main" id="{37BA0FAF-40F4-4367-906C-03F862EAEA87}"/>
              </a:ext>
            </a:extLst>
          </p:cNvPr>
          <p:cNvSpPr>
            <a:spLocks noGrp="1"/>
          </p:cNvSpPr>
          <p:nvPr>
            <p:ph idx="1"/>
          </p:nvPr>
        </p:nvSpPr>
        <p:spPr>
          <a:xfrm>
            <a:off x="838200" y="1854501"/>
            <a:ext cx="10515600" cy="4351338"/>
          </a:xfrm>
        </p:spPr>
        <p:txBody>
          <a:bodyPr>
            <a:normAutofit/>
          </a:bodyPr>
          <a:lstStyle/>
          <a:p>
            <a:r>
              <a:rPr lang="en-US" dirty="0"/>
              <a:t>A Bayesian network is a probabilistic graphical model representing a set of variables and their conditional dependencies via a directed acyclic graph (DAG)</a:t>
            </a:r>
          </a:p>
          <a:p>
            <a:r>
              <a:rPr lang="en-US" dirty="0"/>
              <a:t>Constructing Bayesian networks:</a:t>
            </a:r>
          </a:p>
          <a:p>
            <a:pPr lvl="1"/>
            <a:r>
              <a:rPr lang="en-US" dirty="0"/>
              <a:t>Nodes are fixed by number of attributes</a:t>
            </a:r>
          </a:p>
          <a:p>
            <a:pPr lvl="1"/>
            <a:r>
              <a:rPr lang="en-US" dirty="0"/>
              <a:t>Can use K2 algorithm to add edges</a:t>
            </a:r>
          </a:p>
          <a:p>
            <a:pPr lvl="1"/>
            <a:r>
              <a:rPr lang="en-US" dirty="0"/>
              <a:t>Estimate probability of data given the network</a:t>
            </a:r>
          </a:p>
          <a:p>
            <a:r>
              <a:rPr lang="en-US" dirty="0"/>
              <a:t>Probabilistic clustering – expectation maximization algorithm to solve finite mixture problem</a:t>
            </a:r>
          </a:p>
          <a:p>
            <a:r>
              <a:rPr lang="en-US" dirty="0"/>
              <a:t>Next: extending the mixture model to more realistic situations</a:t>
            </a:r>
          </a:p>
        </p:txBody>
      </p:sp>
    </p:spTree>
    <p:extLst>
      <p:ext uri="{BB962C8B-B14F-4D97-AF65-F5344CB8AC3E}">
        <p14:creationId xmlns:p14="http://schemas.microsoft.com/office/powerpoint/2010/main" val="13511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4516-ECB8-4611-8340-8E5A31FE5FF2}"/>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238A8519-ADEB-454F-A75B-F9D36877190F}"/>
              </a:ext>
            </a:extLst>
          </p:cNvPr>
          <p:cNvSpPr>
            <a:spLocks noGrp="1"/>
          </p:cNvSpPr>
          <p:nvPr>
            <p:ph type="subTitle" idx="1"/>
          </p:nvPr>
        </p:nvSpPr>
        <p:spPr/>
        <p:txBody>
          <a:bodyPr/>
          <a:lstStyle/>
          <a:p>
            <a:r>
              <a:rPr lang="en-US" dirty="0"/>
              <a:t>Lecture 29</a:t>
            </a:r>
          </a:p>
        </p:txBody>
      </p:sp>
    </p:spTree>
    <p:extLst>
      <p:ext uri="{BB962C8B-B14F-4D97-AF65-F5344CB8AC3E}">
        <p14:creationId xmlns:p14="http://schemas.microsoft.com/office/powerpoint/2010/main" val="13527679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ED52-A104-4126-8F02-181C2640EA36}"/>
              </a:ext>
            </a:extLst>
          </p:cNvPr>
          <p:cNvSpPr>
            <a:spLocks noGrp="1"/>
          </p:cNvSpPr>
          <p:nvPr>
            <p:ph type="title"/>
          </p:nvPr>
        </p:nvSpPr>
        <p:spPr>
          <a:xfrm>
            <a:off x="0" y="18256"/>
            <a:ext cx="12192000" cy="659838"/>
          </a:xfrm>
        </p:spPr>
        <p:txBody>
          <a:bodyPr>
            <a:normAutofit fontScale="90000"/>
          </a:bodyPr>
          <a:lstStyle/>
          <a:p>
            <a:r>
              <a:rPr lang="en-US" dirty="0"/>
              <a:t>Finite mixture problem – expectation maximization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919A40-B440-48BF-80C1-79B407EBC02D}"/>
                  </a:ext>
                </a:extLst>
              </p:cNvPr>
              <p:cNvSpPr>
                <a:spLocks noGrp="1"/>
              </p:cNvSpPr>
              <p:nvPr>
                <p:ph idx="1"/>
              </p:nvPr>
            </p:nvSpPr>
            <p:spPr>
              <a:xfrm>
                <a:off x="-1" y="708917"/>
                <a:ext cx="12191999" cy="2599361"/>
              </a:xfrm>
            </p:spPr>
            <p:txBody>
              <a:bodyPr>
                <a:normAutofit fontScale="85000" lnSpcReduction="20000"/>
              </a:bodyPr>
              <a:lstStyle/>
              <a:p>
                <a:r>
                  <a:rPr lang="en-US" i="1" dirty="0"/>
                  <a:t>1) Start with initial guess for 5 parameters</a:t>
                </a:r>
              </a:p>
              <a:p>
                <a:r>
                  <a:rPr lang="en-US" i="1" dirty="0"/>
                  <a:t>2) Use this guess to calculate cluster probabilities for each instance (</a:t>
                </a:r>
                <a:r>
                  <a:rPr lang="en-US" b="1" dirty="0"/>
                  <a:t>expectation</a:t>
                </a:r>
                <a:r>
                  <a:rPr lang="en-US" i="1" dirty="0"/>
                  <a:t>)</a:t>
                </a:r>
              </a:p>
              <a:p>
                <a:r>
                  <a:rPr lang="en-US" i="1" dirty="0"/>
                  <a:t>3) Use these probabilities to re-estimate the parameters (</a:t>
                </a:r>
                <a:r>
                  <a:rPr lang="en-US" b="1" dirty="0"/>
                  <a:t>maximization</a:t>
                </a:r>
                <a:r>
                  <a:rPr lang="en-US" i="1" dirty="0"/>
                  <a:t>)</a:t>
                </a:r>
              </a:p>
              <a:p>
                <a:r>
                  <a:rPr lang="en-US" i="1" dirty="0"/>
                  <a:t>4) return to step 2</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den>
                    </m:f>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𝐴</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sSup>
                          <m:sSupPr>
                            <m:ctrlPr>
                              <a:rPr lang="en-US" i="1">
                                <a:latin typeface="Cambria Math" panose="02040503050406030204"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𝑛</m:t>
                                </m:r>
                              </m:sub>
                              <m:sup>
                                <m:r>
                                  <a:rPr lang="en-US" i="1">
                                    <a:latin typeface="Cambria Math" panose="02040503050406030204" pitchFamily="18" charset="0"/>
                                  </a:rPr>
                                  <m:t> </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den>
                    </m:f>
                  </m:oMath>
                </a14:m>
                <a:r>
                  <a:rPr lang="en-US" i="1" dirty="0"/>
                  <a:t>	(step 3)</a:t>
                </a:r>
              </a:p>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probability that instance </a:t>
                </a:r>
                <a:r>
                  <a:rPr lang="en-US" dirty="0" err="1"/>
                  <a:t>i</a:t>
                </a:r>
                <a:r>
                  <a:rPr lang="en-US" dirty="0"/>
                  <a:t> belongs to cluster A</a:t>
                </a:r>
              </a:p>
              <a:p>
                <a:endParaRPr lang="en-US" i="1" dirty="0"/>
              </a:p>
              <a:p>
                <a:endParaRPr lang="en-US" dirty="0"/>
              </a:p>
            </p:txBody>
          </p:sp>
        </mc:Choice>
        <mc:Fallback xmlns="">
          <p:sp>
            <p:nvSpPr>
              <p:cNvPr id="3" name="Content Placeholder 2">
                <a:extLst>
                  <a:ext uri="{FF2B5EF4-FFF2-40B4-BE49-F238E27FC236}">
                    <a16:creationId xmlns:a16="http://schemas.microsoft.com/office/drawing/2014/main" id="{61919A40-B440-48BF-80C1-79B407EBC02D}"/>
                  </a:ext>
                </a:extLst>
              </p:cNvPr>
              <p:cNvSpPr>
                <a:spLocks noGrp="1" noRot="1" noChangeAspect="1" noMove="1" noResize="1" noEditPoints="1" noAdjustHandles="1" noChangeArrowheads="1" noChangeShapeType="1" noTextEdit="1"/>
              </p:cNvSpPr>
              <p:nvPr>
                <p:ph idx="1"/>
              </p:nvPr>
            </p:nvSpPr>
            <p:spPr>
              <a:xfrm>
                <a:off x="-1" y="708917"/>
                <a:ext cx="12191999" cy="2599361"/>
              </a:xfrm>
              <a:blipFill>
                <a:blip r:embed="rId2"/>
                <a:stretch>
                  <a:fillRect l="-650" t="-53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EB4D06-CEB6-4B15-8BA8-CAFE29BEFEC4}"/>
              </a:ext>
            </a:extLst>
          </p:cNvPr>
          <p:cNvPicPr>
            <a:picLocks noChangeAspect="1"/>
          </p:cNvPicPr>
          <p:nvPr/>
        </p:nvPicPr>
        <p:blipFill>
          <a:blip r:embed="rId3"/>
          <a:stretch>
            <a:fillRect/>
          </a:stretch>
        </p:blipFill>
        <p:spPr>
          <a:xfrm>
            <a:off x="2420964" y="3236359"/>
            <a:ext cx="7350071" cy="3426646"/>
          </a:xfrm>
          <a:prstGeom prst="rect">
            <a:avLst/>
          </a:prstGeom>
        </p:spPr>
      </p:pic>
    </p:spTree>
    <p:extLst>
      <p:ext uri="{BB962C8B-B14F-4D97-AF65-F5344CB8AC3E}">
        <p14:creationId xmlns:p14="http://schemas.microsoft.com/office/powerpoint/2010/main" val="34505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a:t>
            </a:r>
          </a:p>
        </p:txBody>
      </p:sp>
      <p:sp>
        <p:nvSpPr>
          <p:cNvPr id="3" name="Content Placeholder 2"/>
          <p:cNvSpPr>
            <a:spLocks noGrp="1"/>
          </p:cNvSpPr>
          <p:nvPr>
            <p:ph idx="1"/>
          </p:nvPr>
        </p:nvSpPr>
        <p:spPr>
          <a:xfrm>
            <a:off x="838199" y="1814945"/>
            <a:ext cx="4218709" cy="4362018"/>
          </a:xfrm>
        </p:spPr>
        <p:txBody>
          <a:bodyPr>
            <a:normAutofit lnSpcReduction="10000"/>
          </a:bodyPr>
          <a:lstStyle/>
          <a:p>
            <a:r>
              <a:rPr lang="en-CA" dirty="0"/>
              <a:t>Take an example where two rules have the same structure but different attributes</a:t>
            </a:r>
          </a:p>
          <a:p>
            <a:r>
              <a:rPr lang="en-CA" dirty="0"/>
              <a:t>Need to choose a single test for root node</a:t>
            </a:r>
          </a:p>
          <a:p>
            <a:r>
              <a:rPr lang="en-CA" dirty="0"/>
              <a:t>If we choose ‘a’ as root node, the second rule must be repeated twice in the tree (</a:t>
            </a:r>
            <a:r>
              <a:rPr lang="en-CA" b="1" dirty="0"/>
              <a:t>replicated subtree problem</a:t>
            </a:r>
            <a:r>
              <a:rPr lang="en-CA" dirty="0"/>
              <a:t>)</a:t>
            </a:r>
          </a:p>
        </p:txBody>
      </p:sp>
      <p:pic>
        <p:nvPicPr>
          <p:cNvPr id="6" name="Picture 5"/>
          <p:cNvPicPr>
            <a:picLocks noChangeAspect="1"/>
          </p:cNvPicPr>
          <p:nvPr/>
        </p:nvPicPr>
        <p:blipFill>
          <a:blip r:embed="rId2"/>
          <a:stretch>
            <a:fillRect/>
          </a:stretch>
        </p:blipFill>
        <p:spPr>
          <a:xfrm>
            <a:off x="7217418" y="759322"/>
            <a:ext cx="4708762" cy="5960133"/>
          </a:xfrm>
          <a:prstGeom prst="rect">
            <a:avLst/>
          </a:prstGeom>
        </p:spPr>
      </p:pic>
      <p:pic>
        <p:nvPicPr>
          <p:cNvPr id="4" name="Picture 3"/>
          <p:cNvPicPr>
            <a:picLocks noChangeAspect="1"/>
          </p:cNvPicPr>
          <p:nvPr/>
        </p:nvPicPr>
        <p:blipFill>
          <a:blip r:embed="rId3"/>
          <a:stretch>
            <a:fillRect/>
          </a:stretch>
        </p:blipFill>
        <p:spPr>
          <a:xfrm>
            <a:off x="5323552" y="1027906"/>
            <a:ext cx="3217963" cy="1194693"/>
          </a:xfrm>
          <a:prstGeom prst="rect">
            <a:avLst/>
          </a:prstGeom>
        </p:spPr>
      </p:pic>
      <p:sp>
        <p:nvSpPr>
          <p:cNvPr id="7" name="TextBox 6"/>
          <p:cNvSpPr txBox="1"/>
          <p:nvPr/>
        </p:nvSpPr>
        <p:spPr>
          <a:xfrm>
            <a:off x="4553789" y="843240"/>
            <a:ext cx="769763" cy="369332"/>
          </a:xfrm>
          <a:prstGeom prst="rect">
            <a:avLst/>
          </a:prstGeom>
          <a:noFill/>
        </p:spPr>
        <p:txBody>
          <a:bodyPr wrap="none" rtlCol="0">
            <a:spAutoFit/>
          </a:bodyPr>
          <a:lstStyle/>
          <a:p>
            <a:r>
              <a:rPr lang="en-CA" dirty="0"/>
              <a:t>Rule 1</a:t>
            </a:r>
          </a:p>
        </p:txBody>
      </p:sp>
      <p:sp>
        <p:nvSpPr>
          <p:cNvPr id="8" name="TextBox 7"/>
          <p:cNvSpPr txBox="1"/>
          <p:nvPr/>
        </p:nvSpPr>
        <p:spPr>
          <a:xfrm>
            <a:off x="4589861" y="1625252"/>
            <a:ext cx="769763" cy="369332"/>
          </a:xfrm>
          <a:prstGeom prst="rect">
            <a:avLst/>
          </a:prstGeom>
          <a:noFill/>
        </p:spPr>
        <p:txBody>
          <a:bodyPr wrap="none" rtlCol="0">
            <a:spAutoFit/>
          </a:bodyPr>
          <a:lstStyle/>
          <a:p>
            <a:r>
              <a:rPr lang="en-CA" dirty="0"/>
              <a:t>Rule 2</a:t>
            </a:r>
          </a:p>
        </p:txBody>
      </p:sp>
    </p:spTree>
    <p:extLst>
      <p:ext uri="{BB962C8B-B14F-4D97-AF65-F5344CB8AC3E}">
        <p14:creationId xmlns:p14="http://schemas.microsoft.com/office/powerpoint/2010/main" val="143375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EC66-F610-489C-8CA6-F44FD379DCAF}"/>
              </a:ext>
            </a:extLst>
          </p:cNvPr>
          <p:cNvSpPr>
            <a:spLocks noGrp="1"/>
          </p:cNvSpPr>
          <p:nvPr>
            <p:ph type="title"/>
          </p:nvPr>
        </p:nvSpPr>
        <p:spPr>
          <a:xfrm>
            <a:off x="0" y="0"/>
            <a:ext cx="10515600" cy="816403"/>
          </a:xfrm>
        </p:spPr>
        <p:txBody>
          <a:bodyPr/>
          <a:lstStyle/>
          <a:p>
            <a:r>
              <a:rPr lang="en-US" dirty="0"/>
              <a:t>K-means vs EM on mouse dataset</a:t>
            </a:r>
          </a:p>
        </p:txBody>
      </p:sp>
      <p:sp>
        <p:nvSpPr>
          <p:cNvPr id="4" name="TextBox 3">
            <a:extLst>
              <a:ext uri="{FF2B5EF4-FFF2-40B4-BE49-F238E27FC236}">
                <a16:creationId xmlns:a16="http://schemas.microsoft.com/office/drawing/2014/main" id="{2378E709-BE4F-4D27-9302-FD0C1C077C84}"/>
              </a:ext>
            </a:extLst>
          </p:cNvPr>
          <p:cNvSpPr txBox="1"/>
          <p:nvPr/>
        </p:nvSpPr>
        <p:spPr>
          <a:xfrm>
            <a:off x="0" y="6472719"/>
            <a:ext cx="9493321" cy="369332"/>
          </a:xfrm>
          <a:prstGeom prst="rect">
            <a:avLst/>
          </a:prstGeom>
          <a:noFill/>
        </p:spPr>
        <p:txBody>
          <a:bodyPr wrap="square" rtlCol="0">
            <a:spAutoFit/>
          </a:bodyPr>
          <a:lstStyle/>
          <a:p>
            <a:r>
              <a:rPr lang="en-US" dirty="0">
                <a:hlinkClick r:id="rId2"/>
              </a:rPr>
              <a:t>https://en.wikipedia.org/wiki/Expectation%E2%80%93maximization_algorithm</a:t>
            </a:r>
            <a:endParaRPr lang="en-US" dirty="0"/>
          </a:p>
        </p:txBody>
      </p:sp>
      <p:pic>
        <p:nvPicPr>
          <p:cNvPr id="5" name="Picture 4">
            <a:extLst>
              <a:ext uri="{FF2B5EF4-FFF2-40B4-BE49-F238E27FC236}">
                <a16:creationId xmlns:a16="http://schemas.microsoft.com/office/drawing/2014/main" id="{39949909-BDB9-42D4-9450-7D265BE56673}"/>
              </a:ext>
            </a:extLst>
          </p:cNvPr>
          <p:cNvPicPr>
            <a:picLocks noChangeAspect="1"/>
          </p:cNvPicPr>
          <p:nvPr/>
        </p:nvPicPr>
        <p:blipFill>
          <a:blip r:embed="rId3"/>
          <a:stretch>
            <a:fillRect/>
          </a:stretch>
        </p:blipFill>
        <p:spPr>
          <a:xfrm>
            <a:off x="44468" y="990600"/>
            <a:ext cx="4048125" cy="4876800"/>
          </a:xfrm>
          <a:prstGeom prst="rect">
            <a:avLst/>
          </a:prstGeom>
        </p:spPr>
      </p:pic>
      <p:pic>
        <p:nvPicPr>
          <p:cNvPr id="6" name="Picture 5">
            <a:extLst>
              <a:ext uri="{FF2B5EF4-FFF2-40B4-BE49-F238E27FC236}">
                <a16:creationId xmlns:a16="http://schemas.microsoft.com/office/drawing/2014/main" id="{9AB9C8CE-97A4-4A0E-BD6C-E08AA1CD989A}"/>
              </a:ext>
            </a:extLst>
          </p:cNvPr>
          <p:cNvPicPr>
            <a:picLocks noChangeAspect="1"/>
          </p:cNvPicPr>
          <p:nvPr/>
        </p:nvPicPr>
        <p:blipFill>
          <a:blip r:embed="rId4"/>
          <a:stretch>
            <a:fillRect/>
          </a:stretch>
        </p:blipFill>
        <p:spPr>
          <a:xfrm>
            <a:off x="4000127" y="1273834"/>
            <a:ext cx="4067175" cy="4657725"/>
          </a:xfrm>
          <a:prstGeom prst="rect">
            <a:avLst/>
          </a:prstGeom>
        </p:spPr>
      </p:pic>
      <p:pic>
        <p:nvPicPr>
          <p:cNvPr id="7" name="Picture 6">
            <a:extLst>
              <a:ext uri="{FF2B5EF4-FFF2-40B4-BE49-F238E27FC236}">
                <a16:creationId xmlns:a16="http://schemas.microsoft.com/office/drawing/2014/main" id="{ACB7B46E-C262-4CFA-8B36-F7E15ABDD739}"/>
              </a:ext>
            </a:extLst>
          </p:cNvPr>
          <p:cNvPicPr>
            <a:picLocks noChangeAspect="1"/>
          </p:cNvPicPr>
          <p:nvPr/>
        </p:nvPicPr>
        <p:blipFill>
          <a:blip r:embed="rId5"/>
          <a:stretch>
            <a:fillRect/>
          </a:stretch>
        </p:blipFill>
        <p:spPr>
          <a:xfrm>
            <a:off x="7989977" y="1307172"/>
            <a:ext cx="4181475" cy="4591050"/>
          </a:xfrm>
          <a:prstGeom prst="rect">
            <a:avLst/>
          </a:prstGeom>
        </p:spPr>
      </p:pic>
      <p:pic>
        <p:nvPicPr>
          <p:cNvPr id="1026" name="Picture 2" descr="Image result for mickey mouse">
            <a:extLst>
              <a:ext uri="{FF2B5EF4-FFF2-40B4-BE49-F238E27FC236}">
                <a16:creationId xmlns:a16="http://schemas.microsoft.com/office/drawing/2014/main" id="{D7C71908-6F94-413E-A2FD-7B574FBD31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8358" y="11452"/>
            <a:ext cx="1171789" cy="137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6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Extending the mixture model</a:t>
            </a:r>
          </a:p>
        </p:txBody>
      </p:sp>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lstStyle/>
          <a:p>
            <a:r>
              <a:rPr lang="en-US" dirty="0"/>
              <a:t>We have seen the gaussian mixture model for two distributions</a:t>
            </a:r>
          </a:p>
          <a:p>
            <a:r>
              <a:rPr lang="en-US" dirty="0"/>
              <a:t>Let us consider how to extend it to more realistic situations</a:t>
            </a:r>
          </a:p>
          <a:p>
            <a:pPr lvl="1"/>
            <a:r>
              <a:rPr lang="en-US" dirty="0"/>
              <a:t>Formidable mathematical notation (we will not develop in full detail)</a:t>
            </a:r>
          </a:p>
          <a:p>
            <a:r>
              <a:rPr lang="en-US" dirty="0"/>
              <a:t>Number of attributes can be increased, if we assume attributes are independent</a:t>
            </a:r>
          </a:p>
          <a:p>
            <a:r>
              <a:rPr lang="en-US" dirty="0"/>
              <a:t>Probabilities for each attribute multiplied together, obtaining joint probability for the instance (just as with Naïve Bayes)</a:t>
            </a:r>
          </a:p>
          <a:p>
            <a:r>
              <a:rPr lang="en-US" dirty="0"/>
              <a:t>What if the dataset is known to contain two correlated attributes?</a:t>
            </a:r>
          </a:p>
          <a:p>
            <a:r>
              <a:rPr lang="en-US" dirty="0"/>
              <a:t>Model them jointly by a bivariate normal distribution</a:t>
            </a:r>
          </a:p>
          <a:p>
            <a:r>
              <a:rPr lang="en-US" dirty="0"/>
              <a:t>Each attribute has its own mean</a:t>
            </a:r>
          </a:p>
          <a:p>
            <a:r>
              <a:rPr lang="en-US" dirty="0"/>
              <a:t>Instead of two standard deviations, we have a covariance matrix (4 parameters)</a:t>
            </a:r>
          </a:p>
          <a:p>
            <a:endParaRPr lang="en-US" dirty="0"/>
          </a:p>
        </p:txBody>
      </p:sp>
    </p:spTree>
    <p:extLst>
      <p:ext uri="{BB962C8B-B14F-4D97-AF65-F5344CB8AC3E}">
        <p14:creationId xmlns:p14="http://schemas.microsoft.com/office/powerpoint/2010/main" val="395570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Multivariate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1" y="934947"/>
                <a:ext cx="4171950" cy="5904797"/>
              </a:xfrm>
            </p:spPr>
            <p:txBody>
              <a:bodyPr>
                <a:normAutofit fontScale="77500" lnSpcReduction="20000"/>
              </a:bodyPr>
              <a:lstStyle/>
              <a:p>
                <a:r>
                  <a:rPr lang="en-US" dirty="0"/>
                  <a:t>Bivariate normal distribution with:</a:t>
                </a:r>
              </a:p>
              <a:p>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mr>
                    </m:m>
                  </m:oMath>
                </a14:m>
                <a:r>
                  <a:rPr lang="en-US" dirty="0"/>
                  <a:t>, </a:t>
                </a:r>
                <a14:m>
                  <m:oMath xmlns:m="http://schemas.openxmlformats.org/officeDocument/2006/math">
                    <m:r>
                      <m:rPr>
                        <m:sty m:val="p"/>
                      </m:rPr>
                      <a:rPr lang="en-US" b="0" i="0" smtClean="0">
                        <a:latin typeface="Cambria Math" panose="02040503050406030204" pitchFamily="18" charset="0"/>
                      </a:rPr>
                      <m:t>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3/5</m:t>
                              </m:r>
                            </m:e>
                          </m:mr>
                          <m:mr>
                            <m:e>
                              <m:r>
                                <a:rPr lang="en-US" b="0" i="1" smtClean="0">
                                  <a:latin typeface="Cambria Math" panose="02040503050406030204" pitchFamily="18" charset="0"/>
                                </a:rPr>
                                <m:t>3/5</m:t>
                              </m:r>
                            </m:e>
                            <m:e>
                              <m:r>
                                <a:rPr lang="en-US" b="0" i="1" smtClean="0">
                                  <a:latin typeface="Cambria Math" panose="02040503050406030204" pitchFamily="18" charset="0"/>
                                </a:rPr>
                                <m:t>2</m:t>
                              </m:r>
                            </m:e>
                          </m:mr>
                        </m:m>
                      </m:e>
                    </m:d>
                  </m:oMath>
                </a14:m>
                <a:endParaRPr lang="en-US" dirty="0"/>
              </a:p>
              <a:p>
                <a:r>
                  <a:rPr lang="en-US" dirty="0"/>
                  <a:t>Several correlated attributes can be handled using a multivariate distribution</a:t>
                </a:r>
              </a:p>
              <a:p>
                <a:r>
                  <a:rPr lang="en-US" dirty="0"/>
                  <a:t>Number of parameters increases with square of jointly varying attributes</a:t>
                </a:r>
              </a:p>
              <a:p>
                <a:r>
                  <a:rPr lang="en-US" dirty="0"/>
                  <a:t>With </a:t>
                </a:r>
                <a14:m>
                  <m:oMath xmlns:m="http://schemas.openxmlformats.org/officeDocument/2006/math">
                    <m:r>
                      <a:rPr lang="en-US" b="0" i="1" smtClean="0">
                        <a:latin typeface="Cambria Math" panose="02040503050406030204" pitchFamily="18" charset="0"/>
                      </a:rPr>
                      <m:t>𝑛</m:t>
                    </m:r>
                  </m:oMath>
                </a14:m>
                <a:r>
                  <a:rPr lang="en-US" dirty="0"/>
                  <a:t> independent attributes, there are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m:t>
                    </m:r>
                  </m:oMath>
                </a14:m>
                <a:r>
                  <a:rPr lang="en-US" dirty="0"/>
                  <a:t> parameters, a mean and standard deviation for each</a:t>
                </a:r>
              </a:p>
              <a:p>
                <a:r>
                  <a:rPr lang="en-US" dirty="0"/>
                  <a:t>With </a:t>
                </a:r>
                <a14:m>
                  <m:oMath xmlns:m="http://schemas.openxmlformats.org/officeDocument/2006/math">
                    <m:r>
                      <a:rPr lang="en-US" b="0" i="1" smtClean="0">
                        <a:latin typeface="Cambria Math" panose="02040503050406030204" pitchFamily="18" charset="0"/>
                      </a:rPr>
                      <m:t>𝑛</m:t>
                    </m:r>
                  </m:oMath>
                </a14:m>
                <a:r>
                  <a:rPr lang="en-US" dirty="0"/>
                  <a:t> co-varying attributes, there are </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a14:m>
                <a:endParaRPr lang="en-US" b="0" i="1" dirty="0">
                  <a:latin typeface="Cambria Math" panose="02040503050406030204" pitchFamily="18" charset="0"/>
                </a:endParaRPr>
              </a:p>
              <a:p>
                <a:pPr marL="0" indent="0">
                  <a:buNone/>
                </a:pPr>
                <a:r>
                  <a:rPr lang="en-US" dirty="0"/>
                  <a:t>parameters, a mean for each and a symmetric </a:t>
                </a:r>
                <a14:m>
                  <m:oMath xmlns:m="http://schemas.openxmlformats.org/officeDocument/2006/math">
                    <m:r>
                      <a:rPr lang="en-US" b="0" i="1" smtClean="0">
                        <a:latin typeface="Cambria Math" panose="02040503050406030204" pitchFamily="18" charset="0"/>
                      </a:rPr>
                      <m:t>𝑛𝑥𝑛</m:t>
                    </m:r>
                    <m:r>
                      <a:rPr lang="en-US" b="0" i="1" smtClean="0">
                        <a:latin typeface="Cambria Math" panose="02040503050406030204" pitchFamily="18" charset="0"/>
                      </a:rPr>
                      <m:t> </m:t>
                    </m:r>
                  </m:oMath>
                </a14:m>
                <a:r>
                  <a:rPr lang="en-US" dirty="0"/>
                  <a:t>covariance matrix</a:t>
                </a:r>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1" y="934947"/>
                <a:ext cx="4171950" cy="5904797"/>
              </a:xfrm>
              <a:blipFill>
                <a:blip r:embed="rId2"/>
                <a:stretch>
                  <a:fillRect l="-1901" t="-2064" r="-3363"/>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213D0DCD-5910-4D1A-A752-816F9F87F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790575"/>
            <a:ext cx="8020050" cy="606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Clustering using prior distributions</a:t>
            </a:r>
          </a:p>
        </p:txBody>
      </p:sp>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lstStyle/>
          <a:p>
            <a:r>
              <a:rPr lang="en-US" dirty="0"/>
              <a:t>Unsure which attributes are correlated? Calculate covariance for every pair</a:t>
            </a:r>
          </a:p>
          <a:p>
            <a:r>
              <a:rPr lang="en-US" dirty="0"/>
              <a:t>This can result in overfitting (covariance increases number of parameters)</a:t>
            </a:r>
          </a:p>
          <a:p>
            <a:r>
              <a:rPr lang="en-US" dirty="0"/>
              <a:t>Overfitting can also occur if we specify too many clusters </a:t>
            </a:r>
          </a:p>
          <a:p>
            <a:r>
              <a:rPr lang="en-US" dirty="0"/>
              <a:t>We should penalize the model for introducing new parameters. How?</a:t>
            </a:r>
          </a:p>
          <a:p>
            <a:r>
              <a:rPr lang="en-US" dirty="0"/>
              <a:t>Adopt a Bayesian approach, where every parameter has a prior probability distribution whose effect is incorporated into overall likelihood figure</a:t>
            </a:r>
          </a:p>
          <a:p>
            <a:r>
              <a:rPr lang="en-US" dirty="0"/>
              <a:t>A simpler way to select an appropriate model is use a validation set</a:t>
            </a:r>
          </a:p>
          <a:p>
            <a:pPr lvl="1"/>
            <a:r>
              <a:rPr lang="en-US" dirty="0"/>
              <a:t>Compute likelihood on separate validation set that has not been used to fit model</a:t>
            </a:r>
          </a:p>
          <a:p>
            <a:endParaRPr lang="en-US" dirty="0"/>
          </a:p>
        </p:txBody>
      </p:sp>
    </p:spTree>
    <p:extLst>
      <p:ext uri="{BB962C8B-B14F-4D97-AF65-F5344CB8AC3E}">
        <p14:creationId xmlns:p14="http://schemas.microsoft.com/office/powerpoint/2010/main" val="8337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b="1" dirty="0"/>
              <a:t>Kernel density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normAutofit lnSpcReduction="10000"/>
              </a:bodyPr>
              <a:lstStyle/>
              <a:p>
                <a:r>
                  <a:rPr lang="en-US" dirty="0"/>
                  <a:t>Mixture models provide compact representations of probability distributions</a:t>
                </a:r>
              </a:p>
              <a:p>
                <a:r>
                  <a:rPr lang="en-US" dirty="0"/>
                  <a:t>However, they do not necessarily fit the data well</a:t>
                </a:r>
              </a:p>
              <a:p>
                <a:r>
                  <a:rPr lang="en-US" i="1" dirty="0"/>
                  <a:t>Kernel density estimation </a:t>
                </a:r>
                <a:r>
                  <a:rPr lang="en-US" dirty="0"/>
                  <a:t>approximates underlying distribution more accurately</a:t>
                </a:r>
              </a:p>
              <a:p>
                <a:r>
                  <a:rPr lang="en-US" dirty="0"/>
                  <a:t>Kernel density </a:t>
                </a:r>
                <a:r>
                  <a:rPr lang="en-US" i="1" dirty="0"/>
                  <a:t>estimator </a:t>
                </a:r>
                <a:r>
                  <a:rPr lang="en-US" dirty="0"/>
                  <a:t>estimates underlying </a:t>
                </a:r>
                <a:r>
                  <a:rPr lang="en-US" u="sng" dirty="0"/>
                  <a:t>true</a:t>
                </a:r>
                <a:r>
                  <a:rPr lang="en-US" dirty="0"/>
                  <a:t> probability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of data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𝑛</m:t>
                        </m:r>
                      </m:sub>
                    </m:sSub>
                  </m:oMath>
                </a14:m>
                <a:r>
                  <a:rPr lang="en-US" dirty="0"/>
                  <a:t>, which can be written:</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𝜎</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e>
                        </m:d>
                        <m:r>
                          <a:rPr lang="en-US" b="1"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𝜎</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e>
                        </m:nary>
                      </m:e>
                    </m:nary>
                  </m:oMath>
                </a14:m>
                <a:endParaRPr lang="en-US" dirty="0"/>
              </a:p>
              <a:p>
                <a:r>
                  <a:rPr lang="en-US" dirty="0"/>
                  <a:t>Where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is a nonnegative kernel function that integrates to 1</a:t>
                </a:r>
              </a:p>
              <a:p>
                <a:r>
                  <a:rPr lang="en-US" dirty="0"/>
                  <a:t>Notation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used to emphasize its an estimate of true (unknown) distr.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dirty="0"/>
              </a:p>
              <a:p>
                <a:r>
                  <a:rPr lang="en-US" dirty="0"/>
                  <a:t>Parameter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&gt;0</m:t>
                    </m:r>
                  </m:oMath>
                </a14:m>
                <a:r>
                  <a:rPr lang="en-US" dirty="0"/>
                  <a:t> is </a:t>
                </a:r>
                <a:r>
                  <a:rPr lang="en-US" i="1" dirty="0"/>
                  <a:t>bandwidth </a:t>
                </a:r>
                <a:r>
                  <a:rPr lang="en-US" dirty="0"/>
                  <a:t>of kernel, serves as a smoothing parameter</a:t>
                </a:r>
              </a:p>
              <a:p>
                <a:r>
                  <a:rPr lang="en-US" dirty="0"/>
                  <a:t>Popular kernel functions: Gaussian, box, triangle, </a:t>
                </a:r>
                <a:r>
                  <a:rPr lang="en-US" dirty="0" err="1"/>
                  <a:t>Epanechikov</a:t>
                </a:r>
                <a:r>
                  <a:rPr lang="en-US" dirty="0"/>
                  <a:t> kernels</a:t>
                </a:r>
              </a:p>
              <a:p>
                <a:r>
                  <a:rPr lang="en-US" dirty="0"/>
                  <a:t>Kernel density estimation closely related to k-nearest neighbor density estimation, and can show both techniques converge to true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as the amount of data grows to infinity</a:t>
                </a:r>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2270" b="-2580"/>
                </a:stretch>
              </a:blipFill>
            </p:spPr>
            <p:txBody>
              <a:bodyPr/>
              <a:lstStyle/>
              <a:p>
                <a:r>
                  <a:rPr lang="en-US">
                    <a:noFill/>
                  </a:rPr>
                  <a:t> </a:t>
                </a:r>
              </a:p>
            </p:txBody>
          </p:sp>
        </mc:Fallback>
      </mc:AlternateContent>
    </p:spTree>
    <p:extLst>
      <p:ext uri="{BB962C8B-B14F-4D97-AF65-F5344CB8AC3E}">
        <p14:creationId xmlns:p14="http://schemas.microsoft.com/office/powerpoint/2010/main" val="399926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C461-6BE9-41AA-A90A-7F3B066EC213}"/>
              </a:ext>
            </a:extLst>
          </p:cNvPr>
          <p:cNvSpPr>
            <a:spLocks noGrp="1"/>
          </p:cNvSpPr>
          <p:nvPr>
            <p:ph type="title"/>
          </p:nvPr>
        </p:nvSpPr>
        <p:spPr>
          <a:xfrm>
            <a:off x="283395" y="158530"/>
            <a:ext cx="10515600" cy="908871"/>
          </a:xfrm>
        </p:spPr>
        <p:txBody>
          <a:bodyPr/>
          <a:lstStyle/>
          <a:p>
            <a:r>
              <a:rPr lang="en-US" dirty="0"/>
              <a:t>Kernel density estimation</a:t>
            </a:r>
          </a:p>
        </p:txBody>
      </p:sp>
      <p:pic>
        <p:nvPicPr>
          <p:cNvPr id="2050" name="Picture 2" descr="Comparison of the histogram (left) and kernel density estimate (right) constructed using the same data. The 6 individual kernels are the red dashed curves, the kernel density estimate the blue curves. The data points are the rug plot on the horizontal axis.">
            <a:extLst>
              <a:ext uri="{FF2B5EF4-FFF2-40B4-BE49-F238E27FC236}">
                <a16:creationId xmlns:a16="http://schemas.microsoft.com/office/drawing/2014/main" id="{9EBE529C-494B-45C2-B299-3D78DD08D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3" y="1872660"/>
            <a:ext cx="7334964" cy="36674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DAD6B17-4462-40CA-95EA-5BD392470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609" y="1595259"/>
            <a:ext cx="4098996" cy="40989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1243BA-9F94-4FCA-A9E3-76A4442811A2}"/>
              </a:ext>
            </a:extLst>
          </p:cNvPr>
          <p:cNvSpPr txBox="1"/>
          <p:nvPr/>
        </p:nvSpPr>
        <p:spPr>
          <a:xfrm>
            <a:off x="283395" y="5486400"/>
            <a:ext cx="6846870" cy="1200329"/>
          </a:xfrm>
          <a:prstGeom prst="rect">
            <a:avLst/>
          </a:prstGeom>
          <a:noFill/>
        </p:spPr>
        <p:txBody>
          <a:bodyPr wrap="square" rtlCol="0">
            <a:spAutoFit/>
          </a:bodyPr>
          <a:lstStyle/>
          <a:p>
            <a:r>
              <a:rPr lang="en-US" dirty="0"/>
              <a:t>Comparison of histogram (left) and kernel density estimate (Right) constructed using the same data. 6 individual kernels are the red dashed curve, kernel density estimate is the blue curve. Data points are the black bars on horizontal axis.</a:t>
            </a:r>
          </a:p>
        </p:txBody>
      </p:sp>
      <p:sp>
        <p:nvSpPr>
          <p:cNvPr id="5" name="TextBox 4">
            <a:extLst>
              <a:ext uri="{FF2B5EF4-FFF2-40B4-BE49-F238E27FC236}">
                <a16:creationId xmlns:a16="http://schemas.microsoft.com/office/drawing/2014/main" id="{0510BCE9-1FC6-4813-9F22-DC4611F6CA40}"/>
              </a:ext>
            </a:extLst>
          </p:cNvPr>
          <p:cNvSpPr txBox="1"/>
          <p:nvPr/>
        </p:nvSpPr>
        <p:spPr>
          <a:xfrm>
            <a:off x="8220182" y="5431643"/>
            <a:ext cx="3688423" cy="1200329"/>
          </a:xfrm>
          <a:prstGeom prst="rect">
            <a:avLst/>
          </a:prstGeom>
          <a:noFill/>
        </p:spPr>
        <p:txBody>
          <a:bodyPr wrap="square" rtlCol="0">
            <a:spAutoFit/>
          </a:bodyPr>
          <a:lstStyle/>
          <a:p>
            <a:r>
              <a:rPr lang="en-US" dirty="0"/>
              <a:t>Kernel density estimate with different bandwidths and 100 points (blue) from a standard normal distribution</a:t>
            </a:r>
          </a:p>
        </p:txBody>
      </p:sp>
      <p:sp>
        <p:nvSpPr>
          <p:cNvPr id="6" name="Rectangle 5">
            <a:extLst>
              <a:ext uri="{FF2B5EF4-FFF2-40B4-BE49-F238E27FC236}">
                <a16:creationId xmlns:a16="http://schemas.microsoft.com/office/drawing/2014/main" id="{B7FB6F75-DE04-416F-8EF6-063479C54A00}"/>
              </a:ext>
            </a:extLst>
          </p:cNvPr>
          <p:cNvSpPr/>
          <p:nvPr/>
        </p:nvSpPr>
        <p:spPr>
          <a:xfrm>
            <a:off x="8220182" y="102742"/>
            <a:ext cx="749157" cy="26712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20E0A-84F4-4EB5-A7FA-200EB5B1E2BE}"/>
              </a:ext>
            </a:extLst>
          </p:cNvPr>
          <p:cNvSpPr/>
          <p:nvPr/>
        </p:nvSpPr>
        <p:spPr>
          <a:xfrm>
            <a:off x="8220182" y="449691"/>
            <a:ext cx="749157" cy="2671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FF3CE12-C32A-48E1-BB69-0CD8739CA312}"/>
              </a:ext>
            </a:extLst>
          </p:cNvPr>
          <p:cNvSpPr/>
          <p:nvPr/>
        </p:nvSpPr>
        <p:spPr>
          <a:xfrm>
            <a:off x="8220182" y="840110"/>
            <a:ext cx="749157" cy="2671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3569F-B30D-43F2-BFD8-A40F5BC460F8}"/>
              </a:ext>
            </a:extLst>
          </p:cNvPr>
          <p:cNvSpPr/>
          <p:nvPr/>
        </p:nvSpPr>
        <p:spPr>
          <a:xfrm>
            <a:off x="8220182" y="1212742"/>
            <a:ext cx="749157" cy="2671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87E278-2527-4C9F-B826-6FAD19C22A4B}"/>
                  </a:ext>
                </a:extLst>
              </p:cNvPr>
              <p:cNvSpPr txBox="1"/>
              <p:nvPr/>
            </p:nvSpPr>
            <p:spPr>
              <a:xfrm>
                <a:off x="9209496" y="836625"/>
                <a:ext cx="2763749"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 0.337</a:t>
                </a:r>
              </a:p>
            </p:txBody>
          </p:sp>
        </mc:Choice>
        <mc:Fallback xmlns="">
          <p:sp>
            <p:nvSpPr>
              <p:cNvPr id="7" name="TextBox 6">
                <a:extLst>
                  <a:ext uri="{FF2B5EF4-FFF2-40B4-BE49-F238E27FC236}">
                    <a16:creationId xmlns:a16="http://schemas.microsoft.com/office/drawing/2014/main" id="{B087E278-2527-4C9F-B826-6FAD19C22A4B}"/>
                  </a:ext>
                </a:extLst>
              </p:cNvPr>
              <p:cNvSpPr txBox="1">
                <a:spLocks noRot="1" noChangeAspect="1" noMove="1" noResize="1" noEditPoints="1" noAdjustHandles="1" noChangeArrowheads="1" noChangeShapeType="1" noTextEdit="1"/>
              </p:cNvSpPr>
              <p:nvPr/>
            </p:nvSpPr>
            <p:spPr>
              <a:xfrm>
                <a:off x="9209496" y="836625"/>
                <a:ext cx="2763749"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0713F0C-E229-45FD-ACCA-0E824FFBDD58}"/>
                  </a:ext>
                </a:extLst>
              </p:cNvPr>
              <p:cNvSpPr txBox="1"/>
              <p:nvPr/>
            </p:nvSpPr>
            <p:spPr>
              <a:xfrm>
                <a:off x="9209497" y="1159930"/>
                <a:ext cx="2763749"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 0.05</a:t>
                </a:r>
              </a:p>
            </p:txBody>
          </p:sp>
        </mc:Choice>
        <mc:Fallback xmlns="">
          <p:sp>
            <p:nvSpPr>
              <p:cNvPr id="14" name="TextBox 13">
                <a:extLst>
                  <a:ext uri="{FF2B5EF4-FFF2-40B4-BE49-F238E27FC236}">
                    <a16:creationId xmlns:a16="http://schemas.microsoft.com/office/drawing/2014/main" id="{20713F0C-E229-45FD-ACCA-0E824FFBDD58}"/>
                  </a:ext>
                </a:extLst>
              </p:cNvPr>
              <p:cNvSpPr txBox="1">
                <a:spLocks noRot="1" noChangeAspect="1" noMove="1" noResize="1" noEditPoints="1" noAdjustHandles="1" noChangeArrowheads="1" noChangeShapeType="1" noTextEdit="1"/>
              </p:cNvSpPr>
              <p:nvPr/>
            </p:nvSpPr>
            <p:spPr>
              <a:xfrm>
                <a:off x="9209497" y="1159930"/>
                <a:ext cx="2763749"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B4E293A-24EB-43AF-BCC8-DEB4408C7591}"/>
                  </a:ext>
                </a:extLst>
              </p:cNvPr>
              <p:cNvSpPr txBox="1"/>
              <p:nvPr/>
            </p:nvSpPr>
            <p:spPr>
              <a:xfrm>
                <a:off x="9209496" y="467293"/>
                <a:ext cx="2763749"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 2</a:t>
                </a:r>
              </a:p>
            </p:txBody>
          </p:sp>
        </mc:Choice>
        <mc:Fallback xmlns="">
          <p:sp>
            <p:nvSpPr>
              <p:cNvPr id="15" name="TextBox 14">
                <a:extLst>
                  <a:ext uri="{FF2B5EF4-FFF2-40B4-BE49-F238E27FC236}">
                    <a16:creationId xmlns:a16="http://schemas.microsoft.com/office/drawing/2014/main" id="{CB4E293A-24EB-43AF-BCC8-DEB4408C7591}"/>
                  </a:ext>
                </a:extLst>
              </p:cNvPr>
              <p:cNvSpPr txBox="1">
                <a:spLocks noRot="1" noChangeAspect="1" noMove="1" noResize="1" noEditPoints="1" noAdjustHandles="1" noChangeArrowheads="1" noChangeShapeType="1" noTextEdit="1"/>
              </p:cNvSpPr>
              <p:nvPr/>
            </p:nvSpPr>
            <p:spPr>
              <a:xfrm>
                <a:off x="9209496" y="467293"/>
                <a:ext cx="2763749" cy="369332"/>
              </a:xfrm>
              <a:prstGeom prst="rect">
                <a:avLst/>
              </a:prstGeom>
              <a:blipFill>
                <a:blip r:embed="rId6"/>
                <a:stretch>
                  <a:fillRect t="-10000" b="-2666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0A213B6-2682-4D26-B181-F811DFEC6EE6}"/>
              </a:ext>
            </a:extLst>
          </p:cNvPr>
          <p:cNvSpPr txBox="1"/>
          <p:nvPr/>
        </p:nvSpPr>
        <p:spPr>
          <a:xfrm>
            <a:off x="9209496" y="70420"/>
            <a:ext cx="2763749" cy="369332"/>
          </a:xfrm>
          <a:prstGeom prst="rect">
            <a:avLst/>
          </a:prstGeom>
          <a:noFill/>
        </p:spPr>
        <p:txBody>
          <a:bodyPr wrap="square" rtlCol="0">
            <a:spAutoFit/>
          </a:bodyPr>
          <a:lstStyle/>
          <a:p>
            <a:r>
              <a:rPr lang="en-US" dirty="0"/>
              <a:t>True distribution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A74886-AF37-4DDB-8926-F4EFDF6D1CDC}"/>
                  </a:ext>
                </a:extLst>
              </p:cNvPr>
              <p:cNvSpPr/>
              <p:nvPr/>
            </p:nvSpPr>
            <p:spPr>
              <a:xfrm>
                <a:off x="1836071" y="973674"/>
                <a:ext cx="26799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 </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𝜎</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Sub>
                            </m:num>
                            <m:den>
                              <m:r>
                                <a:rPr lang="en-US" i="1">
                                  <a:latin typeface="Cambria Math" panose="02040503050406030204" pitchFamily="18" charset="0"/>
                                  <a:ea typeface="Cambria Math" panose="02040503050406030204" pitchFamily="18" charset="0"/>
                                </a:rPr>
                                <m:t>𝜎</m:t>
                              </m:r>
                            </m:den>
                          </m:f>
                          <m:r>
                            <a:rPr lang="en-US" i="1">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9" name="Rectangle 8">
                <a:extLst>
                  <a:ext uri="{FF2B5EF4-FFF2-40B4-BE49-F238E27FC236}">
                    <a16:creationId xmlns:a16="http://schemas.microsoft.com/office/drawing/2014/main" id="{13A74886-AF37-4DDB-8926-F4EFDF6D1CDC}"/>
                  </a:ext>
                </a:extLst>
              </p:cNvPr>
              <p:cNvSpPr>
                <a:spLocks noRot="1" noChangeAspect="1" noMove="1" noResize="1" noEditPoints="1" noAdjustHandles="1" noChangeArrowheads="1" noChangeShapeType="1" noTextEdit="1"/>
              </p:cNvSpPr>
              <p:nvPr/>
            </p:nvSpPr>
            <p:spPr>
              <a:xfrm>
                <a:off x="1836071" y="973674"/>
                <a:ext cx="2679901" cy="848566"/>
              </a:xfrm>
              <a:prstGeom prst="rect">
                <a:avLst/>
              </a:prstGeom>
              <a:blipFill>
                <a:blip r:embed="rId7"/>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EDF9EAC-60C9-40C0-B1FF-6E9AD966BF84}"/>
              </a:ext>
            </a:extLst>
          </p:cNvPr>
          <p:cNvSpPr txBox="1"/>
          <p:nvPr/>
        </p:nvSpPr>
        <p:spPr>
          <a:xfrm>
            <a:off x="3455111" y="6560970"/>
            <a:ext cx="5754385" cy="276999"/>
          </a:xfrm>
          <a:prstGeom prst="rect">
            <a:avLst/>
          </a:prstGeom>
          <a:noFill/>
        </p:spPr>
        <p:txBody>
          <a:bodyPr wrap="square" rtlCol="0">
            <a:spAutoFit/>
          </a:bodyPr>
          <a:lstStyle/>
          <a:p>
            <a:r>
              <a:rPr lang="en-US" sz="1200" dirty="0">
                <a:hlinkClick r:id="rId8"/>
              </a:rPr>
              <a:t>https://en.wikipedia.org/wiki/Kernel_density_estimation</a:t>
            </a:r>
            <a:endParaRPr lang="en-US" sz="1200" dirty="0"/>
          </a:p>
        </p:txBody>
      </p:sp>
    </p:spTree>
    <p:extLst>
      <p:ext uri="{BB962C8B-B14F-4D97-AF65-F5344CB8AC3E}">
        <p14:creationId xmlns:p14="http://schemas.microsoft.com/office/powerpoint/2010/main" val="184971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0" grpId="0" animBg="1"/>
      <p:bldP spid="11" grpId="0" animBg="1"/>
      <p:bldP spid="12" grpId="0" animBg="1"/>
      <p:bldP spid="7" grpId="0"/>
      <p:bldP spid="14" grpId="0"/>
      <p:bldP spid="15" grpId="0"/>
      <p:bldP spid="16"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1163273"/>
          </a:xfrm>
        </p:spPr>
        <p:txBody>
          <a:bodyPr>
            <a:normAutofit fontScale="90000"/>
          </a:bodyPr>
          <a:lstStyle/>
          <a:p>
            <a:r>
              <a:rPr lang="en-US" dirty="0"/>
              <a:t>Comparing parametric, semiparametric, and nonparametric density models for classification</a:t>
            </a:r>
          </a:p>
        </p:txBody>
      </p:sp>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1294544"/>
            <a:ext cx="12192000" cy="2762250"/>
          </a:xfrm>
        </p:spPr>
        <p:txBody>
          <a:bodyPr>
            <a:normAutofit fontScale="70000" lnSpcReduction="20000"/>
          </a:bodyPr>
          <a:lstStyle/>
          <a:p>
            <a:r>
              <a:rPr lang="en-US" dirty="0"/>
              <a:t>Can view mixture model as intermediate between two extreme ways of modeling</a:t>
            </a:r>
          </a:p>
          <a:p>
            <a:r>
              <a:rPr lang="en-US" dirty="0"/>
              <a:t>Extreme 1: single parametric form such as the Gaussian distribution</a:t>
            </a:r>
          </a:p>
          <a:p>
            <a:pPr lvl="1"/>
            <a:r>
              <a:rPr lang="en-US" dirty="0"/>
              <a:t>Easy to estimate parameters, however data often arises from more complex distribution</a:t>
            </a:r>
          </a:p>
          <a:p>
            <a:r>
              <a:rPr lang="en-US" dirty="0"/>
              <a:t>Extreme 2: mixture model with one Gaussian for each data point</a:t>
            </a:r>
          </a:p>
          <a:p>
            <a:pPr lvl="1"/>
            <a:r>
              <a:rPr lang="en-US" dirty="0"/>
              <a:t>This is kernel density estimation with Gaussian kernel function</a:t>
            </a:r>
          </a:p>
          <a:p>
            <a:r>
              <a:rPr lang="en-US" dirty="0"/>
              <a:t>All 3 approaches define density models for each class, so Bayes’ rule can be used to compute posterior probability over all classes given any input</a:t>
            </a:r>
          </a:p>
          <a:p>
            <a:r>
              <a:rPr lang="en-US" dirty="0"/>
              <a:t>Kernel density estimators guaranteed to converge to true underlying distribution as amount of data increases, which means classifiers constructed from them have attractive properties </a:t>
            </a:r>
          </a:p>
          <a:p>
            <a:endParaRPr lang="en-US" dirty="0"/>
          </a:p>
        </p:txBody>
      </p:sp>
      <p:pic>
        <p:nvPicPr>
          <p:cNvPr id="5" name="Picture 4">
            <a:extLst>
              <a:ext uri="{FF2B5EF4-FFF2-40B4-BE49-F238E27FC236}">
                <a16:creationId xmlns:a16="http://schemas.microsoft.com/office/drawing/2014/main" id="{8CAA1A87-554F-4C72-AFBB-485CF739EC50}"/>
              </a:ext>
            </a:extLst>
          </p:cNvPr>
          <p:cNvPicPr>
            <a:picLocks noChangeAspect="1"/>
          </p:cNvPicPr>
          <p:nvPr/>
        </p:nvPicPr>
        <p:blipFill>
          <a:blip r:embed="rId2"/>
          <a:stretch>
            <a:fillRect/>
          </a:stretch>
        </p:blipFill>
        <p:spPr>
          <a:xfrm>
            <a:off x="0" y="4056794"/>
            <a:ext cx="1724025" cy="2514600"/>
          </a:xfrm>
          <a:prstGeom prst="rect">
            <a:avLst/>
          </a:prstGeom>
        </p:spPr>
      </p:pic>
      <p:pic>
        <p:nvPicPr>
          <p:cNvPr id="6" name="Picture 5">
            <a:extLst>
              <a:ext uri="{FF2B5EF4-FFF2-40B4-BE49-F238E27FC236}">
                <a16:creationId xmlns:a16="http://schemas.microsoft.com/office/drawing/2014/main" id="{678C2E98-3825-4454-8270-9B8676E95265}"/>
              </a:ext>
            </a:extLst>
          </p:cNvPr>
          <p:cNvPicPr>
            <a:picLocks noChangeAspect="1"/>
          </p:cNvPicPr>
          <p:nvPr/>
        </p:nvPicPr>
        <p:blipFill>
          <a:blip r:embed="rId3"/>
          <a:stretch>
            <a:fillRect/>
          </a:stretch>
        </p:blipFill>
        <p:spPr>
          <a:xfrm>
            <a:off x="3899363" y="4037744"/>
            <a:ext cx="1924050" cy="2533650"/>
          </a:xfrm>
          <a:prstGeom prst="rect">
            <a:avLst/>
          </a:prstGeom>
        </p:spPr>
      </p:pic>
      <p:pic>
        <p:nvPicPr>
          <p:cNvPr id="7" name="Picture 6">
            <a:extLst>
              <a:ext uri="{FF2B5EF4-FFF2-40B4-BE49-F238E27FC236}">
                <a16:creationId xmlns:a16="http://schemas.microsoft.com/office/drawing/2014/main" id="{D11FB20E-C5C4-4FBF-8474-872830144D0F}"/>
              </a:ext>
            </a:extLst>
          </p:cNvPr>
          <p:cNvPicPr>
            <a:picLocks noChangeAspect="1"/>
          </p:cNvPicPr>
          <p:nvPr/>
        </p:nvPicPr>
        <p:blipFill>
          <a:blip r:embed="rId4"/>
          <a:stretch>
            <a:fillRect/>
          </a:stretch>
        </p:blipFill>
        <p:spPr>
          <a:xfrm>
            <a:off x="7950054" y="4066319"/>
            <a:ext cx="2019300" cy="2505075"/>
          </a:xfrm>
          <a:prstGeom prst="rect">
            <a:avLst/>
          </a:prstGeom>
        </p:spPr>
      </p:pic>
      <p:sp>
        <p:nvSpPr>
          <p:cNvPr id="8" name="TextBox 7">
            <a:extLst>
              <a:ext uri="{FF2B5EF4-FFF2-40B4-BE49-F238E27FC236}">
                <a16:creationId xmlns:a16="http://schemas.microsoft.com/office/drawing/2014/main" id="{9630DC17-2D41-416A-A1AF-F2E106FA38D6}"/>
              </a:ext>
            </a:extLst>
          </p:cNvPr>
          <p:cNvSpPr txBox="1"/>
          <p:nvPr/>
        </p:nvSpPr>
        <p:spPr>
          <a:xfrm>
            <a:off x="1724024" y="4021433"/>
            <a:ext cx="2303445" cy="1754326"/>
          </a:xfrm>
          <a:prstGeom prst="rect">
            <a:avLst/>
          </a:prstGeom>
          <a:noFill/>
        </p:spPr>
        <p:txBody>
          <a:bodyPr wrap="square" rtlCol="0">
            <a:spAutoFit/>
          </a:bodyPr>
          <a:lstStyle/>
          <a:p>
            <a:r>
              <a:rPr lang="en-US" dirty="0"/>
              <a:t>A)  Single Gaussian distribution used to model each class, this approach is often referred to as a </a:t>
            </a:r>
            <a:r>
              <a:rPr lang="en-US" i="1" dirty="0"/>
              <a:t>parametric</a:t>
            </a:r>
            <a:r>
              <a:rPr lang="en-US" dirty="0"/>
              <a:t> technique</a:t>
            </a:r>
          </a:p>
        </p:txBody>
      </p:sp>
      <p:sp>
        <p:nvSpPr>
          <p:cNvPr id="9" name="TextBox 8">
            <a:extLst>
              <a:ext uri="{FF2B5EF4-FFF2-40B4-BE49-F238E27FC236}">
                <a16:creationId xmlns:a16="http://schemas.microsoft.com/office/drawing/2014/main" id="{CF6B7253-2F7F-4193-8CA7-07F9088ED96E}"/>
              </a:ext>
            </a:extLst>
          </p:cNvPr>
          <p:cNvSpPr txBox="1"/>
          <p:nvPr/>
        </p:nvSpPr>
        <p:spPr>
          <a:xfrm>
            <a:off x="5778991" y="4056793"/>
            <a:ext cx="2385542" cy="2585323"/>
          </a:xfrm>
          <a:prstGeom prst="rect">
            <a:avLst/>
          </a:prstGeom>
          <a:noFill/>
        </p:spPr>
        <p:txBody>
          <a:bodyPr wrap="square" rtlCol="0">
            <a:spAutoFit/>
          </a:bodyPr>
          <a:lstStyle/>
          <a:p>
            <a:r>
              <a:rPr lang="en-US" dirty="0"/>
              <a:t>B) Gaussian mixture model with two components per class, a </a:t>
            </a:r>
            <a:r>
              <a:rPr lang="en-US" i="1" dirty="0"/>
              <a:t>semiparametric </a:t>
            </a:r>
            <a:r>
              <a:rPr lang="en-US" dirty="0"/>
              <a:t>technique in which number of Gaussians can be determined using a variety of methods</a:t>
            </a:r>
          </a:p>
        </p:txBody>
      </p:sp>
      <p:sp>
        <p:nvSpPr>
          <p:cNvPr id="10" name="TextBox 9">
            <a:extLst>
              <a:ext uri="{FF2B5EF4-FFF2-40B4-BE49-F238E27FC236}">
                <a16:creationId xmlns:a16="http://schemas.microsoft.com/office/drawing/2014/main" id="{14BAF05E-C7AB-458C-8F82-60B232F29418}"/>
              </a:ext>
            </a:extLst>
          </p:cNvPr>
          <p:cNvSpPr txBox="1"/>
          <p:nvPr/>
        </p:nvSpPr>
        <p:spPr>
          <a:xfrm>
            <a:off x="9969354" y="4021433"/>
            <a:ext cx="2222646" cy="2308324"/>
          </a:xfrm>
          <a:prstGeom prst="rect">
            <a:avLst/>
          </a:prstGeom>
          <a:noFill/>
        </p:spPr>
        <p:txBody>
          <a:bodyPr wrap="square" rtlCol="0">
            <a:spAutoFit/>
          </a:bodyPr>
          <a:lstStyle/>
          <a:p>
            <a:r>
              <a:rPr lang="en-US" dirty="0"/>
              <a:t>C) Kernel density estimate, with a Gaussian kernel on each example, a </a:t>
            </a:r>
            <a:r>
              <a:rPr lang="en-US" i="1" dirty="0"/>
              <a:t>nonparametric </a:t>
            </a:r>
            <a:r>
              <a:rPr lang="en-US" dirty="0"/>
              <a:t>method where complexity grows in proportion to data</a:t>
            </a:r>
          </a:p>
        </p:txBody>
      </p:sp>
    </p:spTree>
    <p:extLst>
      <p:ext uri="{BB962C8B-B14F-4D97-AF65-F5344CB8AC3E}">
        <p14:creationId xmlns:p14="http://schemas.microsoft.com/office/powerpoint/2010/main" val="217478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P spid="10"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err="1"/>
              <a:t>Sklearn’s</a:t>
            </a:r>
            <a:r>
              <a:rPr lang="en-US" dirty="0"/>
              <a:t> density estimation module</a:t>
            </a:r>
          </a:p>
        </p:txBody>
      </p:sp>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34257"/>
          </a:xfrm>
        </p:spPr>
        <p:txBody>
          <a:bodyPr/>
          <a:lstStyle/>
          <a:p>
            <a:r>
              <a:rPr lang="en-US" dirty="0">
                <a:hlinkClick r:id="rId2"/>
              </a:rPr>
              <a:t>https://scikit-learn.org/stable/modules/density.html</a:t>
            </a:r>
            <a:endParaRPr lang="en-US" dirty="0"/>
          </a:p>
        </p:txBody>
      </p:sp>
      <p:pic>
        <p:nvPicPr>
          <p:cNvPr id="1026" name="Picture 2" descr="digits_kde">
            <a:extLst>
              <a:ext uri="{FF2B5EF4-FFF2-40B4-BE49-F238E27FC236}">
                <a16:creationId xmlns:a16="http://schemas.microsoft.com/office/drawing/2014/main" id="{08BBCC8C-82B8-4926-A6DB-B773A70E1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719" y="2474512"/>
            <a:ext cx="5544620" cy="4158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cies_kde">
            <a:extLst>
              <a:ext uri="{FF2B5EF4-FFF2-40B4-BE49-F238E27FC236}">
                <a16:creationId xmlns:a16="http://schemas.microsoft.com/office/drawing/2014/main" id="{E103D7DF-30B9-4568-8484-4CD28D422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03" y="226774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AA2F7E-454D-4347-977A-A37BB5A0424F}"/>
              </a:ext>
            </a:extLst>
          </p:cNvPr>
          <p:cNvSpPr txBox="1"/>
          <p:nvPr/>
        </p:nvSpPr>
        <p:spPr>
          <a:xfrm>
            <a:off x="263703" y="1839074"/>
            <a:ext cx="5832297" cy="369332"/>
          </a:xfrm>
          <a:prstGeom prst="rect">
            <a:avLst/>
          </a:prstGeom>
          <a:noFill/>
        </p:spPr>
        <p:txBody>
          <a:bodyPr wrap="square" rtlCol="0">
            <a:spAutoFit/>
          </a:bodyPr>
          <a:lstStyle/>
          <a:p>
            <a:r>
              <a:rPr lang="en-US" dirty="0"/>
              <a:t>Kernel density estimation for visualization of geospatial data</a:t>
            </a:r>
          </a:p>
        </p:txBody>
      </p:sp>
      <p:sp>
        <p:nvSpPr>
          <p:cNvPr id="7" name="TextBox 6">
            <a:extLst>
              <a:ext uri="{FF2B5EF4-FFF2-40B4-BE49-F238E27FC236}">
                <a16:creationId xmlns:a16="http://schemas.microsoft.com/office/drawing/2014/main" id="{4AF122E6-2834-47D7-BC0D-2EB21971E6BB}"/>
              </a:ext>
            </a:extLst>
          </p:cNvPr>
          <p:cNvSpPr txBox="1"/>
          <p:nvPr/>
        </p:nvSpPr>
        <p:spPr>
          <a:xfrm>
            <a:off x="6647380" y="1664413"/>
            <a:ext cx="5832297" cy="923330"/>
          </a:xfrm>
          <a:prstGeom prst="rect">
            <a:avLst/>
          </a:prstGeom>
          <a:noFill/>
        </p:spPr>
        <p:txBody>
          <a:bodyPr wrap="square" rtlCol="0">
            <a:spAutoFit/>
          </a:bodyPr>
          <a:lstStyle/>
          <a:p>
            <a:r>
              <a:rPr lang="en-US" dirty="0"/>
              <a:t>Kernel density estimation for non-parametric generative models, here, a new set of handwritten digits has been </a:t>
            </a:r>
            <a:r>
              <a:rPr lang="en-US" i="1" dirty="0"/>
              <a:t>generated </a:t>
            </a:r>
            <a:r>
              <a:rPr lang="en-US" dirty="0"/>
              <a:t>using a gaussian kernel </a:t>
            </a:r>
          </a:p>
        </p:txBody>
      </p:sp>
    </p:spTree>
    <p:extLst>
      <p:ext uri="{BB962C8B-B14F-4D97-AF65-F5344CB8AC3E}">
        <p14:creationId xmlns:p14="http://schemas.microsoft.com/office/powerpoint/2010/main" val="11039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Hidden Variable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normAutofit lnSpcReduction="10000"/>
              </a:bodyPr>
              <a:lstStyle/>
              <a:p>
                <a:r>
                  <a:rPr lang="en-US" dirty="0"/>
                  <a:t>Infer new attributes in addition to those already present in data</a:t>
                </a:r>
              </a:p>
              <a:p>
                <a:r>
                  <a:rPr lang="en-US" dirty="0"/>
                  <a:t>So-called </a:t>
                </a:r>
                <a:r>
                  <a:rPr lang="en-US" i="1" dirty="0"/>
                  <a:t>hidden </a:t>
                </a:r>
                <a:r>
                  <a:rPr lang="en-US" dirty="0"/>
                  <a:t>or </a:t>
                </a:r>
                <a:r>
                  <a:rPr lang="en-US" i="1" dirty="0"/>
                  <a:t>latent </a:t>
                </a:r>
                <a:r>
                  <a:rPr lang="en-US" dirty="0"/>
                  <a:t>variables, whose values cannot be observed</a:t>
                </a:r>
              </a:p>
              <a:p>
                <a:r>
                  <a:rPr lang="en-US" dirty="0"/>
                  <a:t>Notation: </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e>
                    </m:d>
                  </m:oMath>
                </a14:m>
                <a:r>
                  <a:rPr lang="en-US" dirty="0"/>
                  <a:t> denotes probability that random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associated with instance </a:t>
                </a:r>
                <a:r>
                  <a:rPr lang="en-US" dirty="0" err="1"/>
                  <a:t>i</a:t>
                </a:r>
                <a:r>
                  <a:rPr lang="en-US" dirty="0"/>
                  <a:t> takes value represented by observation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represents hidden discrete random variable,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r>
                  <a:rPr lang="en-US" dirty="0"/>
                  <a:t> represents hidden continuous random variable</a:t>
                </a:r>
              </a:p>
              <a:p>
                <a:r>
                  <a:rPr lang="en-US" dirty="0"/>
                  <a:t>Then, </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nary>
                              <m:naryPr>
                                <m:limLoc m:val="undOvr"/>
                                <m:ctrlPr>
                                  <a:rPr lang="en-US" b="0" i="1" smtClean="0">
                                    <a:latin typeface="Cambria Math" panose="02040503050406030204" pitchFamily="18" charset="0"/>
                                    <a:ea typeface="Cambria Math" panose="02040503050406030204" pitchFamily="18" charset="0"/>
                                  </a:rPr>
                                </m:ctrlPr>
                              </m:naryPr>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sub>
                              <m:sup>
                                <m:r>
                                  <a:rPr lang="en-US" b="0" i="1" smtClean="0">
                                    <a:latin typeface="Cambria Math" panose="02040503050406030204" pitchFamily="18" charset="0"/>
                                    <a:ea typeface="Cambria Math" panose="02040503050406030204" pitchFamily="18" charset="0"/>
                                  </a:rPr>
                                  <m:t> </m:t>
                                </m:r>
                              </m:sup>
                              <m:e>
                                <m:nary>
                                  <m:naryPr>
                                    <m:chr m:val="∑"/>
                                    <m:limLoc m:val="subSup"/>
                                    <m:ctrlPr>
                                      <a:rPr lang="en-US" b="0" i="1" smtClean="0">
                                        <a:latin typeface="Cambria Math" panose="02040503050406030204" pitchFamily="18" charset="0"/>
                                        <a:ea typeface="Cambria Math" panose="02040503050406030204" pitchFamily="18" charset="0"/>
                                      </a:rPr>
                                    </m:ctrlPr>
                                  </m:naryPr>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sub>
                                  <m:sup>
                                    <m:r>
                                      <a:rPr lang="en-US" b="0" i="1" smtClean="0">
                                        <a:latin typeface="Cambria Math" panose="02040503050406030204" pitchFamily="18" charset="0"/>
                                        <a:ea typeface="Cambria Math" panose="02040503050406030204" pitchFamily="18" charset="0"/>
                                      </a:rPr>
                                      <m:t> </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e>
                                </m:nary>
                              </m:e>
                            </m:nary>
                          </m:e>
                        </m:nary>
                      </m:e>
                    </m:nary>
                  </m:oMath>
                </a14:m>
                <a:endParaRPr lang="en-US" dirty="0"/>
              </a:p>
              <a:p>
                <a:r>
                  <a:rPr lang="en-US" dirty="0"/>
                  <a:t>Where sum is over all possible discrete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integral over domain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endParaRPr lang="en-US" dirty="0"/>
              </a:p>
              <a:p>
                <a:r>
                  <a:rPr lang="en-US" dirty="0"/>
                  <a:t>The end result is a single number – a scalar quantity – giving marginal likelihood for any value of the parameters</a:t>
                </a:r>
              </a:p>
              <a:p>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2270"/>
                </a:stretch>
              </a:blipFill>
            </p:spPr>
            <p:txBody>
              <a:bodyPr/>
              <a:lstStyle/>
              <a:p>
                <a:r>
                  <a:rPr lang="en-US">
                    <a:noFill/>
                  </a:rPr>
                  <a:t> </a:t>
                </a:r>
              </a:p>
            </p:txBody>
          </p:sp>
        </mc:Fallback>
      </mc:AlternateContent>
    </p:spTree>
    <p:extLst>
      <p:ext uri="{BB962C8B-B14F-4D97-AF65-F5344CB8AC3E}">
        <p14:creationId xmlns:p14="http://schemas.microsoft.com/office/powerpoint/2010/main" val="310427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Expected log-likelihoods and expected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lstStyle/>
              <a:p>
                <a:r>
                  <a:rPr lang="en-US" dirty="0"/>
                  <a:t>Not always possible to obtain easily-optimized form for marginal likelihood</a:t>
                </a:r>
              </a:p>
              <a:p>
                <a:r>
                  <a:rPr lang="en-US" dirty="0"/>
                  <a:t>Instead, work with </a:t>
                </a:r>
                <a:r>
                  <a:rPr lang="en-US" i="1" dirty="0"/>
                  <a:t>expected log-likelihood:</a:t>
                </a:r>
              </a:p>
              <a:p>
                <a:r>
                  <a:rPr lang="en-US" dirty="0"/>
                  <a:t>Notation:</a:t>
                </a:r>
              </a:p>
              <a:p>
                <a:r>
                  <a:rPr lang="en-US" dirty="0"/>
                  <a:t>Set of all observed data: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endParaRPr lang="en-US" dirty="0"/>
              </a:p>
              <a:p>
                <a:r>
                  <a:rPr lang="en-US" dirty="0"/>
                  <a:t>Set of all discrete hidden variables: </a:t>
                </a:r>
                <a14:m>
                  <m:oMath xmlns:m="http://schemas.openxmlformats.org/officeDocument/2006/math">
                    <m:r>
                      <a:rPr lang="en-US" b="0" i="1" smtClean="0">
                        <a:latin typeface="Cambria Math" panose="02040503050406030204" pitchFamily="18" charset="0"/>
                      </a:rPr>
                      <m:t>𝐻</m:t>
                    </m:r>
                  </m:oMath>
                </a14:m>
                <a:endParaRPr lang="en-US" dirty="0"/>
              </a:p>
              <a:p>
                <a:r>
                  <a:rPr lang="en-US" dirty="0"/>
                  <a:t>Set of all continuous hidden variables: </a:t>
                </a:r>
                <a14:m>
                  <m:oMath xmlns:m="http://schemas.openxmlformats.org/officeDocument/2006/math">
                    <m:r>
                      <a:rPr lang="en-US" b="0" i="1" smtClean="0">
                        <a:latin typeface="Cambria Math" panose="02040503050406030204" pitchFamily="18" charset="0"/>
                      </a:rPr>
                      <m:t>𝑍</m:t>
                    </m:r>
                  </m:oMath>
                </a14:m>
                <a:endParaRPr lang="en-US" dirty="0"/>
              </a:p>
              <a:p>
                <a:r>
                  <a:rPr lang="en-US" dirty="0"/>
                  <a:t>Expected log likelihood expressed as:</a:t>
                </a:r>
              </a:p>
              <a:p>
                <a14:m>
                  <m:oMath xmlns:m="http://schemas.openxmlformats.org/officeDocument/2006/math">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𝑙𝑜𝑔𝐿</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e>
                      <m:sub>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 </m:t>
                            </m:r>
                          </m:sup>
                          <m:e>
                            <m:nary>
                              <m:naryPr>
                                <m:chr m:val="∑"/>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 </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r>
                                  <a:rPr lang="en-US" b="0" i="1" smtClean="0">
                                    <a:latin typeface="Cambria Math" panose="02040503050406030204" pitchFamily="18" charset="0"/>
                                  </a:rPr>
                                  <m:t>𝑝</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e>
                    </m:nary>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𝑙𝑜𝑔𝑝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r>
                          <a:rPr lang="en-US" b="0" i="1" smtClean="0">
                            <a:latin typeface="Cambria Math" panose="02040503050406030204" pitchFamily="18" charset="0"/>
                          </a:rPr>
                          <m:t>]</m:t>
                        </m:r>
                      </m:e>
                      <m:sub>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sub>
                    </m:sSub>
                  </m:oMath>
                </a14:m>
                <a:endParaRPr lang="en-US" dirty="0"/>
              </a:p>
              <a:p>
                <a:r>
                  <a:rPr lang="en-US" dirty="0"/>
                  <a:t>Here, </a:t>
                </a:r>
                <a14:m>
                  <m:oMath xmlns:m="http://schemas.openxmlformats.org/officeDocument/2006/math">
                    <m:r>
                      <a:rPr lang="en-US" i="1">
                        <a:latin typeface="Cambria Math" panose="02040503050406030204" pitchFamily="18" charset="0"/>
                      </a:rPr>
                      <m:t>𝐸</m:t>
                    </m:r>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e>
                      <m:sub>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sub>
                    </m:sSub>
                  </m:oMath>
                </a14:m>
                <a:r>
                  <a:rPr lang="en-US" dirty="0"/>
                  <a:t> means expectation is performed under the posterior distribution over hidden variables: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1651"/>
                </a:stretch>
              </a:blipFill>
            </p:spPr>
            <p:txBody>
              <a:bodyPr/>
              <a:lstStyle/>
              <a:p>
                <a:r>
                  <a:rPr lang="en-US">
                    <a:noFill/>
                  </a:rPr>
                  <a:t> </a:t>
                </a:r>
              </a:p>
            </p:txBody>
          </p:sp>
        </mc:Fallback>
      </mc:AlternateContent>
    </p:spTree>
    <p:extLst>
      <p:ext uri="{BB962C8B-B14F-4D97-AF65-F5344CB8AC3E}">
        <p14:creationId xmlns:p14="http://schemas.microsoft.com/office/powerpoint/2010/main" val="64897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Representing XOR</a:t>
            </a:r>
          </a:p>
        </p:txBody>
      </p:sp>
      <p:sp>
        <p:nvSpPr>
          <p:cNvPr id="3" name="Content Placeholder 2"/>
          <p:cNvSpPr>
            <a:spLocks noGrp="1"/>
          </p:cNvSpPr>
          <p:nvPr>
            <p:ph idx="1"/>
          </p:nvPr>
        </p:nvSpPr>
        <p:spPr>
          <a:xfrm>
            <a:off x="713508" y="1607994"/>
            <a:ext cx="11326091" cy="1398442"/>
          </a:xfrm>
        </p:spPr>
        <p:txBody>
          <a:bodyPr>
            <a:normAutofit fontScale="85000" lnSpcReduction="20000"/>
          </a:bodyPr>
          <a:lstStyle/>
          <a:p>
            <a:r>
              <a:rPr lang="en-CA" dirty="0"/>
              <a:t>Take XOR (exclusive-or) function, for example </a:t>
            </a:r>
          </a:p>
          <a:p>
            <a:r>
              <a:rPr lang="en-CA" dirty="0"/>
              <a:t>Tree does not reflect true symmetry of problem</a:t>
            </a:r>
          </a:p>
          <a:p>
            <a:r>
              <a:rPr lang="en-CA" dirty="0"/>
              <a:t>Rules are not notably more compact here, but in other situations rules are much more compact than trees </a:t>
            </a:r>
          </a:p>
        </p:txBody>
      </p:sp>
      <p:pic>
        <p:nvPicPr>
          <p:cNvPr id="4" name="Picture 3"/>
          <p:cNvPicPr>
            <a:picLocks noChangeAspect="1"/>
          </p:cNvPicPr>
          <p:nvPr/>
        </p:nvPicPr>
        <p:blipFill>
          <a:blip r:embed="rId2"/>
          <a:stretch>
            <a:fillRect/>
          </a:stretch>
        </p:blipFill>
        <p:spPr>
          <a:xfrm>
            <a:off x="1310433" y="3006436"/>
            <a:ext cx="10132239" cy="3851564"/>
          </a:xfrm>
          <a:prstGeom prst="rect">
            <a:avLst/>
          </a:prstGeom>
        </p:spPr>
      </p:pic>
    </p:spTree>
    <p:extLst>
      <p:ext uri="{BB962C8B-B14F-4D97-AF65-F5344CB8AC3E}">
        <p14:creationId xmlns:p14="http://schemas.microsoft.com/office/powerpoint/2010/main" val="26267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Expected log-likelihoods and expected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lstStyle/>
              <a:p>
                <a:r>
                  <a:rPr lang="en-US" dirty="0"/>
                  <a:t>Close relationship between log marginal likelihood and expected log-likelihood:</a:t>
                </a:r>
              </a:p>
              <a:p>
                <a:r>
                  <a:rPr lang="en-US" i="1" dirty="0"/>
                  <a:t>Derivative </a:t>
                </a:r>
                <a:r>
                  <a:rPr lang="en-US" dirty="0"/>
                  <a:t>of expected log-likelihood w.r.t parameters of model equals </a:t>
                </a:r>
                <a:r>
                  <a:rPr lang="en-US" i="1" dirty="0"/>
                  <a:t>derivative </a:t>
                </a:r>
                <a:r>
                  <a:rPr lang="en-US" dirty="0"/>
                  <a:t>of log marginal likelihood: (using single instance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for simplicity)</a:t>
                </a:r>
              </a:p>
              <a:p>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𝜕𝜃</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𝜕𝜃</m:t>
                        </m:r>
                      </m:den>
                    </m:f>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 </m:t>
                        </m:r>
                      </m:sup>
                      <m:e>
                        <m:nary>
                          <m:naryPr>
                            <m:chr m:val="∑"/>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 </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nary>
                      </m:e>
                    </m:nary>
                  </m:oMath>
                </a14:m>
                <a:endParaRPr lang="en-US" i="1" dirty="0"/>
              </a:p>
              <a:p>
                <a14:m>
                  <m:oMath xmlns:m="http://schemas.openxmlformats.org/officeDocument/2006/math">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sub>
                      <m:sup>
                        <m:r>
                          <a:rPr lang="en-US" b="0" i="1" smtClean="0">
                            <a:latin typeface="Cambria Math" panose="02040503050406030204" pitchFamily="18" charset="0"/>
                          </a:rPr>
                          <m:t> </m:t>
                        </m:r>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sub>
                          <m:sup/>
                          <m:e>
                            <m:f>
                              <m:fPr>
                                <m:ctrlPr>
                                  <a:rPr lang="en-US" b="0" i="1" smtClean="0">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den>
                            </m:f>
                          </m:e>
                        </m:nary>
                      </m:e>
                    </m:nary>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𝜕𝜃</m:t>
                        </m:r>
                      </m:den>
                    </m:f>
                    <m:r>
                      <a:rPr lang="en-US" i="1">
                        <a:latin typeface="Cambria Math" panose="02040503050406030204" pitchFamily="18" charset="0"/>
                      </a:rPr>
                      <m:t>𝑙𝑜𝑔𝑝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endParaRPr lang="en-US" i="1"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b>
                      <m:sup>
                        <m:r>
                          <a:rPr lang="en-US" i="1">
                            <a:latin typeface="Cambria Math" panose="02040503050406030204" pitchFamily="18" charset="0"/>
                          </a:rPr>
                          <m:t> </m:t>
                        </m:r>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sub>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e>
                    </m:nary>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den>
                    </m:f>
                    <m:r>
                      <a:rPr lang="en-US" i="1">
                        <a:latin typeface="Cambria Math" panose="02040503050406030204" pitchFamily="18" charset="0"/>
                      </a:rPr>
                      <m:t>𝑙𝑜𝑔𝑝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endParaRPr lang="en-US" i="1"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𝐸</m:t>
                    </m:r>
                    <m:sSub>
                      <m:sSubPr>
                        <m:ctrlPr>
                          <a:rPr lang="en-US" i="1">
                            <a:latin typeface="Cambria Math" panose="02040503050406030204" pitchFamily="18" charset="0"/>
                          </a:rPr>
                        </m:ctrlPr>
                      </m:sSub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den>
                        </m:f>
                        <m:r>
                          <a:rPr lang="en-US" i="1">
                            <a:latin typeface="Cambria Math" panose="02040503050406030204" pitchFamily="18" charset="0"/>
                          </a:rPr>
                          <m:t>𝑙𝑜𝑔𝑝</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e>
                      <m:sub>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sub>
                    </m:sSub>
                  </m:oMath>
                </a14:m>
                <a:endParaRPr lang="en-US" i="1" dirty="0"/>
              </a:p>
              <a:p>
                <a:r>
                  <a:rPr lang="en-US" dirty="0"/>
                  <a:t>Final expression is expectation of derivative of log joint likelihood</a:t>
                </a:r>
              </a:p>
              <a:p>
                <a:r>
                  <a:rPr lang="en-US" dirty="0"/>
                  <a:t>This relationship is with respect to the derivative of the log marginal likelihood and the expected derivative of the log joint likelihood</a:t>
                </a:r>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1651" r="-100"/>
                </a:stretch>
              </a:blipFill>
            </p:spPr>
            <p:txBody>
              <a:bodyPr/>
              <a:lstStyle/>
              <a:p>
                <a:r>
                  <a:rPr lang="en-US">
                    <a:noFill/>
                  </a:rPr>
                  <a:t> </a:t>
                </a:r>
              </a:p>
            </p:txBody>
          </p:sp>
        </mc:Fallback>
      </mc:AlternateContent>
    </p:spTree>
    <p:extLst>
      <p:ext uri="{BB962C8B-B14F-4D97-AF65-F5344CB8AC3E}">
        <p14:creationId xmlns:p14="http://schemas.microsoft.com/office/powerpoint/2010/main" val="57615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lstStyle/>
          <a:p>
            <a:r>
              <a:rPr lang="en-US" dirty="0"/>
              <a:t>Expected log-likelihoods and expected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normAutofit lnSpcReduction="10000"/>
              </a:bodyPr>
              <a:lstStyle/>
              <a:p>
                <a:r>
                  <a:rPr lang="en-US" dirty="0"/>
                  <a:t>Also possible to establish a direct relationship between log marginal and expected log joint probabilities:</a:t>
                </a:r>
              </a:p>
              <a:p>
                <a14:m>
                  <m:oMath xmlns:m="http://schemas.openxmlformats.org/officeDocument/2006/math">
                    <m:r>
                      <a:rPr lang="en-US" b="0" i="1" smtClean="0">
                        <a:latin typeface="Cambria Math" panose="02040503050406030204" pitchFamily="18" charset="0"/>
                      </a:rPr>
                      <m:t>𝑙𝑜𝑔𝑃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𝑙𝑜𝑔𝑝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sub>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m:t>
                    </m:r>
                  </m:oMath>
                </a14:m>
                <a:r>
                  <a:rPr lang="en-US" dirty="0"/>
                  <a:t>,</a:t>
                </a:r>
              </a:p>
              <a:p>
                <a:r>
                  <a:rPr lang="en-US" dirty="0"/>
                  <a:t>Where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dirty="0"/>
                  <a:t> is the entropy</a:t>
                </a:r>
              </a:p>
              <a:p>
                <a:r>
                  <a:rPr lang="en-US" dirty="0"/>
                  <a:t>As a consequence of this analysis, to perform learning in a probability model with hidden variables, marginal likelihood can be optimized using gradient ascent by following gradient of expected log-likelihood, assuming posterior distribution over hidden variables can be computed</a:t>
                </a:r>
              </a:p>
              <a:p>
                <a:r>
                  <a:rPr lang="en-US" dirty="0"/>
                  <a:t>This prompts general approach to learning in a hidden variable model based on following expected gradient (3 steps):</a:t>
                </a:r>
              </a:p>
              <a:p>
                <a:r>
                  <a:rPr lang="en-US" dirty="0"/>
                  <a:t>1) </a:t>
                </a:r>
                <a:r>
                  <a:rPr lang="en-US" b="1" dirty="0"/>
                  <a:t>p-step</a:t>
                </a:r>
                <a:r>
                  <a:rPr lang="en-US" dirty="0"/>
                  <a:t>: compute posterior over hidden variables</a:t>
                </a:r>
              </a:p>
              <a:p>
                <a:r>
                  <a:rPr lang="en-US" dirty="0"/>
                  <a:t>2) </a:t>
                </a:r>
                <a:r>
                  <a:rPr lang="en-US" b="1" dirty="0"/>
                  <a:t>e-step</a:t>
                </a:r>
                <a:r>
                  <a:rPr lang="en-US" dirty="0"/>
                  <a:t>: compute expectation of gradient given the posterior</a:t>
                </a:r>
              </a:p>
              <a:p>
                <a:r>
                  <a:rPr lang="en-US" dirty="0"/>
                  <a:t>3) </a:t>
                </a:r>
                <a:r>
                  <a:rPr lang="en-US" b="1" dirty="0"/>
                  <a:t>g-step</a:t>
                </a:r>
                <a:r>
                  <a:rPr lang="en-US" dirty="0"/>
                  <a:t>: gradient-based optimization to maximize objective function w.r.t parameters</a:t>
                </a:r>
              </a:p>
              <a:p>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2270" r="-1200" b="-1135"/>
                </a:stretch>
              </a:blipFill>
            </p:spPr>
            <p:txBody>
              <a:bodyPr/>
              <a:lstStyle/>
              <a:p>
                <a:r>
                  <a:rPr lang="en-US">
                    <a:noFill/>
                  </a:rPr>
                  <a:t> </a:t>
                </a:r>
              </a:p>
            </p:txBody>
          </p:sp>
        </mc:Fallback>
      </mc:AlternateContent>
    </p:spTree>
    <p:extLst>
      <p:ext uri="{BB962C8B-B14F-4D97-AF65-F5344CB8AC3E}">
        <p14:creationId xmlns:p14="http://schemas.microsoft.com/office/powerpoint/2010/main" val="273680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6"/>
            <a:ext cx="12192000" cy="557098"/>
          </a:xfrm>
        </p:spPr>
        <p:txBody>
          <a:bodyPr>
            <a:normAutofit fontScale="90000"/>
          </a:bodyPr>
          <a:lstStyle/>
          <a:p>
            <a:r>
              <a:rPr lang="en-US" dirty="0"/>
              <a:t>Expectation maximization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575355"/>
                <a:ext cx="12192000" cy="6264390"/>
              </a:xfrm>
            </p:spPr>
            <p:txBody>
              <a:bodyPr>
                <a:normAutofit fontScale="85000" lnSpcReduction="20000"/>
              </a:bodyPr>
              <a:lstStyle/>
              <a:p>
                <a:r>
                  <a:rPr lang="en-US" dirty="0"/>
                  <a:t>EM algorithm follows the expected gradient approach (previous slide)</a:t>
                </a:r>
              </a:p>
              <a:p>
                <a:r>
                  <a:rPr lang="en-US" dirty="0"/>
                  <a:t>EM is also used with models in which M-step can be computed in closed form</a:t>
                </a:r>
              </a:p>
              <a:p>
                <a:pPr lvl="1"/>
                <a:r>
                  <a:rPr lang="en-US" dirty="0"/>
                  <a:t>Exact parameter updates found by setting derivative w.r.t parameters to 0</a:t>
                </a:r>
              </a:p>
              <a:p>
                <a:r>
                  <a:rPr lang="en-US" dirty="0"/>
                  <a:t>These updates often take same form as simple maximum likelihood estimates used to compute parameters of distribution</a:t>
                </a:r>
              </a:p>
              <a:p>
                <a:r>
                  <a:rPr lang="en-US" dirty="0"/>
                  <a:t>EM algorithm consists of two steps:</a:t>
                </a:r>
              </a:p>
              <a:p>
                <a:r>
                  <a:rPr lang="en-US" dirty="0"/>
                  <a:t>1) E-step - compute expectations used in expected log-likelihood</a:t>
                </a:r>
              </a:p>
              <a:p>
                <a:r>
                  <a:rPr lang="en-US" dirty="0"/>
                  <a:t>2) M-step – maximize objective function using closed-form parameter update</a:t>
                </a:r>
              </a:p>
              <a:p>
                <a:r>
                  <a:rPr lang="en-US" dirty="0"/>
                  <a:t>In the following, we assume we have only discrete hidden variables </a:t>
                </a:r>
                <a14:m>
                  <m:oMath xmlns:m="http://schemas.openxmlformats.org/officeDocument/2006/math">
                    <m:r>
                      <a:rPr lang="en-US" b="1" i="1" smtClean="0">
                        <a:latin typeface="Cambria Math" panose="02040503050406030204" pitchFamily="18" charset="0"/>
                      </a:rPr>
                      <m:t>𝑯</m:t>
                    </m:r>
                  </m:oMath>
                </a14:m>
                <a:endParaRPr lang="en-US" b="1" dirty="0"/>
              </a:p>
              <a:p>
                <a:r>
                  <a:rPr lang="en-US" dirty="0"/>
                  <a:t>Probability of observed data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can be maximized by maximizing log-likelihood </a:t>
                </a:r>
                <a14:m>
                  <m:oMath xmlns:m="http://schemas.openxmlformats.org/officeDocument/2006/math">
                    <m:r>
                      <a:rPr lang="en-US" b="0" i="1" smtClean="0">
                        <a:latin typeface="Cambria Math" panose="02040503050406030204" pitchFamily="18" charset="0"/>
                      </a:rPr>
                      <m:t>𝑙𝑜𝑔𝑃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oMath>
                </a14:m>
                <a:r>
                  <a:rPr lang="en-US" dirty="0"/>
                  <a:t> of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arising from underlying latent variable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as follows</a:t>
                </a:r>
              </a:p>
              <a:p>
                <a:r>
                  <a:rPr lang="en-US" dirty="0"/>
                  <a:t>Initialize parameters as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oMath>
                </a14:m>
                <a:r>
                  <a:rPr lang="en-US" dirty="0"/>
                  <a:t> and repeat following steps:</a:t>
                </a:r>
              </a:p>
              <a:p>
                <a:r>
                  <a:rPr lang="en-US" dirty="0"/>
                  <a:t>1) </a:t>
                </a:r>
                <a:r>
                  <a:rPr lang="en-US" b="1" dirty="0"/>
                  <a:t>E-step </a:t>
                </a:r>
                <a:r>
                  <a:rPr lang="en-US" dirty="0"/>
                  <a:t>– compute required expectations involving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r>
                      <a:rPr lang="en-US" b="0" i="1" smtClean="0">
                        <a:latin typeface="Cambria Math" panose="02040503050406030204" pitchFamily="18" charset="0"/>
                      </a:rPr>
                      <m:t>)</m:t>
                    </m:r>
                  </m:oMath>
                </a14:m>
                <a:endParaRPr lang="en-US" dirty="0"/>
              </a:p>
              <a:p>
                <a:r>
                  <a:rPr lang="en-US" dirty="0"/>
                  <a:t>2) </a:t>
                </a:r>
                <a:r>
                  <a:rPr lang="en-US" b="1" dirty="0"/>
                  <a:t>M-step </a:t>
                </a:r>
                <a:r>
                  <a:rPr lang="en-US" dirty="0"/>
                  <a:t>– find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𝑛𝑒𝑤</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𝐻</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e>
                        </m:nary>
                      </m:e>
                    </m:d>
                    <m:r>
                      <a:rPr lang="en-US" b="0" i="1" smtClean="0">
                        <a:latin typeface="Cambria Math" panose="02040503050406030204" pitchFamily="18" charset="0"/>
                      </a:rPr>
                      <m:t>𝑙𝑜𝑔𝑃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m:t>
                    </m:r>
                  </m:oMath>
                </a14:m>
                <a:endParaRPr lang="en-US" dirty="0"/>
              </a:p>
              <a:p>
                <a:r>
                  <a:rPr lang="en-US" dirty="0"/>
                  <a:t>3) If algorithm not converged, set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𝑛𝑒𝑤</m:t>
                        </m:r>
                      </m:sup>
                    </m:sSup>
                  </m:oMath>
                </a14:m>
                <a:r>
                  <a:rPr lang="en-US" dirty="0"/>
                  <a:t> and return to step 1</a:t>
                </a:r>
              </a:p>
              <a:p>
                <a:r>
                  <a:rPr lang="en-US" dirty="0"/>
                  <a:t>For many latent variable models (Gaussian mixture, PPCA, hidden Markov) the required posterior distributions can be computed exactly, which accounts for their popularity </a:t>
                </a:r>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575355"/>
                <a:ext cx="12192000" cy="6264390"/>
              </a:xfrm>
              <a:blipFill>
                <a:blip r:embed="rId2"/>
                <a:stretch>
                  <a:fillRect l="-650" t="-2237" r="-850"/>
                </a:stretch>
              </a:blipFill>
            </p:spPr>
            <p:txBody>
              <a:bodyPr/>
              <a:lstStyle/>
              <a:p>
                <a:r>
                  <a:rPr lang="en-US">
                    <a:noFill/>
                  </a:rPr>
                  <a:t> </a:t>
                </a:r>
              </a:p>
            </p:txBody>
          </p:sp>
        </mc:Fallback>
      </mc:AlternateContent>
    </p:spTree>
    <p:extLst>
      <p:ext uri="{BB962C8B-B14F-4D97-AF65-F5344CB8AC3E}">
        <p14:creationId xmlns:p14="http://schemas.microsoft.com/office/powerpoint/2010/main" val="338466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normAutofit fontScale="90000"/>
          </a:bodyPr>
          <a:lstStyle/>
          <a:p>
            <a:r>
              <a:rPr lang="en-US" sz="3600" dirty="0"/>
              <a:t>Applying expectation maximization algorithm to Bayesian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lstStyle/>
              <a:p>
                <a:r>
                  <a:rPr lang="en-US" dirty="0"/>
                  <a:t>Bayesian networks capture statistical dependencies between attributes</a:t>
                </a:r>
              </a:p>
              <a:p>
                <a:r>
                  <a:rPr lang="en-US" dirty="0"/>
                  <a:t>EM algorithm can easily be applied to such networks</a:t>
                </a:r>
              </a:p>
              <a:p>
                <a:r>
                  <a:rPr lang="en-US" dirty="0"/>
                  <a:t>Consider Bayesian network with some discrete random variables, some of which are observed and others are not:</a:t>
                </a:r>
              </a:p>
              <a:p>
                <a:r>
                  <a:rPr lang="en-US" dirty="0"/>
                  <a:t>Its marginal probability, in which hidden variables have been integrated out, can be maximized by maximizing expected log joint probability over the posterior distribution of hidden variables given observed data – the expected log-likelihood</a:t>
                </a:r>
              </a:p>
              <a:p>
                <a:r>
                  <a:rPr lang="en-US" dirty="0"/>
                  <a:t>For a network consisting of only discrete variables, this means the </a:t>
                </a:r>
                <a:r>
                  <a:rPr lang="en-US" b="1" dirty="0"/>
                  <a:t>e-step </a:t>
                </a:r>
                <a:r>
                  <a:rPr lang="en-US" dirty="0"/>
                  <a:t>involves computing a distribution over hidden variables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dirty="0"/>
                  <a:t> given observed variables </a:t>
                </a:r>
                <a14:m>
                  <m:oMath xmlns:m="http://schemas.openxmlformats.org/officeDocument/2006/math">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𝑐𝑢𝑟𝑟𝑒𝑛𝑡</m:t>
                        </m:r>
                      </m:sup>
                    </m:sSup>
                    <m:r>
                      <a:rPr lang="en-US" b="0" i="1" smtClean="0">
                        <a:latin typeface="Cambria Math" panose="02040503050406030204" pitchFamily="18" charset="0"/>
                      </a:rPr>
                      <m:t>)</m:t>
                    </m:r>
                  </m:oMath>
                </a14:m>
                <a:endParaRPr lang="en-US" dirty="0"/>
              </a:p>
              <a:p>
                <a:r>
                  <a:rPr lang="en-US" dirty="0"/>
                  <a:t>Use variational approximation or sampling procedure to approximate distribution</a:t>
                </a:r>
              </a:p>
              <a:p>
                <a:r>
                  <a:rPr lang="en-US" b="1" dirty="0"/>
                  <a:t>M-step </a:t>
                </a:r>
                <a:r>
                  <a:rPr lang="en-US" dirty="0"/>
                  <a:t>seeks: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𝑛𝑒𝑤</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𝐻</m:t>
                                </m:r>
                              </m:e>
                            </m:d>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e>
                        </m:nary>
                      </m:e>
                    </m:d>
                    <m:r>
                      <a:rPr lang="en-US" b="0" i="1" smtClean="0">
                        <a:latin typeface="Cambria Math" panose="02040503050406030204" pitchFamily="18" charset="0"/>
                      </a:rPr>
                      <m:t>𝑙𝑜𝑔𝑃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1" i="0" smtClean="0">
                        <a:latin typeface="Cambria Math" panose="02040503050406030204" pitchFamily="18" charset="0"/>
                      </a:rPr>
                      <m:t>)</m:t>
                    </m:r>
                  </m:oMath>
                </a14:m>
                <a:endParaRPr lang="en-US" b="1"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900" t="-1651" r="-1200"/>
                </a:stretch>
              </a:blipFill>
            </p:spPr>
            <p:txBody>
              <a:bodyPr/>
              <a:lstStyle/>
              <a:p>
                <a:r>
                  <a:rPr lang="en-US">
                    <a:noFill/>
                  </a:rPr>
                  <a:t> </a:t>
                </a:r>
              </a:p>
            </p:txBody>
          </p:sp>
        </mc:Fallback>
      </mc:AlternateContent>
    </p:spTree>
    <p:extLst>
      <p:ext uri="{BB962C8B-B14F-4D97-AF65-F5344CB8AC3E}">
        <p14:creationId xmlns:p14="http://schemas.microsoft.com/office/powerpoint/2010/main" val="327034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6"/>
            <a:ext cx="12192000" cy="916693"/>
          </a:xfrm>
        </p:spPr>
        <p:txBody>
          <a:bodyPr>
            <a:normAutofit/>
          </a:bodyPr>
          <a:lstStyle/>
          <a:p>
            <a:r>
              <a:rPr lang="en-US" sz="3200" dirty="0"/>
              <a:t>Applying expectation maximization algorithm to Bayesian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34947"/>
                <a:ext cx="12192000" cy="5904797"/>
              </a:xfrm>
            </p:spPr>
            <p:txBody>
              <a:bodyPr>
                <a:normAutofit fontScale="92500" lnSpcReduction="10000"/>
              </a:bodyPr>
              <a:lstStyle/>
              <a:p>
                <a:r>
                  <a:rPr lang="en-US" b="1" dirty="0"/>
                  <a:t>M-step </a:t>
                </a:r>
                <a:r>
                  <a:rPr lang="en-US" dirty="0"/>
                  <a:t>seeks: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𝑛𝑒𝑤</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𝑎𝑟𝑔𝑚𝑎𝑥</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r>
                                  <m:rPr>
                                    <m:brk m:alnAt="7"/>
                                  </m:rPr>
                                  <a:rPr lang="en-US" i="1">
                                    <a:latin typeface="Cambria Math" panose="02040503050406030204" pitchFamily="18" charset="0"/>
                                  </a:rPr>
                                  <m:t>𝐻</m:t>
                                </m:r>
                              </m:e>
                            </m:d>
                          </m:sub>
                          <m:sup/>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𝑜𝑙𝑑</m:t>
                                </m:r>
                              </m:sup>
                            </m:sSup>
                          </m:e>
                        </m:nary>
                      </m:e>
                    </m:d>
                    <m:r>
                      <a:rPr lang="en-US" i="1">
                        <a:latin typeface="Cambria Math" panose="02040503050406030204" pitchFamily="18" charset="0"/>
                      </a:rPr>
                      <m:t>𝑙𝑜𝑔𝑃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b="1">
                        <a:latin typeface="Cambria Math" panose="02040503050406030204" pitchFamily="18" charset="0"/>
                      </a:rPr>
                      <m:t>)</m:t>
                    </m:r>
                  </m:oMath>
                </a14:m>
                <a:endParaRPr lang="en-US" dirty="0"/>
              </a:p>
              <a:p>
                <a:r>
                  <a:rPr lang="en-US" dirty="0"/>
                  <a:t>Recall that log joint probability given by Bayesian network decomposes into a sum over functions of subsets of variables</a:t>
                </a:r>
              </a:p>
              <a:p>
                <a:r>
                  <a:rPr lang="en-US" dirty="0"/>
                  <a:t>Notice also that expression above involves an expectation using joint conditional distribution or posterior over hidden variables</a:t>
                </a:r>
              </a:p>
              <a:p>
                <a:r>
                  <a:rPr lang="en-US" dirty="0"/>
                  <a:t>Using the EM algorithm, taking derivative w.r.t any parameter leaves just terms that involve the marginal expectation over the distribution of variables that participate in the function for the gradient of relevant parameter</a:t>
                </a:r>
              </a:p>
              <a:p>
                <a:r>
                  <a:rPr lang="en-US" dirty="0"/>
                  <a:t>This means, to find unconditional probability of unobserved variable A in network, necessary to determine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𝐴</m:t>
                        </m:r>
                      </m:sub>
                    </m:sSub>
                  </m:oMath>
                </a14:m>
                <a:r>
                  <a:rPr lang="en-US" dirty="0"/>
                  <a:t> of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𝐴</m:t>
                            </m:r>
                          </m:sub>
                        </m:sSub>
                      </m:e>
                    </m:d>
                  </m:oMath>
                </a14:m>
                <a:r>
                  <a:rPr lang="en-US" dirty="0"/>
                  <a:t> for which:</a:t>
                </a:r>
              </a:p>
              <a:p>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𝐴</m:t>
                            </m:r>
                          </m:sub>
                        </m:sSub>
                      </m:den>
                    </m:f>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𝐴</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e>
                        </m:nary>
                      </m:e>
                    </m:d>
                    <m:r>
                      <a:rPr lang="en-US" b="0" i="1" smtClean="0">
                        <a:latin typeface="Cambria Math" panose="02040503050406030204" pitchFamily="18" charset="0"/>
                      </a:rPr>
                      <m:t>𝑙𝑜𝑔𝑃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𝐴</m:t>
                        </m:r>
                      </m:sub>
                    </m:sSub>
                    <m:r>
                      <a:rPr lang="en-US" b="0" i="1" smtClean="0">
                        <a:latin typeface="Cambria Math" panose="02040503050406030204" pitchFamily="18" charset="0"/>
                      </a:rPr>
                      <m:t>))=0</m:t>
                    </m:r>
                  </m:oMath>
                </a14:m>
                <a:r>
                  <a:rPr lang="en-US" dirty="0"/>
                  <a:t> </a:t>
                </a:r>
              </a:p>
              <a:p>
                <a:r>
                  <a:rPr lang="en-US" dirty="0"/>
                  <a:t>Setting derivative of objective function to 0 gives this </a:t>
                </a:r>
                <a:r>
                  <a:rPr lang="en-US" i="1" dirty="0"/>
                  <a:t>closed form </a:t>
                </a:r>
                <a:r>
                  <a:rPr lang="en-US" dirty="0"/>
                  <a:t>result:</a:t>
                </a:r>
              </a:p>
              <a:p>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m:t>
                        </m:r>
                        <m:r>
                          <a:rPr lang="en-US" b="0" i="1" smtClean="0">
                            <a:latin typeface="Cambria Math" panose="02040503050406030204" pitchFamily="18" charset="0"/>
                          </a:rPr>
                          <m:t>(</m:t>
                        </m:r>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r>
                      <a:rPr lang="en-US" b="0" i="1" smtClean="0">
                        <a:latin typeface="Cambria Math" panose="02040503050406030204" pitchFamily="18" charset="0"/>
                      </a:rPr>
                      <m:t>)</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34947"/>
                <a:ext cx="12192000" cy="5904797"/>
              </a:xfrm>
              <a:blipFill>
                <a:blip r:embed="rId2"/>
                <a:stretch>
                  <a:fillRect l="-750" t="-1548" r="-400"/>
                </a:stretch>
              </a:blipFill>
            </p:spPr>
            <p:txBody>
              <a:bodyPr/>
              <a:lstStyle/>
              <a:p>
                <a:r>
                  <a:rPr lang="en-US">
                    <a:noFill/>
                  </a:rPr>
                  <a:t> </a:t>
                </a:r>
              </a:p>
            </p:txBody>
          </p:sp>
        </mc:Fallback>
      </mc:AlternateContent>
    </p:spTree>
    <p:extLst>
      <p:ext uri="{BB962C8B-B14F-4D97-AF65-F5344CB8AC3E}">
        <p14:creationId xmlns:p14="http://schemas.microsoft.com/office/powerpoint/2010/main" val="20501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DB14-83CD-4400-8BFB-C6686055B5EB}"/>
              </a:ext>
            </a:extLst>
          </p:cNvPr>
          <p:cNvSpPr>
            <a:spLocks noGrp="1"/>
          </p:cNvSpPr>
          <p:nvPr>
            <p:ph type="title"/>
          </p:nvPr>
        </p:nvSpPr>
        <p:spPr>
          <a:xfrm>
            <a:off x="0" y="18255"/>
            <a:ext cx="12192000" cy="916693"/>
          </a:xfrm>
        </p:spPr>
        <p:txBody>
          <a:bodyPr>
            <a:normAutofit/>
          </a:bodyPr>
          <a:lstStyle/>
          <a:p>
            <a:r>
              <a:rPr lang="en-US" sz="3200" dirty="0"/>
              <a:t>Applying expectation maximization algorithm to Bayesian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39F28-4F26-4D74-86B8-189AD7996564}"/>
                  </a:ext>
                </a:extLst>
              </p:cNvPr>
              <p:cNvSpPr>
                <a:spLocks noGrp="1"/>
              </p:cNvSpPr>
              <p:nvPr>
                <p:ph idx="1"/>
              </p:nvPr>
            </p:nvSpPr>
            <p:spPr>
              <a:xfrm>
                <a:off x="0" y="976044"/>
                <a:ext cx="12192000" cy="5904797"/>
              </a:xfrm>
            </p:spPr>
            <p:txBody>
              <a:bodyPr>
                <a:normAutofit lnSpcReduction="10000"/>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𝑎</m:t>
                        </m:r>
                      </m:sub>
                      <m:sup>
                        <m:r>
                          <a:rPr lang="en-US" i="1">
                            <a:latin typeface="Cambria Math" panose="02040503050406030204" pitchFamily="18" charset="0"/>
                          </a:rPr>
                          <m:t>𝑛𝑒𝑤</m:t>
                        </m:r>
                      </m:sup>
                    </m:sSubSup>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𝑃</m:t>
                        </m:r>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d>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rPr>
                          <m:t>𝑜𝑙𝑑</m:t>
                        </m:r>
                      </m:sup>
                    </m:sSup>
                    <m:r>
                      <a:rPr lang="en-US" i="1">
                        <a:latin typeface="Cambria Math" panose="02040503050406030204" pitchFamily="18" charset="0"/>
                      </a:rPr>
                      <m:t>)</m:t>
                    </m:r>
                  </m:oMath>
                </a14:m>
                <a:endParaRPr lang="en-US" dirty="0"/>
              </a:p>
              <a:p>
                <a:r>
                  <a:rPr lang="en-US" dirty="0"/>
                  <a:t>In other words, unconditional probability distribution is estimated in same way in which it would be computed if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oMath>
                </a14:m>
                <a:r>
                  <a:rPr lang="en-US" dirty="0"/>
                  <a:t> had been computed, but with each observation replaced by its probability</a:t>
                </a:r>
              </a:p>
              <a:p>
                <a:r>
                  <a:rPr lang="en-US" dirty="0"/>
                  <a:t>Applying this procedure to entire dataset is equivalent to replacing observed counts with expected counts under current model settings</a:t>
                </a:r>
              </a:p>
              <a:p>
                <a:r>
                  <a:rPr lang="en-US" dirty="0"/>
                  <a:t>To estimate conditional probability of unobserved random variable </a:t>
                </a:r>
                <a14:m>
                  <m:oMath xmlns:m="http://schemas.openxmlformats.org/officeDocument/2006/math">
                    <m:r>
                      <a:rPr lang="en-US" b="0" i="1" smtClean="0">
                        <a:latin typeface="Cambria Math" panose="02040503050406030204" pitchFamily="18" charset="0"/>
                      </a:rPr>
                      <m:t>𝐵</m:t>
                    </m:r>
                  </m:oMath>
                </a14:m>
                <a:r>
                  <a:rPr lang="en-US" dirty="0"/>
                  <a:t> given unobserved random variable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in Bayesian network, compute their joint (posterior) probability and the marginal (posterior) probability of </a:t>
                </a:r>
                <a14:m>
                  <m:oMath xmlns:m="http://schemas.openxmlformats.org/officeDocument/2006/math">
                    <m:r>
                      <a:rPr lang="en-US" b="0" i="1" smtClean="0">
                        <a:latin typeface="Cambria Math" panose="02040503050406030204" pitchFamily="18" charset="0"/>
                      </a:rPr>
                      <m:t>𝐴</m:t>
                    </m:r>
                  </m:oMath>
                </a14:m>
                <a:r>
                  <a:rPr lang="en-US" dirty="0"/>
                  <a:t> for each ex:</a:t>
                </a:r>
              </a:p>
              <a:p>
                <a:r>
                  <a:rPr lang="en-US" dirty="0"/>
                  <a:t>Update equation is: </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𝑏</m:t>
                        </m:r>
                      </m:e>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r>
                              <a:rPr lang="en-US" b="0" i="1" smtClean="0">
                                <a:latin typeface="Cambria Math" panose="02040503050406030204" pitchFamily="18" charset="0"/>
                              </a:rPr>
                              <m:t>)</m:t>
                            </m:r>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𝑜𝑙𝑑</m:t>
                                </m:r>
                              </m:sup>
                            </m:sSup>
                            <m:r>
                              <a:rPr lang="en-US" b="0" i="1" smtClean="0">
                                <a:latin typeface="Cambria Math" panose="02040503050406030204" pitchFamily="18" charset="0"/>
                              </a:rPr>
                              <m:t>)</m:t>
                            </m:r>
                          </m:e>
                        </m:nary>
                      </m:den>
                    </m:f>
                  </m:oMath>
                </a14:m>
                <a:endParaRPr lang="en-US" dirty="0"/>
              </a:p>
              <a:p>
                <a:r>
                  <a:rPr lang="en-US" dirty="0"/>
                  <a:t>This is just a ratio of the expected numbers of counts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0A39F28-4F26-4D74-86B8-189AD7996564}"/>
                  </a:ext>
                </a:extLst>
              </p:cNvPr>
              <p:cNvSpPr>
                <a:spLocks noGrp="1" noRot="1" noChangeAspect="1" noMove="1" noResize="1" noEditPoints="1" noAdjustHandles="1" noChangeArrowheads="1" noChangeShapeType="1" noTextEdit="1"/>
              </p:cNvSpPr>
              <p:nvPr>
                <p:ph idx="1"/>
              </p:nvPr>
            </p:nvSpPr>
            <p:spPr>
              <a:xfrm>
                <a:off x="0" y="976044"/>
                <a:ext cx="12192000" cy="5904797"/>
              </a:xfrm>
              <a:blipFill>
                <a:blip r:embed="rId2"/>
                <a:stretch>
                  <a:fillRect l="-900" r="-10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9A049D6-F1A1-4D79-A8FF-F19CCE4417A0}"/>
              </a:ext>
            </a:extLst>
          </p:cNvPr>
          <p:cNvSpPr txBox="1"/>
          <p:nvPr/>
        </p:nvSpPr>
        <p:spPr>
          <a:xfrm>
            <a:off x="7671371" y="4674742"/>
            <a:ext cx="452062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some of the variables are fully observed, expression can be adapted by replacing inferred probabilities by observed values – effectively assigning the observations a value of 1. </a:t>
            </a:r>
          </a:p>
          <a:p>
            <a:pPr marL="285750" indent="-285750">
              <a:buFont typeface="Arial" panose="020B0604020202020204" pitchFamily="34" charset="0"/>
              <a:buChar char="•"/>
            </a:pPr>
            <a:r>
              <a:rPr lang="en-US" dirty="0"/>
              <a:t>If variable B has multiple parents, A can be replaced by the set of parents.</a:t>
            </a:r>
          </a:p>
        </p:txBody>
      </p:sp>
    </p:spTree>
    <p:extLst>
      <p:ext uri="{BB962C8B-B14F-4D97-AF65-F5344CB8AC3E}">
        <p14:creationId xmlns:p14="http://schemas.microsoft.com/office/powerpoint/2010/main" val="229805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E029-3D70-4DB3-AB65-139DC494A66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FB8D50A-358A-4782-9592-6D8E6C788061}"/>
              </a:ext>
            </a:extLst>
          </p:cNvPr>
          <p:cNvSpPr>
            <a:spLocks noGrp="1"/>
          </p:cNvSpPr>
          <p:nvPr>
            <p:ph idx="1"/>
          </p:nvPr>
        </p:nvSpPr>
        <p:spPr>
          <a:xfrm>
            <a:off x="838200" y="1356189"/>
            <a:ext cx="10515600" cy="4820774"/>
          </a:xfrm>
        </p:spPr>
        <p:txBody>
          <a:bodyPr>
            <a:normAutofit fontScale="92500" lnSpcReduction="20000"/>
          </a:bodyPr>
          <a:lstStyle/>
          <a:p>
            <a:r>
              <a:rPr lang="en-US" dirty="0"/>
              <a:t>Expectation maximization: </a:t>
            </a:r>
          </a:p>
          <a:p>
            <a:pPr lvl="1"/>
            <a:r>
              <a:rPr lang="en-US" b="1" dirty="0"/>
              <a:t>E-step – </a:t>
            </a:r>
            <a:r>
              <a:rPr lang="en-US" dirty="0"/>
              <a:t>compute likelihood</a:t>
            </a:r>
            <a:endParaRPr lang="en-US" b="1" dirty="0"/>
          </a:p>
          <a:p>
            <a:pPr lvl="1"/>
            <a:r>
              <a:rPr lang="en-US" b="1" dirty="0"/>
              <a:t>M-step – </a:t>
            </a:r>
            <a:r>
              <a:rPr lang="en-US" dirty="0"/>
              <a:t>compute new parameters based on likelihood</a:t>
            </a:r>
          </a:p>
          <a:p>
            <a:pPr lvl="1"/>
            <a:r>
              <a:rPr lang="en-US" dirty="0"/>
              <a:t>Repeat</a:t>
            </a:r>
          </a:p>
          <a:p>
            <a:r>
              <a:rPr lang="en-US" dirty="0"/>
              <a:t>Kernel density estimation:</a:t>
            </a:r>
          </a:p>
          <a:p>
            <a:pPr lvl="1"/>
            <a:r>
              <a:rPr lang="en-US" dirty="0"/>
              <a:t>Approximate true distribution more accurately, but uses more parameters</a:t>
            </a:r>
          </a:p>
          <a:p>
            <a:pPr lvl="1"/>
            <a:r>
              <a:rPr lang="en-US" dirty="0"/>
              <a:t>Extreme form of Gaussian mixture modeling</a:t>
            </a:r>
          </a:p>
          <a:p>
            <a:r>
              <a:rPr lang="en-US" dirty="0"/>
              <a:t>Hidden variable models:</a:t>
            </a:r>
          </a:p>
          <a:p>
            <a:pPr lvl="1"/>
            <a:r>
              <a:rPr lang="en-US" dirty="0"/>
              <a:t>Infer new attributes</a:t>
            </a:r>
          </a:p>
          <a:p>
            <a:pPr lvl="1"/>
            <a:r>
              <a:rPr lang="en-US" dirty="0"/>
              <a:t>Use EM algorithm</a:t>
            </a:r>
          </a:p>
          <a:p>
            <a:r>
              <a:rPr lang="en-US" dirty="0"/>
              <a:t>Next class: tips for final project</a:t>
            </a:r>
          </a:p>
          <a:p>
            <a:pPr lvl="1"/>
            <a:r>
              <a:rPr lang="en-US" dirty="0"/>
              <a:t>Gradient boosting classifier hyperparameter tuning</a:t>
            </a:r>
          </a:p>
          <a:p>
            <a:pPr lvl="1"/>
            <a:r>
              <a:rPr lang="en-US" dirty="0"/>
              <a:t>Semi-supervised learning </a:t>
            </a:r>
          </a:p>
          <a:p>
            <a:pPr lvl="1"/>
            <a:r>
              <a:rPr lang="en-US" dirty="0"/>
              <a:t>Multi-instance learning </a:t>
            </a:r>
          </a:p>
          <a:p>
            <a:endParaRPr lang="en-US" dirty="0"/>
          </a:p>
          <a:p>
            <a:pPr lvl="1"/>
            <a:endParaRPr lang="en-US" dirty="0"/>
          </a:p>
          <a:p>
            <a:endParaRPr lang="en-US" b="1" dirty="0"/>
          </a:p>
        </p:txBody>
      </p:sp>
    </p:spTree>
    <p:extLst>
      <p:ext uri="{BB962C8B-B14F-4D97-AF65-F5344CB8AC3E}">
        <p14:creationId xmlns:p14="http://schemas.microsoft.com/office/powerpoint/2010/main" val="39982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55FA-AD02-4DE7-8372-3892E654B7F1}"/>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E6CFA7DA-32AD-421E-99EA-6BC4C6463666}"/>
              </a:ext>
            </a:extLst>
          </p:cNvPr>
          <p:cNvSpPr>
            <a:spLocks noGrp="1"/>
          </p:cNvSpPr>
          <p:nvPr>
            <p:ph type="subTitle" idx="1"/>
          </p:nvPr>
        </p:nvSpPr>
        <p:spPr/>
        <p:txBody>
          <a:bodyPr/>
          <a:lstStyle/>
          <a:p>
            <a:r>
              <a:rPr lang="en-US" dirty="0"/>
              <a:t>Lecture 30</a:t>
            </a:r>
          </a:p>
        </p:txBody>
      </p:sp>
    </p:spTree>
    <p:extLst>
      <p:ext uri="{BB962C8B-B14F-4D97-AF65-F5344CB8AC3E}">
        <p14:creationId xmlns:p14="http://schemas.microsoft.com/office/powerpoint/2010/main" val="400712707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086B-573A-48B5-B21C-B71D41D2C7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836F083-EE96-403C-BB58-5D5797E26042}"/>
              </a:ext>
            </a:extLst>
          </p:cNvPr>
          <p:cNvSpPr>
            <a:spLocks noGrp="1"/>
          </p:cNvSpPr>
          <p:nvPr>
            <p:ph idx="1"/>
          </p:nvPr>
        </p:nvSpPr>
        <p:spPr>
          <a:xfrm>
            <a:off x="838199" y="1825624"/>
            <a:ext cx="10884613" cy="5032375"/>
          </a:xfrm>
        </p:spPr>
        <p:txBody>
          <a:bodyPr/>
          <a:lstStyle/>
          <a:p>
            <a:r>
              <a:rPr lang="en-US" b="1" dirty="0"/>
              <a:t>Some useful tips for the final project:</a:t>
            </a:r>
          </a:p>
          <a:p>
            <a:r>
              <a:rPr lang="en-US" dirty="0"/>
              <a:t>Gradient boosting classifier hyperparameter tuning</a:t>
            </a:r>
          </a:p>
          <a:p>
            <a:r>
              <a:rPr lang="en-US" dirty="0"/>
              <a:t>Multi-instance learning </a:t>
            </a:r>
          </a:p>
          <a:p>
            <a:r>
              <a:rPr lang="en-US" strike="sngStrike" dirty="0"/>
              <a:t>Semi-supervised learning </a:t>
            </a:r>
          </a:p>
          <a:p>
            <a:r>
              <a:rPr lang="en-US" dirty="0"/>
              <a:t>Remember: 3 things to submit for final project:</a:t>
            </a:r>
          </a:p>
          <a:p>
            <a:r>
              <a:rPr lang="en-US" dirty="0"/>
              <a:t>1) .txt file with 5000 rows, 2 columns – [id, p(</a:t>
            </a:r>
            <a:r>
              <a:rPr lang="en-US" dirty="0" err="1"/>
              <a:t>isDefault</a:t>
            </a:r>
            <a:r>
              <a:rPr lang="en-US" dirty="0"/>
              <a:t>=1)]</a:t>
            </a:r>
          </a:p>
          <a:p>
            <a:r>
              <a:rPr lang="en-US" dirty="0"/>
              <a:t>2) .</a:t>
            </a:r>
            <a:r>
              <a:rPr lang="en-US" dirty="0" err="1"/>
              <a:t>py</a:t>
            </a:r>
            <a:r>
              <a:rPr lang="en-US" dirty="0"/>
              <a:t> file(s) with code</a:t>
            </a:r>
          </a:p>
          <a:p>
            <a:r>
              <a:rPr lang="en-US" dirty="0"/>
              <a:t>3) .pdf for part b (explain your choice of algorithm and attributes, etc.)</a:t>
            </a:r>
          </a:p>
          <a:p>
            <a:r>
              <a:rPr lang="en-US" dirty="0"/>
              <a:t>Will update datasets tonight (+500 labels, more unlabeled instances)</a:t>
            </a:r>
          </a:p>
          <a:p>
            <a:pPr marL="0" indent="0">
              <a:buNone/>
            </a:pPr>
            <a:endParaRPr lang="en-US" dirty="0"/>
          </a:p>
        </p:txBody>
      </p:sp>
    </p:spTree>
    <p:extLst>
      <p:ext uri="{BB962C8B-B14F-4D97-AF65-F5344CB8AC3E}">
        <p14:creationId xmlns:p14="http://schemas.microsoft.com/office/powerpoint/2010/main" val="282369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E7A6-F900-4115-8468-BC675A1386AC}"/>
              </a:ext>
            </a:extLst>
          </p:cNvPr>
          <p:cNvSpPr>
            <a:spLocks noGrp="1"/>
          </p:cNvSpPr>
          <p:nvPr>
            <p:ph type="title"/>
          </p:nvPr>
        </p:nvSpPr>
        <p:spPr/>
        <p:txBody>
          <a:bodyPr/>
          <a:lstStyle/>
          <a:p>
            <a:r>
              <a:rPr lang="en-US" dirty="0"/>
              <a:t>ROC reminder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8D231B-A967-4B75-AA22-E3F618E56610}"/>
                  </a:ext>
                </a:extLst>
              </p:cNvPr>
              <p:cNvSpPr>
                <a:spLocks noGrp="1"/>
              </p:cNvSpPr>
              <p:nvPr>
                <p:ph idx="1"/>
              </p:nvPr>
            </p:nvSpPr>
            <p:spPr>
              <a:xfrm>
                <a:off x="673816" y="1825624"/>
                <a:ext cx="10515600" cy="4832029"/>
              </a:xfrm>
            </p:spPr>
            <p:txBody>
              <a:bodyPr/>
              <a:lstStyle/>
              <a:p>
                <a:r>
                  <a:rPr lang="en-US" dirty="0"/>
                  <a:t>True positive as a function of false positive</a:t>
                </a:r>
              </a:p>
              <a:p>
                <a:r>
                  <a:rPr lang="en-US" dirty="0"/>
                  <a:t>ROC area under curve (AUC) </a:t>
                </a:r>
              </a:p>
              <a:p>
                <a14:m>
                  <m:oMath xmlns:m="http://schemas.openxmlformats.org/officeDocument/2006/math">
                    <m:r>
                      <a:rPr lang="en-US" b="0" i="1" smtClean="0">
                        <a:latin typeface="Cambria Math" panose="02040503050406030204" pitchFamily="18" charset="0"/>
                      </a:rPr>
                      <m:t>𝐴𝑈𝐶</m:t>
                    </m:r>
                    <m:r>
                      <a:rPr lang="en-US" b="0" i="1" smtClean="0">
                        <a:latin typeface="Cambria Math" panose="02040503050406030204" pitchFamily="18" charset="0"/>
                      </a:rPr>
                      <m:t>=1⇒</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𝑓𝑎𝑙𝑠𝑒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𝑝𝑜𝑠𝑖𝑡𝑖𝑣𝑒𝑠</m:t>
                    </m:r>
                  </m:oMath>
                </a14:m>
                <a:endParaRPr lang="en-US" dirty="0"/>
              </a:p>
              <a:p>
                <a14:m>
                  <m:oMath xmlns:m="http://schemas.openxmlformats.org/officeDocument/2006/math">
                    <m:r>
                      <a:rPr lang="en-US" b="0" i="1" smtClean="0">
                        <a:latin typeface="Cambria Math" panose="02040503050406030204" pitchFamily="18" charset="0"/>
                      </a:rPr>
                      <m:t>𝐴𝑈𝐶</m:t>
                    </m:r>
                    <m:r>
                      <a:rPr lang="en-US" b="0" i="1" smtClean="0">
                        <a:latin typeface="Cambria Math" panose="02040503050406030204" pitchFamily="18" charset="0"/>
                      </a:rPr>
                      <m:t>=0.5⇒</m:t>
                    </m:r>
                    <m:r>
                      <a:rPr lang="en-US" b="0" i="1" smtClean="0">
                        <a:latin typeface="Cambria Math" panose="02040503050406030204" pitchFamily="18" charset="0"/>
                      </a:rPr>
                      <m:t>𝑟𝑎𝑛𝑑𝑜𝑚</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𝑝𝑟𝑒𝑑𝑖𝑐𝑡𝑖𝑜𝑛𝑠</m:t>
                    </m:r>
                  </m:oMath>
                </a14:m>
                <a:endParaRPr lang="en-US" dirty="0"/>
              </a:p>
              <a:p>
                <a:r>
                  <a:rPr lang="en-US" dirty="0"/>
                  <a:t>Want AUC as close to 1 as possible</a:t>
                </a:r>
              </a:p>
              <a:p>
                <a:r>
                  <a:rPr lang="en-US" dirty="0"/>
                  <a:t>What is “good” AUC for final project dataset?</a:t>
                </a:r>
              </a:p>
              <a:p>
                <a:r>
                  <a:rPr lang="en-US" dirty="0"/>
                  <a:t>Gives probability that classifier will rank randomly chosen positive instance over a randomly chosen negative instance</a:t>
                </a:r>
              </a:p>
            </p:txBody>
          </p:sp>
        </mc:Choice>
        <mc:Fallback xmlns="">
          <p:sp>
            <p:nvSpPr>
              <p:cNvPr id="3" name="Content Placeholder 2">
                <a:extLst>
                  <a:ext uri="{FF2B5EF4-FFF2-40B4-BE49-F238E27FC236}">
                    <a16:creationId xmlns:a16="http://schemas.microsoft.com/office/drawing/2014/main" id="{5E8D231B-A967-4B75-AA22-E3F618E56610}"/>
                  </a:ext>
                </a:extLst>
              </p:cNvPr>
              <p:cNvSpPr>
                <a:spLocks noGrp="1" noRot="1" noChangeAspect="1" noMove="1" noResize="1" noEditPoints="1" noAdjustHandles="1" noChangeArrowheads="1" noChangeShapeType="1" noTextEdit="1"/>
              </p:cNvSpPr>
              <p:nvPr>
                <p:ph idx="1"/>
              </p:nvPr>
            </p:nvSpPr>
            <p:spPr>
              <a:xfrm>
                <a:off x="673816" y="1825624"/>
                <a:ext cx="10515600" cy="4832029"/>
              </a:xfrm>
              <a:blipFill>
                <a:blip r:embed="rId2"/>
                <a:stretch>
                  <a:fillRect l="-1043" t="-2018"/>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2A49C7FE-C97B-4C1E-BE09-304E816B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259" y="1433598"/>
            <a:ext cx="4674741" cy="350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4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72608" y="55420"/>
            <a:ext cx="8277827" cy="6747164"/>
          </a:xfrm>
          <a:prstGeom prst="rect">
            <a:avLst/>
          </a:prstGeom>
        </p:spPr>
      </p:pic>
      <p:sp>
        <p:nvSpPr>
          <p:cNvPr id="2" name="Title 1"/>
          <p:cNvSpPr>
            <a:spLocks noGrp="1"/>
          </p:cNvSpPr>
          <p:nvPr>
            <p:ph type="title"/>
          </p:nvPr>
        </p:nvSpPr>
        <p:spPr/>
        <p:txBody>
          <a:bodyPr/>
          <a:lstStyle/>
          <a:p>
            <a:r>
              <a:rPr lang="en-CA" dirty="0"/>
              <a:t>Replicated subtree problem</a:t>
            </a:r>
          </a:p>
        </p:txBody>
      </p:sp>
      <p:sp>
        <p:nvSpPr>
          <p:cNvPr id="3" name="Content Placeholder 2"/>
          <p:cNvSpPr>
            <a:spLocks noGrp="1"/>
          </p:cNvSpPr>
          <p:nvPr>
            <p:ph idx="1"/>
          </p:nvPr>
        </p:nvSpPr>
        <p:spPr>
          <a:xfrm>
            <a:off x="838198" y="1825625"/>
            <a:ext cx="3034409" cy="4351338"/>
          </a:xfrm>
        </p:spPr>
        <p:txBody>
          <a:bodyPr/>
          <a:lstStyle/>
          <a:p>
            <a:r>
              <a:rPr lang="en-CA" dirty="0"/>
              <a:t>x, y, z, w can take  values 1, 2, or 3</a:t>
            </a:r>
          </a:p>
          <a:p>
            <a:r>
              <a:rPr lang="en-CA" dirty="0"/>
              <a:t>Default rules</a:t>
            </a:r>
          </a:p>
          <a:p>
            <a:r>
              <a:rPr lang="en-CA" dirty="0"/>
              <a:t>Each small gray triangle contains the entire 3 level subtree in gray (child of node y)</a:t>
            </a:r>
          </a:p>
          <a:p>
            <a:r>
              <a:rPr lang="en-CA" dirty="0"/>
              <a:t>Extreme example</a:t>
            </a:r>
          </a:p>
          <a:p>
            <a:endParaRPr lang="en-CA" dirty="0"/>
          </a:p>
        </p:txBody>
      </p:sp>
    </p:spTree>
    <p:extLst>
      <p:ext uri="{BB962C8B-B14F-4D97-AF65-F5344CB8AC3E}">
        <p14:creationId xmlns:p14="http://schemas.microsoft.com/office/powerpoint/2010/main" val="138147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1F78-5272-4EAF-912C-31CD7234FD7C}"/>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90404B30-AF72-4A3C-AC58-4982AE0B028B}"/>
              </a:ext>
            </a:extLst>
          </p:cNvPr>
          <p:cNvSpPr>
            <a:spLocks noGrp="1"/>
          </p:cNvSpPr>
          <p:nvPr>
            <p:ph idx="1"/>
          </p:nvPr>
        </p:nvSpPr>
        <p:spPr>
          <a:xfrm>
            <a:off x="349321" y="1825625"/>
            <a:ext cx="11712540" cy="4351338"/>
          </a:xfrm>
        </p:spPr>
        <p:txBody>
          <a:bodyPr/>
          <a:lstStyle/>
          <a:p>
            <a:r>
              <a:rPr lang="en-US" dirty="0"/>
              <a:t>Hyper-parameters are parameters that are not directly learned by model</a:t>
            </a:r>
          </a:p>
          <a:p>
            <a:r>
              <a:rPr lang="en-US" dirty="0"/>
              <a:t>Typically passed as arguments to the model you are constructing</a:t>
            </a:r>
          </a:p>
          <a:p>
            <a:r>
              <a:rPr lang="en-US" dirty="0"/>
              <a:t>Examples: number of layers/neurons, kernel, tree depth, etc.</a:t>
            </a:r>
          </a:p>
          <a:p>
            <a:r>
              <a:rPr lang="en-US" dirty="0"/>
              <a:t>Two ways to tune hyperparameters:</a:t>
            </a:r>
          </a:p>
          <a:p>
            <a:r>
              <a:rPr lang="en-US" dirty="0"/>
              <a:t>1) grid search</a:t>
            </a:r>
          </a:p>
          <a:p>
            <a:r>
              <a:rPr lang="en-US" dirty="0"/>
              <a:t>2) random search</a:t>
            </a:r>
          </a:p>
        </p:txBody>
      </p:sp>
    </p:spTree>
    <p:extLst>
      <p:ext uri="{BB962C8B-B14F-4D97-AF65-F5344CB8AC3E}">
        <p14:creationId xmlns:p14="http://schemas.microsoft.com/office/powerpoint/2010/main" val="30116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59DA-DCEB-492D-9752-87D09C610AE9}"/>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DA557CD1-7BEB-43C5-968F-2361F803ACE6}"/>
              </a:ext>
            </a:extLst>
          </p:cNvPr>
          <p:cNvSpPr>
            <a:spLocks noGrp="1"/>
          </p:cNvSpPr>
          <p:nvPr>
            <p:ph idx="1"/>
          </p:nvPr>
        </p:nvSpPr>
        <p:spPr>
          <a:xfrm>
            <a:off x="838200" y="1866721"/>
            <a:ext cx="11364074" cy="5032375"/>
          </a:xfrm>
        </p:spPr>
        <p:txBody>
          <a:bodyPr/>
          <a:lstStyle/>
          <a:p>
            <a:r>
              <a:rPr lang="en-US" dirty="0"/>
              <a:t>Each instance is a bag of instances</a:t>
            </a:r>
          </a:p>
          <a:p>
            <a:r>
              <a:rPr lang="en-US" dirty="0"/>
              <a:t>Two methods: </a:t>
            </a:r>
          </a:p>
          <a:p>
            <a:r>
              <a:rPr lang="en-US" dirty="0"/>
              <a:t>1) aggregating the input (convert to single-instance learning)</a:t>
            </a:r>
          </a:p>
          <a:p>
            <a:pPr lvl="1"/>
            <a:r>
              <a:rPr lang="en-US" dirty="0"/>
              <a:t>Calculate mean, std, skew, </a:t>
            </a:r>
            <a:r>
              <a:rPr lang="en-US" dirty="0" err="1"/>
              <a:t>etc</a:t>
            </a:r>
            <a:r>
              <a:rPr lang="en-US" dirty="0"/>
              <a:t> over individual instances in bag</a:t>
            </a:r>
          </a:p>
          <a:p>
            <a:r>
              <a:rPr lang="en-US" dirty="0"/>
              <a:t>2) aggregating the output</a:t>
            </a:r>
          </a:p>
          <a:p>
            <a:pPr lvl="1"/>
            <a:r>
              <a:rPr lang="en-US" dirty="0"/>
              <a:t>Propagate the bag’s label to each individual instance</a:t>
            </a:r>
          </a:p>
          <a:p>
            <a:pPr lvl="1"/>
            <a:r>
              <a:rPr lang="en-US" dirty="0"/>
              <a:t>Classify each individual instance, assign majority class to bag</a:t>
            </a:r>
          </a:p>
          <a:p>
            <a:r>
              <a:rPr lang="en-US" dirty="0"/>
              <a:t>Our situation: a bag of transactions (withdrawals/deposits)</a:t>
            </a:r>
          </a:p>
        </p:txBody>
      </p:sp>
    </p:spTree>
    <p:extLst>
      <p:ext uri="{BB962C8B-B14F-4D97-AF65-F5344CB8AC3E}">
        <p14:creationId xmlns:p14="http://schemas.microsoft.com/office/powerpoint/2010/main" val="38518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9A52-CF19-4E8D-91E8-DF8607E218AE}"/>
              </a:ext>
            </a:extLst>
          </p:cNvPr>
          <p:cNvSpPr>
            <a:spLocks noGrp="1"/>
          </p:cNvSpPr>
          <p:nvPr>
            <p:ph type="title"/>
          </p:nvPr>
        </p:nvSpPr>
        <p:spPr/>
        <p:txBody>
          <a:bodyPr/>
          <a:lstStyle/>
          <a:p>
            <a:r>
              <a:rPr lang="en-US" dirty="0"/>
              <a:t>Semi-supervised learning </a:t>
            </a:r>
          </a:p>
        </p:txBody>
      </p:sp>
      <p:sp>
        <p:nvSpPr>
          <p:cNvPr id="3" name="Content Placeholder 2">
            <a:extLst>
              <a:ext uri="{FF2B5EF4-FFF2-40B4-BE49-F238E27FC236}">
                <a16:creationId xmlns:a16="http://schemas.microsoft.com/office/drawing/2014/main" id="{B6C46FEC-1918-4D17-A254-A8C56914FB34}"/>
              </a:ext>
            </a:extLst>
          </p:cNvPr>
          <p:cNvSpPr>
            <a:spLocks noGrp="1"/>
          </p:cNvSpPr>
          <p:nvPr>
            <p:ph idx="1"/>
          </p:nvPr>
        </p:nvSpPr>
        <p:spPr>
          <a:xfrm>
            <a:off x="0" y="1825625"/>
            <a:ext cx="12192000" cy="4351338"/>
          </a:xfrm>
        </p:spPr>
        <p:txBody>
          <a:bodyPr/>
          <a:lstStyle/>
          <a:p>
            <a:r>
              <a:rPr lang="en-US" dirty="0"/>
              <a:t>Semi-supervised learning is when some of training instances are unlabeled</a:t>
            </a:r>
          </a:p>
          <a:p>
            <a:r>
              <a:rPr lang="en-US" dirty="0"/>
              <a:t>Want to make use of additional unlabeled data to:</a:t>
            </a:r>
          </a:p>
          <a:p>
            <a:r>
              <a:rPr lang="en-US" b="1" dirty="0"/>
              <a:t>Capture shape of underlying data distribution</a:t>
            </a:r>
          </a:p>
          <a:p>
            <a:r>
              <a:rPr lang="en-US" b="1" dirty="0"/>
              <a:t>Generalize to new samples</a:t>
            </a:r>
          </a:p>
          <a:p>
            <a:r>
              <a:rPr lang="en-US" dirty="0"/>
              <a:t>Semi-supervised techniques perform best when we have large amount of unlabeled data and small amount of labeled data</a:t>
            </a:r>
          </a:p>
          <a:p>
            <a:r>
              <a:rPr lang="en-US" i="1" dirty="0"/>
              <a:t>Our situation</a:t>
            </a:r>
            <a:r>
              <a:rPr lang="en-US" dirty="0"/>
              <a:t>: 10000 labeled instances + 15000 unlabeled instances</a:t>
            </a:r>
          </a:p>
          <a:p>
            <a:pPr lvl="1"/>
            <a:r>
              <a:rPr lang="en-US" dirty="0"/>
              <a:t>(5000 unlabeled in original dataset, plus an additional 10000 unlabeled I just provided)</a:t>
            </a:r>
          </a:p>
          <a:p>
            <a:r>
              <a:rPr lang="en-US" dirty="0" err="1"/>
              <a:t>Sklearn</a:t>
            </a:r>
            <a:r>
              <a:rPr lang="en-US" dirty="0"/>
              <a:t> has two functions </a:t>
            </a:r>
            <a:r>
              <a:rPr lang="en-US" i="1" dirty="0" err="1"/>
              <a:t>LabelPropagation</a:t>
            </a:r>
            <a:r>
              <a:rPr lang="en-US" i="1" dirty="0"/>
              <a:t> </a:t>
            </a:r>
            <a:r>
              <a:rPr lang="en-US" dirty="0"/>
              <a:t>and </a:t>
            </a:r>
            <a:r>
              <a:rPr lang="en-US" i="1" dirty="0" err="1"/>
              <a:t>LabelSpreading</a:t>
            </a:r>
            <a:endParaRPr lang="en-US" dirty="0"/>
          </a:p>
        </p:txBody>
      </p:sp>
    </p:spTree>
    <p:extLst>
      <p:ext uri="{BB962C8B-B14F-4D97-AF65-F5344CB8AC3E}">
        <p14:creationId xmlns:p14="http://schemas.microsoft.com/office/powerpoint/2010/main" val="4295155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1D81-3B06-41A2-8E53-1F88207C97D5}"/>
              </a:ext>
            </a:extLst>
          </p:cNvPr>
          <p:cNvSpPr>
            <a:spLocks noGrp="1"/>
          </p:cNvSpPr>
          <p:nvPr>
            <p:ph type="title"/>
          </p:nvPr>
        </p:nvSpPr>
        <p:spPr/>
        <p:txBody>
          <a:bodyPr/>
          <a:lstStyle/>
          <a:p>
            <a:r>
              <a:rPr lang="en-US" dirty="0" err="1"/>
              <a:t>LabelPropagation</a:t>
            </a:r>
            <a:r>
              <a:rPr lang="en-US" dirty="0"/>
              <a:t> and </a:t>
            </a:r>
            <a:r>
              <a:rPr lang="en-US" dirty="0" err="1"/>
              <a:t>LabelSpreading</a:t>
            </a:r>
            <a:endParaRPr lang="en-US" dirty="0"/>
          </a:p>
        </p:txBody>
      </p:sp>
      <p:sp>
        <p:nvSpPr>
          <p:cNvPr id="3" name="Content Placeholder 2">
            <a:extLst>
              <a:ext uri="{FF2B5EF4-FFF2-40B4-BE49-F238E27FC236}">
                <a16:creationId xmlns:a16="http://schemas.microsoft.com/office/drawing/2014/main" id="{66160A9A-F5F3-4CDF-B56B-4B5BDACCD46C}"/>
              </a:ext>
            </a:extLst>
          </p:cNvPr>
          <p:cNvSpPr>
            <a:spLocks noGrp="1"/>
          </p:cNvSpPr>
          <p:nvPr>
            <p:ph idx="1"/>
          </p:nvPr>
        </p:nvSpPr>
        <p:spPr>
          <a:xfrm>
            <a:off x="0" y="1448656"/>
            <a:ext cx="12192000" cy="5409344"/>
          </a:xfrm>
        </p:spPr>
        <p:txBody>
          <a:bodyPr/>
          <a:lstStyle/>
          <a:p>
            <a:r>
              <a:rPr lang="en-US" dirty="0"/>
              <a:t>Use -1 to denote class of unlabeled instance</a:t>
            </a:r>
          </a:p>
          <a:p>
            <a:r>
              <a:rPr lang="en-US" dirty="0"/>
              <a:t>Label propagation/spreading work by constructing a similarity graph over all items in the input dataset</a:t>
            </a:r>
          </a:p>
          <a:p>
            <a:endParaRPr lang="en-US" dirty="0"/>
          </a:p>
        </p:txBody>
      </p:sp>
      <p:pic>
        <p:nvPicPr>
          <p:cNvPr id="1026" name="Picture 2">
            <a:extLst>
              <a:ext uri="{FF2B5EF4-FFF2-40B4-BE49-F238E27FC236}">
                <a16:creationId xmlns:a16="http://schemas.microsoft.com/office/drawing/2014/main" id="{DF1A0CD5-7E7F-41F9-BA1B-C8ABA983E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119" y="2540202"/>
            <a:ext cx="7370103" cy="3468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1C00D7-EE6C-431B-98DB-E0F805AEFBD9}"/>
              </a:ext>
            </a:extLst>
          </p:cNvPr>
          <p:cNvSpPr txBox="1"/>
          <p:nvPr/>
        </p:nvSpPr>
        <p:spPr>
          <a:xfrm>
            <a:off x="708917" y="3378019"/>
            <a:ext cx="3441843" cy="2031325"/>
          </a:xfrm>
          <a:prstGeom prst="rect">
            <a:avLst/>
          </a:prstGeom>
          <a:noFill/>
        </p:spPr>
        <p:txBody>
          <a:bodyPr wrap="square" rtlCol="0">
            <a:spAutoFit/>
          </a:bodyPr>
          <a:lstStyle/>
          <a:p>
            <a:r>
              <a:rPr lang="en-US" dirty="0"/>
              <a:t>Example of label-propagation: the structure of the unlabeled observations is consistent with the class structure, thus the class label can be propagated to the unlabeled observations of the training set</a:t>
            </a:r>
          </a:p>
        </p:txBody>
      </p:sp>
    </p:spTree>
    <p:extLst>
      <p:ext uri="{BB962C8B-B14F-4D97-AF65-F5344CB8AC3E}">
        <p14:creationId xmlns:p14="http://schemas.microsoft.com/office/powerpoint/2010/main" val="816921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2F0F-3773-4265-A14B-23547A01886D}"/>
              </a:ext>
            </a:extLst>
          </p:cNvPr>
          <p:cNvSpPr>
            <a:spLocks noGrp="1"/>
          </p:cNvSpPr>
          <p:nvPr>
            <p:ph type="ctrTitle"/>
          </p:nvPr>
        </p:nvSpPr>
        <p:spPr/>
        <p:txBody>
          <a:bodyPr/>
          <a:lstStyle/>
          <a:p>
            <a:r>
              <a:rPr lang="en-US" dirty="0"/>
              <a:t>CS405/505 </a:t>
            </a:r>
            <a:br>
              <a:rPr lang="en-US" dirty="0"/>
            </a:br>
            <a:r>
              <a:rPr lang="en-US" dirty="0"/>
              <a:t>Data Mining</a:t>
            </a:r>
          </a:p>
        </p:txBody>
      </p:sp>
      <p:sp>
        <p:nvSpPr>
          <p:cNvPr id="3" name="Subtitle 2">
            <a:extLst>
              <a:ext uri="{FF2B5EF4-FFF2-40B4-BE49-F238E27FC236}">
                <a16:creationId xmlns:a16="http://schemas.microsoft.com/office/drawing/2014/main" id="{1ADD5952-9DD0-4C3C-A884-A475CF856AF7}"/>
              </a:ext>
            </a:extLst>
          </p:cNvPr>
          <p:cNvSpPr>
            <a:spLocks noGrp="1"/>
          </p:cNvSpPr>
          <p:nvPr>
            <p:ph type="subTitle" idx="1"/>
          </p:nvPr>
        </p:nvSpPr>
        <p:spPr/>
        <p:txBody>
          <a:bodyPr/>
          <a:lstStyle/>
          <a:p>
            <a:r>
              <a:rPr lang="en-US" dirty="0"/>
              <a:t>Lecture 31</a:t>
            </a:r>
          </a:p>
        </p:txBody>
      </p:sp>
    </p:spTree>
    <p:extLst>
      <p:ext uri="{BB962C8B-B14F-4D97-AF65-F5344CB8AC3E}">
        <p14:creationId xmlns:p14="http://schemas.microsoft.com/office/powerpoint/2010/main" val="9678143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7F2C-7F92-45AC-96B6-8FA12ED616AA}"/>
              </a:ext>
            </a:extLst>
          </p:cNvPr>
          <p:cNvSpPr>
            <a:spLocks noGrp="1"/>
          </p:cNvSpPr>
          <p:nvPr>
            <p:ph type="title"/>
          </p:nvPr>
        </p:nvSpPr>
        <p:spPr>
          <a:xfrm>
            <a:off x="0" y="18256"/>
            <a:ext cx="10515600" cy="557098"/>
          </a:xfrm>
        </p:spPr>
        <p:txBody>
          <a:bodyPr>
            <a:normAutofit fontScale="90000"/>
          </a:bodyPr>
          <a:lstStyle/>
          <a:p>
            <a:r>
              <a:rPr lang="en-US" dirty="0"/>
              <a:t>Distributions reminder</a:t>
            </a:r>
          </a:p>
        </p:txBody>
      </p:sp>
      <p:pic>
        <p:nvPicPr>
          <p:cNvPr id="5" name="Picture 4">
            <a:extLst>
              <a:ext uri="{FF2B5EF4-FFF2-40B4-BE49-F238E27FC236}">
                <a16:creationId xmlns:a16="http://schemas.microsoft.com/office/drawing/2014/main" id="{F2770EF6-A772-40D4-8F2A-8CE86329D34B}"/>
              </a:ext>
            </a:extLst>
          </p:cNvPr>
          <p:cNvPicPr>
            <a:picLocks noChangeAspect="1"/>
          </p:cNvPicPr>
          <p:nvPr/>
        </p:nvPicPr>
        <p:blipFill>
          <a:blip r:embed="rId2"/>
          <a:stretch>
            <a:fillRect/>
          </a:stretch>
        </p:blipFill>
        <p:spPr>
          <a:xfrm>
            <a:off x="10276" y="559213"/>
            <a:ext cx="4198817" cy="2878486"/>
          </a:xfrm>
          <a:prstGeom prst="rect">
            <a:avLst/>
          </a:prstGeom>
        </p:spPr>
      </p:pic>
      <p:pic>
        <p:nvPicPr>
          <p:cNvPr id="6" name="Picture 5">
            <a:extLst>
              <a:ext uri="{FF2B5EF4-FFF2-40B4-BE49-F238E27FC236}">
                <a16:creationId xmlns:a16="http://schemas.microsoft.com/office/drawing/2014/main" id="{5B4C8DC4-8261-440A-AF3B-3A12313D89CA}"/>
              </a:ext>
            </a:extLst>
          </p:cNvPr>
          <p:cNvPicPr>
            <a:picLocks noChangeAspect="1"/>
          </p:cNvPicPr>
          <p:nvPr/>
        </p:nvPicPr>
        <p:blipFill>
          <a:blip r:embed="rId3"/>
          <a:stretch>
            <a:fillRect/>
          </a:stretch>
        </p:blipFill>
        <p:spPr>
          <a:xfrm>
            <a:off x="4619200" y="500226"/>
            <a:ext cx="3657564" cy="2681667"/>
          </a:xfrm>
          <a:prstGeom prst="rect">
            <a:avLst/>
          </a:prstGeom>
        </p:spPr>
      </p:pic>
      <p:pic>
        <p:nvPicPr>
          <p:cNvPr id="7" name="Picture 6">
            <a:extLst>
              <a:ext uri="{FF2B5EF4-FFF2-40B4-BE49-F238E27FC236}">
                <a16:creationId xmlns:a16="http://schemas.microsoft.com/office/drawing/2014/main" id="{4BA89ABB-C25B-449C-AFCD-B735BEF7BA06}"/>
              </a:ext>
            </a:extLst>
          </p:cNvPr>
          <p:cNvPicPr>
            <a:picLocks noChangeAspect="1"/>
          </p:cNvPicPr>
          <p:nvPr/>
        </p:nvPicPr>
        <p:blipFill>
          <a:blip r:embed="rId4"/>
          <a:stretch>
            <a:fillRect/>
          </a:stretch>
        </p:blipFill>
        <p:spPr>
          <a:xfrm>
            <a:off x="602822" y="3575668"/>
            <a:ext cx="3624760" cy="2870285"/>
          </a:xfrm>
          <a:prstGeom prst="rect">
            <a:avLst/>
          </a:prstGeom>
        </p:spPr>
      </p:pic>
      <p:pic>
        <p:nvPicPr>
          <p:cNvPr id="8" name="Picture 7">
            <a:extLst>
              <a:ext uri="{FF2B5EF4-FFF2-40B4-BE49-F238E27FC236}">
                <a16:creationId xmlns:a16="http://schemas.microsoft.com/office/drawing/2014/main" id="{9229D8C0-716F-4A1A-9022-3ADE2968CA6B}"/>
              </a:ext>
            </a:extLst>
          </p:cNvPr>
          <p:cNvPicPr>
            <a:picLocks noChangeAspect="1"/>
          </p:cNvPicPr>
          <p:nvPr/>
        </p:nvPicPr>
        <p:blipFill>
          <a:blip r:embed="rId5"/>
          <a:stretch>
            <a:fillRect/>
          </a:stretch>
        </p:blipFill>
        <p:spPr>
          <a:xfrm>
            <a:off x="4619200" y="3626085"/>
            <a:ext cx="3608359" cy="284568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E416-9AA1-4D7A-8329-4E24BA13D1F2}"/>
                  </a:ext>
                </a:extLst>
              </p:cNvPr>
              <p:cNvSpPr txBox="1"/>
              <p:nvPr/>
            </p:nvSpPr>
            <p:spPr>
              <a:xfrm>
                <a:off x="8276764" y="1057324"/>
                <a:ext cx="3785097" cy="4185313"/>
              </a:xfrm>
              <a:prstGeom prst="rect">
                <a:avLst/>
              </a:prstGeom>
              <a:noFill/>
            </p:spPr>
            <p:txBody>
              <a:bodyPr wrap="square" rtlCol="0">
                <a:spAutoFit/>
              </a:bodyPr>
              <a:lstStyle/>
              <a:p>
                <a:pPr marL="285750" indent="-285750">
                  <a:buFont typeface="Arial" panose="020B0604020202020204" pitchFamily="34" charset="0"/>
                  <a:buChar char="•"/>
                </a:pPr>
                <a:r>
                  <a:rPr lang="en-US" dirty="0"/>
                  <a:t>A) sample of 60 points drawn from a joint probability distribution with two variables:</a:t>
                </a:r>
                <a:endParaRPr lang="en-US"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𝑋</m:t>
                    </m:r>
                  </m:oMath>
                </a14:m>
                <a:r>
                  <a:rPr lang="en-US" dirty="0"/>
                  <a:t> which takes 9 possible values</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oMath>
                </a14:m>
                <a:r>
                  <a:rPr lang="en-US" dirty="0"/>
                  <a:t> which take 2 possible values</a:t>
                </a:r>
              </a:p>
              <a:p>
                <a:pPr marL="285750" indent="-285750">
                  <a:buFont typeface="Arial" panose="020B0604020202020204" pitchFamily="34" charset="0"/>
                  <a:buChar char="•"/>
                </a:pPr>
                <a:r>
                  <a:rPr lang="en-US" dirty="0"/>
                  <a:t>B) marginal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C) marginal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b="0" dirty="0"/>
              </a:p>
              <a:p>
                <a:pPr marL="285750" indent="-285750">
                  <a:buFont typeface="Arial" panose="020B0604020202020204" pitchFamily="34" charset="0"/>
                  <a:buChar char="•"/>
                </a:pPr>
                <a:r>
                  <a:rPr lang="en-US" dirty="0"/>
                  <a:t>D) conditional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m:t>
                    </m:r>
                  </m:oMath>
                </a14:m>
                <a:endParaRPr lang="en-US" dirty="0"/>
              </a:p>
              <a:p>
                <a:endParaRPr lang="en-US" dirty="0"/>
              </a:p>
              <a:p>
                <a:endParaRPr lang="en-US"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e>
                          <m:r>
                            <a:rPr lang="en-US" sz="2400" b="0" i="1" smtClean="0">
                              <a:latin typeface="Cambria Math" panose="02040503050406030204" pitchFamily="18" charset="0"/>
                            </a:rPr>
                            <m:t>𝑌</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𝑋</m:t>
                              </m:r>
                            </m:e>
                          </m:d>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e>
                          </m:d>
                        </m:den>
                      </m:f>
                    </m:oMath>
                  </m:oMathPara>
                </a14:m>
                <a:endParaRPr lang="en-US" sz="2400" dirty="0"/>
              </a:p>
              <a:p>
                <a:pPr marL="285750" indent="-285750">
                  <a:buFont typeface="Arial" panose="020B0604020202020204" pitchFamily="34" charset="0"/>
                  <a:buChar char="•"/>
                </a:pPr>
                <a:endParaRPr lang="en-US" dirty="0"/>
              </a:p>
            </p:txBody>
          </p:sp>
        </mc:Choice>
        <mc:Fallback xmlns="">
          <p:sp>
            <p:nvSpPr>
              <p:cNvPr id="9" name="TextBox 8">
                <a:extLst>
                  <a:ext uri="{FF2B5EF4-FFF2-40B4-BE49-F238E27FC236}">
                    <a16:creationId xmlns:a16="http://schemas.microsoft.com/office/drawing/2014/main" id="{3930E416-9AA1-4D7A-8329-4E24BA13D1F2}"/>
                  </a:ext>
                </a:extLst>
              </p:cNvPr>
              <p:cNvSpPr txBox="1">
                <a:spLocks noRot="1" noChangeAspect="1" noMove="1" noResize="1" noEditPoints="1" noAdjustHandles="1" noChangeArrowheads="1" noChangeShapeType="1" noTextEdit="1"/>
              </p:cNvSpPr>
              <p:nvPr/>
            </p:nvSpPr>
            <p:spPr>
              <a:xfrm>
                <a:off x="8276764" y="1057324"/>
                <a:ext cx="3785097" cy="4185313"/>
              </a:xfrm>
              <a:prstGeom prst="rect">
                <a:avLst/>
              </a:prstGeom>
              <a:blipFill>
                <a:blip r:embed="rId6"/>
                <a:stretch>
                  <a:fillRect l="-1127" t="-728" r="-6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087B6DA-CAEB-4FBB-896E-5546B24A51E6}"/>
              </a:ext>
            </a:extLst>
          </p:cNvPr>
          <p:cNvSpPr txBox="1"/>
          <p:nvPr/>
        </p:nvSpPr>
        <p:spPr>
          <a:xfrm>
            <a:off x="0" y="6531967"/>
            <a:ext cx="11511164" cy="307777"/>
          </a:xfrm>
          <a:prstGeom prst="rect">
            <a:avLst/>
          </a:prstGeom>
          <a:noFill/>
        </p:spPr>
        <p:txBody>
          <a:bodyPr wrap="square" rtlCol="0">
            <a:spAutoFit/>
          </a:bodyPr>
          <a:lstStyle/>
          <a:p>
            <a:r>
              <a:rPr lang="en-US" sz="1400" u="sng" dirty="0"/>
              <a:t>Christopher M. Bishop “Pattern Recognition and Machine Learning”</a:t>
            </a:r>
          </a:p>
        </p:txBody>
      </p:sp>
      <p:sp>
        <p:nvSpPr>
          <p:cNvPr id="3" name="TextBox 2">
            <a:extLst>
              <a:ext uri="{FF2B5EF4-FFF2-40B4-BE49-F238E27FC236}">
                <a16:creationId xmlns:a16="http://schemas.microsoft.com/office/drawing/2014/main" id="{717CF990-A742-463F-AACA-BE0104740B22}"/>
              </a:ext>
            </a:extLst>
          </p:cNvPr>
          <p:cNvSpPr txBox="1"/>
          <p:nvPr/>
        </p:nvSpPr>
        <p:spPr>
          <a:xfrm flipH="1">
            <a:off x="221988" y="500226"/>
            <a:ext cx="857664" cy="646331"/>
          </a:xfrm>
          <a:prstGeom prst="rect">
            <a:avLst/>
          </a:prstGeom>
          <a:noFill/>
        </p:spPr>
        <p:txBody>
          <a:bodyPr wrap="square" rtlCol="0">
            <a:spAutoFit/>
          </a:bodyPr>
          <a:lstStyle/>
          <a:p>
            <a:r>
              <a:rPr lang="en-US" sz="3600" dirty="0"/>
              <a:t>A</a:t>
            </a:r>
          </a:p>
        </p:txBody>
      </p:sp>
      <p:sp>
        <p:nvSpPr>
          <p:cNvPr id="11" name="TextBox 10">
            <a:extLst>
              <a:ext uri="{FF2B5EF4-FFF2-40B4-BE49-F238E27FC236}">
                <a16:creationId xmlns:a16="http://schemas.microsoft.com/office/drawing/2014/main" id="{37D81B54-F173-422E-84A8-DF68A1A05049}"/>
              </a:ext>
            </a:extLst>
          </p:cNvPr>
          <p:cNvSpPr txBox="1"/>
          <p:nvPr/>
        </p:nvSpPr>
        <p:spPr>
          <a:xfrm flipH="1">
            <a:off x="4258298" y="491681"/>
            <a:ext cx="857664" cy="646331"/>
          </a:xfrm>
          <a:prstGeom prst="rect">
            <a:avLst/>
          </a:prstGeom>
          <a:noFill/>
        </p:spPr>
        <p:txBody>
          <a:bodyPr wrap="square" rtlCol="0">
            <a:spAutoFit/>
          </a:bodyPr>
          <a:lstStyle/>
          <a:p>
            <a:r>
              <a:rPr lang="en-US" sz="3600" dirty="0"/>
              <a:t>B</a:t>
            </a:r>
          </a:p>
        </p:txBody>
      </p:sp>
      <p:sp>
        <p:nvSpPr>
          <p:cNvPr id="12" name="TextBox 11">
            <a:extLst>
              <a:ext uri="{FF2B5EF4-FFF2-40B4-BE49-F238E27FC236}">
                <a16:creationId xmlns:a16="http://schemas.microsoft.com/office/drawing/2014/main" id="{47BFE0C8-1E63-4D76-BBAE-F6C0E9286102}"/>
              </a:ext>
            </a:extLst>
          </p:cNvPr>
          <p:cNvSpPr txBox="1"/>
          <p:nvPr/>
        </p:nvSpPr>
        <p:spPr>
          <a:xfrm flipH="1">
            <a:off x="130139" y="3157541"/>
            <a:ext cx="857664" cy="646331"/>
          </a:xfrm>
          <a:prstGeom prst="rect">
            <a:avLst/>
          </a:prstGeom>
          <a:noFill/>
        </p:spPr>
        <p:txBody>
          <a:bodyPr wrap="square" rtlCol="0">
            <a:spAutoFit/>
          </a:bodyPr>
          <a:lstStyle/>
          <a:p>
            <a:r>
              <a:rPr lang="en-US" sz="3600" dirty="0"/>
              <a:t>C</a:t>
            </a:r>
          </a:p>
        </p:txBody>
      </p:sp>
      <p:sp>
        <p:nvSpPr>
          <p:cNvPr id="14" name="TextBox 13">
            <a:extLst>
              <a:ext uri="{FF2B5EF4-FFF2-40B4-BE49-F238E27FC236}">
                <a16:creationId xmlns:a16="http://schemas.microsoft.com/office/drawing/2014/main" id="{2FFE565A-C7B0-4781-BFD4-32980A0D1CA5}"/>
              </a:ext>
            </a:extLst>
          </p:cNvPr>
          <p:cNvSpPr txBox="1"/>
          <p:nvPr/>
        </p:nvSpPr>
        <p:spPr>
          <a:xfrm flipH="1">
            <a:off x="4148605" y="3332325"/>
            <a:ext cx="857664" cy="646331"/>
          </a:xfrm>
          <a:prstGeom prst="rect">
            <a:avLst/>
          </a:prstGeom>
          <a:noFill/>
        </p:spPr>
        <p:txBody>
          <a:bodyPr wrap="square" rtlCol="0">
            <a:spAutoFit/>
          </a:bodyPr>
          <a:lstStyle/>
          <a:p>
            <a:r>
              <a:rPr lang="en-US" sz="3600" dirty="0"/>
              <a:t>D</a:t>
            </a:r>
          </a:p>
        </p:txBody>
      </p:sp>
    </p:spTree>
    <p:extLst>
      <p:ext uri="{BB962C8B-B14F-4D97-AF65-F5344CB8AC3E}">
        <p14:creationId xmlns:p14="http://schemas.microsoft.com/office/powerpoint/2010/main" val="9471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4"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C1CA-7000-4AA9-A053-F0B30AA82BCF}"/>
              </a:ext>
            </a:extLst>
          </p:cNvPr>
          <p:cNvSpPr>
            <a:spLocks noGrp="1"/>
          </p:cNvSpPr>
          <p:nvPr>
            <p:ph type="title"/>
          </p:nvPr>
        </p:nvSpPr>
        <p:spPr>
          <a:xfrm>
            <a:off x="0" y="11018"/>
            <a:ext cx="12192000" cy="770562"/>
          </a:xfrm>
        </p:spPr>
        <p:txBody>
          <a:bodyPr/>
          <a:lstStyle/>
          <a:p>
            <a:r>
              <a:rPr lang="en-US" dirty="0"/>
              <a:t>Bayesian estimation and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691DFD-2958-4770-BA19-4C3E034495BC}"/>
                  </a:ext>
                </a:extLst>
              </p:cNvPr>
              <p:cNvSpPr>
                <a:spLocks noGrp="1"/>
              </p:cNvSpPr>
              <p:nvPr>
                <p:ph idx="1"/>
              </p:nvPr>
            </p:nvSpPr>
            <p:spPr>
              <a:xfrm>
                <a:off x="-1" y="787935"/>
                <a:ext cx="12191999" cy="6070063"/>
              </a:xfrm>
            </p:spPr>
            <p:txBody>
              <a:bodyPr/>
              <a:lstStyle/>
              <a:p>
                <a:r>
                  <a:rPr lang="en-US" dirty="0"/>
                  <a:t>Adopt Bayesian perspective if we believe a certain parameter has been drawn from a particular distribution</a:t>
                </a:r>
              </a:p>
              <a:p>
                <a:r>
                  <a:rPr lang="en-US" dirty="0"/>
                  <a:t>Use hyperparameter </a:t>
                </a:r>
                <a14:m>
                  <m:oMath xmlns:m="http://schemas.openxmlformats.org/officeDocument/2006/math">
                    <m:r>
                      <a:rPr lang="en-US" b="0" i="1" smtClean="0">
                        <a:latin typeface="Cambria Math" panose="02040503050406030204" pitchFamily="18" charset="0"/>
                      </a:rPr>
                      <m:t>𝛼</m:t>
                    </m:r>
                  </m:oMath>
                </a14:m>
                <a:r>
                  <a:rPr lang="en-US" dirty="0"/>
                  <a:t> to represent this distribution</a:t>
                </a:r>
              </a:p>
              <a:p>
                <a:r>
                  <a:rPr lang="en-US" dirty="0"/>
                  <a:t>Define </a:t>
                </a:r>
                <a:r>
                  <a:rPr lang="en-US" i="1" dirty="0"/>
                  <a:t>joint distribution </a:t>
                </a:r>
                <a:r>
                  <a:rPr lang="en-US" dirty="0"/>
                  <a:t>of data and parameters as: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𝜃</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e>
                    </m:nary>
                  </m:oMath>
                </a14:m>
                <a:endParaRPr lang="en-US" dirty="0"/>
              </a:p>
              <a:p>
                <a:r>
                  <a:rPr lang="en-US" dirty="0"/>
                  <a:t>Bayesian predictions use quantity called </a:t>
                </a:r>
                <a:r>
                  <a:rPr lang="en-US" i="1" dirty="0"/>
                  <a:t>posterior predictive distribution:</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𝛼</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𝜃</m:t>
                        </m:r>
                      </m:sub>
                      <m:sup>
                        <m:r>
                          <a:rPr lang="en-US" b="0" i="1" smtClean="0">
                            <a:latin typeface="Cambria Math" panose="02040503050406030204" pitchFamily="18" charset="0"/>
                          </a:rPr>
                          <m:t> </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e>
                          <m:e>
                            <m:r>
                              <a:rPr lang="en-US" b="0" i="1" smtClean="0">
                                <a:latin typeface="Cambria Math" panose="02040503050406030204" pitchFamily="18" charset="0"/>
                              </a:rPr>
                              <m:t>𝜃</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a14:m>
                <a:r>
                  <a:rPr lang="en-US" b="0" dirty="0"/>
                  <a: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𝜃</m:t>
                    </m:r>
                  </m:oMath>
                </a14:m>
                <a:endParaRPr lang="en-US" b="0" dirty="0"/>
              </a:p>
              <a:p>
                <a:r>
                  <a:rPr lang="en-US" dirty="0"/>
                  <a:t>probability model for a new observation marginalized over the posterior probability inferred for the parameters given the observations so far</a:t>
                </a:r>
              </a:p>
              <a:p>
                <a:r>
                  <a:rPr lang="en-US" b="1" dirty="0"/>
                  <a:t>Empirical Bayes </a:t>
                </a:r>
                <a:r>
                  <a:rPr lang="en-US" dirty="0"/>
                  <a:t>method employed to find suitable value for hyperparameter </a:t>
                </a:r>
                <a14:m>
                  <m:oMath xmlns:m="http://schemas.openxmlformats.org/officeDocument/2006/math">
                    <m:r>
                      <a:rPr lang="en-US" b="0" i="1" smtClean="0">
                        <a:latin typeface="Cambria Math" panose="02040503050406030204" pitchFamily="18" charset="0"/>
                      </a:rPr>
                      <m:t>𝛼</m:t>
                    </m:r>
                  </m:oMath>
                </a14:m>
                <a:endParaRPr lang="en-US" dirty="0"/>
              </a:p>
              <a:p>
                <a:r>
                  <a:rPr lang="en-US" dirty="0"/>
                  <a:t>Maximize log marginal likelihood w.r.t model’s hyperparameters: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𝑀𝑀𝐿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𝑎𝑟𝑔𝑚𝑎𝑥</m:t>
                        </m:r>
                      </m:e>
                      <m:sub>
                        <m:r>
                          <a:rPr lang="en-US" b="0" i="1" smtClean="0">
                            <a:latin typeface="Cambria Math" panose="02040503050406030204" pitchFamily="18" charset="0"/>
                          </a:rPr>
                          <m:t>𝛼</m:t>
                        </m:r>
                      </m:sub>
                    </m:sSub>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𝜃</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e>
                            </m:d>
                            <m:r>
                              <a:rPr lang="en-US" b="0" i="1" smtClean="0">
                                <a:latin typeface="Cambria Math" panose="02040503050406030204" pitchFamily="18" charset="0"/>
                              </a:rPr>
                              <m:t>𝑑</m:t>
                            </m:r>
                            <m:r>
                              <a:rPr lang="en-US" b="0" i="1" smtClean="0">
                                <a:latin typeface="Cambria Math" panose="02040503050406030204" pitchFamily="18" charset="0"/>
                              </a:rPr>
                              <m:t>𝜃</m:t>
                            </m:r>
                          </m:e>
                        </m:nary>
                      </m:e>
                    </m:nary>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A691DFD-2958-4770-BA19-4C3E034495BC}"/>
                  </a:ext>
                </a:extLst>
              </p:cNvPr>
              <p:cNvSpPr>
                <a:spLocks noGrp="1" noRot="1" noChangeAspect="1" noMove="1" noResize="1" noEditPoints="1" noAdjustHandles="1" noChangeArrowheads="1" noChangeShapeType="1" noTextEdit="1"/>
              </p:cNvSpPr>
              <p:nvPr>
                <p:ph idx="1"/>
              </p:nvPr>
            </p:nvSpPr>
            <p:spPr>
              <a:xfrm>
                <a:off x="-1" y="787935"/>
                <a:ext cx="12191999" cy="6070063"/>
              </a:xfrm>
              <a:blipFill>
                <a:blip r:embed="rId2"/>
                <a:stretch>
                  <a:fillRect l="-900" t="-1606"/>
                </a:stretch>
              </a:blipFill>
            </p:spPr>
            <p:txBody>
              <a:bodyPr/>
              <a:lstStyle/>
              <a:p>
                <a:r>
                  <a:rPr lang="en-US">
                    <a:noFill/>
                  </a:rPr>
                  <a:t> </a:t>
                </a:r>
              </a:p>
            </p:txBody>
          </p:sp>
        </mc:Fallback>
      </mc:AlternateContent>
    </p:spTree>
    <p:extLst>
      <p:ext uri="{BB962C8B-B14F-4D97-AF65-F5344CB8AC3E}">
        <p14:creationId xmlns:p14="http://schemas.microsoft.com/office/powerpoint/2010/main" val="202416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7BCE-E3B0-40CE-BCF9-242A65AC726B}"/>
              </a:ext>
            </a:extLst>
          </p:cNvPr>
          <p:cNvSpPr>
            <a:spLocks noGrp="1"/>
          </p:cNvSpPr>
          <p:nvPr>
            <p:ph type="title"/>
          </p:nvPr>
        </p:nvSpPr>
        <p:spPr>
          <a:xfrm>
            <a:off x="838200" y="365125"/>
            <a:ext cx="10515600" cy="1325563"/>
          </a:xfrm>
        </p:spPr>
        <p:txBody>
          <a:bodyPr/>
          <a:lstStyle/>
          <a:p>
            <a:r>
              <a:rPr lang="en-US" dirty="0"/>
              <a:t>Probabilistic inference models</a:t>
            </a:r>
          </a:p>
        </p:txBody>
      </p:sp>
      <p:sp>
        <p:nvSpPr>
          <p:cNvPr id="3" name="Content Placeholder 2">
            <a:extLst>
              <a:ext uri="{FF2B5EF4-FFF2-40B4-BE49-F238E27FC236}">
                <a16:creationId xmlns:a16="http://schemas.microsoft.com/office/drawing/2014/main" id="{50C0AA0F-7EC4-4CDD-9605-511696F4C078}"/>
              </a:ext>
            </a:extLst>
          </p:cNvPr>
          <p:cNvSpPr>
            <a:spLocks noGrp="1"/>
          </p:cNvSpPr>
          <p:nvPr>
            <p:ph idx="1"/>
          </p:nvPr>
        </p:nvSpPr>
        <p:spPr>
          <a:xfrm>
            <a:off x="0" y="1825625"/>
            <a:ext cx="12192000" cy="4351338"/>
          </a:xfrm>
        </p:spPr>
        <p:txBody>
          <a:bodyPr/>
          <a:lstStyle/>
          <a:p>
            <a:r>
              <a:rPr lang="en-US" dirty="0"/>
              <a:t>Special methods required to efficiently compute posterior, marginal distributions</a:t>
            </a:r>
          </a:p>
          <a:p>
            <a:r>
              <a:rPr lang="en-US" dirty="0"/>
              <a:t>This is the field of </a:t>
            </a:r>
            <a:r>
              <a:rPr lang="en-US" i="1" dirty="0"/>
              <a:t>probabilistic inference</a:t>
            </a:r>
          </a:p>
          <a:p>
            <a:r>
              <a:rPr lang="en-US" dirty="0"/>
              <a:t>We will now review widely used probabilistic inference methods:</a:t>
            </a:r>
          </a:p>
          <a:p>
            <a:r>
              <a:rPr lang="en-US" b="1" dirty="0"/>
              <a:t>1) Probability propagation</a:t>
            </a:r>
          </a:p>
          <a:p>
            <a:r>
              <a:rPr lang="en-US" b="1" dirty="0"/>
              <a:t>2) Sampling and simulated annealing</a:t>
            </a:r>
          </a:p>
          <a:p>
            <a:r>
              <a:rPr lang="en-US" b="1" dirty="0"/>
              <a:t>3) Variational inference</a:t>
            </a:r>
          </a:p>
        </p:txBody>
      </p:sp>
    </p:spTree>
    <p:extLst>
      <p:ext uri="{BB962C8B-B14F-4D97-AF65-F5344CB8AC3E}">
        <p14:creationId xmlns:p14="http://schemas.microsoft.com/office/powerpoint/2010/main" val="30961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EE91-6DCD-44E3-A762-2DB86C35DD67}"/>
              </a:ext>
            </a:extLst>
          </p:cNvPr>
          <p:cNvSpPr>
            <a:spLocks noGrp="1"/>
          </p:cNvSpPr>
          <p:nvPr>
            <p:ph type="title"/>
          </p:nvPr>
        </p:nvSpPr>
        <p:spPr>
          <a:xfrm>
            <a:off x="0" y="0"/>
            <a:ext cx="12192000" cy="1006867"/>
          </a:xfrm>
        </p:spPr>
        <p:txBody>
          <a:bodyPr/>
          <a:lstStyle/>
          <a:p>
            <a:r>
              <a:rPr lang="en-US" dirty="0"/>
              <a:t>Probability 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1B2CD3-36F5-4584-B254-1A464DAEB54B}"/>
                  </a:ext>
                </a:extLst>
              </p:cNvPr>
              <p:cNvSpPr>
                <a:spLocks noGrp="1"/>
              </p:cNvSpPr>
              <p:nvPr>
                <p:ph idx="1"/>
              </p:nvPr>
            </p:nvSpPr>
            <p:spPr>
              <a:xfrm>
                <a:off x="-1" y="1006866"/>
                <a:ext cx="12191999" cy="5851133"/>
              </a:xfrm>
            </p:spPr>
            <p:txBody>
              <a:bodyPr/>
              <a:lstStyle/>
              <a:p>
                <a:r>
                  <a:rPr lang="en-US" dirty="0"/>
                  <a:t>Structured probability models like Bayesian networks decompose joint probability distribution into products of functions over subsets of variables</a:t>
                </a:r>
              </a:p>
              <a:p>
                <a:r>
                  <a:rPr lang="en-US" dirty="0"/>
                  <a:t>Task of finding maximum probability configuration by computing marginal probabilities can be computationally demanding using brute force methods</a:t>
                </a:r>
              </a:p>
              <a:p>
                <a:r>
                  <a:rPr lang="en-US" dirty="0"/>
                  <a:t>Can take advantage of model’s structure to perform inference more efficiently</a:t>
                </a:r>
              </a:p>
              <a:p>
                <a:r>
                  <a:rPr lang="en-US" dirty="0"/>
                  <a:t>When Bayesian networks have tree structure, </a:t>
                </a:r>
                <a:r>
                  <a:rPr lang="en-US" i="1" dirty="0"/>
                  <a:t>probability/belief propagation </a:t>
                </a:r>
                <a:r>
                  <a:rPr lang="en-US" dirty="0"/>
                  <a:t>can be applied to compute exact marginals, and hence, most probable model </a:t>
                </a:r>
              </a:p>
              <a:p>
                <a:r>
                  <a:rPr lang="en-US" dirty="0"/>
                  <a:t>Uses sum-product and max-product algorithms (9.6)</a:t>
                </a:r>
              </a:p>
              <a:p>
                <a:r>
                  <a:rPr lang="en-US" dirty="0"/>
                  <a:t>Given Bayesian network, initial step is to determine marginal probability for each node given no observations whatsoever:</a:t>
                </a:r>
              </a:p>
              <a:p>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sub>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e>
                    </m:nary>
                  </m:oMath>
                </a14:m>
                <a:r>
                  <a:rPr lang="en-US" dirty="0"/>
                  <a:t>, where sum is over states of all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a14:m>
                <a:endParaRPr lang="en-US" dirty="0"/>
              </a:p>
              <a:p>
                <a:r>
                  <a:rPr lang="en-US" dirty="0"/>
                  <a:t>Can be computed using sum-product algorithm</a:t>
                </a:r>
              </a:p>
              <a:p>
                <a:endParaRPr lang="en-US" dirty="0"/>
              </a:p>
            </p:txBody>
          </p:sp>
        </mc:Choice>
        <mc:Fallback xmlns="">
          <p:sp>
            <p:nvSpPr>
              <p:cNvPr id="3" name="Content Placeholder 2">
                <a:extLst>
                  <a:ext uri="{FF2B5EF4-FFF2-40B4-BE49-F238E27FC236}">
                    <a16:creationId xmlns:a16="http://schemas.microsoft.com/office/drawing/2014/main" id="{261B2CD3-36F5-4584-B254-1A464DAEB54B}"/>
                  </a:ext>
                </a:extLst>
              </p:cNvPr>
              <p:cNvSpPr>
                <a:spLocks noGrp="1" noRot="1" noChangeAspect="1" noMove="1" noResize="1" noEditPoints="1" noAdjustHandles="1" noChangeArrowheads="1" noChangeShapeType="1" noTextEdit="1"/>
              </p:cNvSpPr>
              <p:nvPr>
                <p:ph idx="1"/>
              </p:nvPr>
            </p:nvSpPr>
            <p:spPr>
              <a:xfrm>
                <a:off x="-1" y="1006866"/>
                <a:ext cx="12191999" cy="5851133"/>
              </a:xfrm>
              <a:blipFill>
                <a:blip r:embed="rId2"/>
                <a:stretch>
                  <a:fillRect l="-900" t="-1667" r="-500"/>
                </a:stretch>
              </a:blipFill>
            </p:spPr>
            <p:txBody>
              <a:bodyPr/>
              <a:lstStyle/>
              <a:p>
                <a:r>
                  <a:rPr lang="en-US">
                    <a:noFill/>
                  </a:rPr>
                  <a:t> </a:t>
                </a:r>
              </a:p>
            </p:txBody>
          </p:sp>
        </mc:Fallback>
      </mc:AlternateContent>
    </p:spTree>
    <p:extLst>
      <p:ext uri="{BB962C8B-B14F-4D97-AF65-F5344CB8AC3E}">
        <p14:creationId xmlns:p14="http://schemas.microsoft.com/office/powerpoint/2010/main" val="285332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F15A-631B-42E4-91B9-09ED2F4CF967}"/>
              </a:ext>
            </a:extLst>
          </p:cNvPr>
          <p:cNvSpPr>
            <a:spLocks noGrp="1"/>
          </p:cNvSpPr>
          <p:nvPr>
            <p:ph type="title"/>
          </p:nvPr>
        </p:nvSpPr>
        <p:spPr>
          <a:xfrm>
            <a:off x="0" y="0"/>
            <a:ext cx="10515600" cy="681037"/>
          </a:xfrm>
        </p:spPr>
        <p:txBody>
          <a:bodyPr>
            <a:normAutofit fontScale="90000"/>
          </a:bodyPr>
          <a:lstStyle/>
          <a:p>
            <a:r>
              <a:rPr lang="en-US" dirty="0"/>
              <a:t>Sum-product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2E04CA-A684-4BBE-840A-AAB89B5171C8}"/>
                  </a:ext>
                </a:extLst>
              </p:cNvPr>
              <p:cNvSpPr>
                <a:spLocks noGrp="1"/>
              </p:cNvSpPr>
              <p:nvPr>
                <p:ph idx="1"/>
              </p:nvPr>
            </p:nvSpPr>
            <p:spPr>
              <a:xfrm>
                <a:off x="-1" y="603918"/>
                <a:ext cx="8996811" cy="4673162"/>
              </a:xfrm>
            </p:spPr>
            <p:txBody>
              <a:bodyPr>
                <a:normAutofit fontScale="92500" lnSpcReduction="20000"/>
              </a:bodyPr>
              <a:lstStyle/>
              <a:p>
                <a:r>
                  <a:rPr lang="en-US" dirty="0"/>
                  <a:t>Consider task of computing marginal probability for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given observation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oMath>
                </a14:m>
                <a:r>
                  <a:rPr lang="en-US" dirty="0"/>
                  <a:t> in network </a:t>
                </a:r>
                <a:r>
                  <a:rPr lang="en-US"/>
                  <a:t>to right:</a:t>
                </a:r>
                <a:endParaRPr lang="en-US" dirty="0"/>
              </a:p>
              <a:p>
                <a:r>
                  <a:rPr lang="en-US" dirty="0"/>
                  <a:t>Since other variables in graph have not been observed, they should be integrated out to obtain desired result:</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e>
                        </m:nary>
                      </m:den>
                    </m:f>
                  </m:oMath>
                </a14:m>
                <a:endParaRPr lang="en-US" dirty="0"/>
              </a:p>
              <a:p>
                <a:r>
                  <a:rPr lang="en-US" dirty="0"/>
                  <a:t>Here, the key probability of interest is: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sub>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e>
                            </m:nary>
                          </m:e>
                        </m:nary>
                      </m:e>
                    </m:nary>
                  </m:oMath>
                </a14:m>
                <a:endParaRPr lang="en-US" dirty="0"/>
              </a:p>
              <a:p>
                <a14:m>
                  <m:oMath xmlns:m="http://schemas.openxmlformats.org/officeDocument/2006/math">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4</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nary>
                          </m:e>
                        </m:nary>
                      </m:e>
                    </m:nary>
                  </m:oMath>
                </a14:m>
                <a:endParaRPr lang="en-US" dirty="0"/>
              </a:p>
              <a:p>
                <a:r>
                  <a:rPr lang="en-US" dirty="0"/>
                  <a:t>However, this sum involves a large data structure containing the joint probability, composed of products over the individual probabilities </a:t>
                </a:r>
              </a:p>
            </p:txBody>
          </p:sp>
        </mc:Choice>
        <mc:Fallback xmlns="">
          <p:sp>
            <p:nvSpPr>
              <p:cNvPr id="3" name="Content Placeholder 2">
                <a:extLst>
                  <a:ext uri="{FF2B5EF4-FFF2-40B4-BE49-F238E27FC236}">
                    <a16:creationId xmlns:a16="http://schemas.microsoft.com/office/drawing/2014/main" id="{B22E04CA-A684-4BBE-840A-AAB89B5171C8}"/>
                  </a:ext>
                </a:extLst>
              </p:cNvPr>
              <p:cNvSpPr>
                <a:spLocks noGrp="1" noRot="1" noChangeAspect="1" noMove="1" noResize="1" noEditPoints="1" noAdjustHandles="1" noChangeArrowheads="1" noChangeShapeType="1" noTextEdit="1"/>
              </p:cNvSpPr>
              <p:nvPr>
                <p:ph idx="1"/>
              </p:nvPr>
            </p:nvSpPr>
            <p:spPr>
              <a:xfrm>
                <a:off x="-1" y="603918"/>
                <a:ext cx="8996811" cy="4673162"/>
              </a:xfrm>
              <a:blipFill>
                <a:blip r:embed="rId2"/>
                <a:stretch>
                  <a:fillRect l="-1016" t="-3259" r="-169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DC34479-B3CB-4D1D-A2D7-4051FCE774D4}"/>
              </a:ext>
            </a:extLst>
          </p:cNvPr>
          <p:cNvPicPr>
            <a:picLocks noChangeAspect="1"/>
          </p:cNvPicPr>
          <p:nvPr/>
        </p:nvPicPr>
        <p:blipFill>
          <a:blip r:embed="rId3"/>
          <a:stretch>
            <a:fillRect/>
          </a:stretch>
        </p:blipFill>
        <p:spPr>
          <a:xfrm>
            <a:off x="8918005" y="1110694"/>
            <a:ext cx="3195189" cy="2504616"/>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201DAD6-4F56-4B9F-BD09-84C5BACBA35E}"/>
                  </a:ext>
                </a:extLst>
              </p:cNvPr>
              <p:cNvSpPr txBox="1">
                <a:spLocks/>
              </p:cNvSpPr>
              <p:nvPr/>
            </p:nvSpPr>
            <p:spPr>
              <a:xfrm>
                <a:off x="0" y="4998063"/>
                <a:ext cx="12192000" cy="1859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Sum-product algorithm refers to a much better solution: simply </a:t>
                </a:r>
                <a:r>
                  <a:rPr lang="en-US" sz="2400" i="1" dirty="0"/>
                  <a:t>push the sums as far as possible to the right </a:t>
                </a:r>
                <a:r>
                  <a:rPr lang="en-US" sz="2400" dirty="0"/>
                  <a:t>before computing products of probabilities. </a:t>
                </a:r>
              </a:p>
              <a:p>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4</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sub>
                      <m:sup/>
                      <m:e>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e>
                    </m:nary>
                    <m:nary>
                      <m:naryPr>
                        <m:chr m:val="∑"/>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sub>
                      <m:sup/>
                      <m:e>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i="1">
                                    <a:latin typeface="Cambria Math" panose="02040503050406030204" pitchFamily="18" charset="0"/>
                                  </a:rPr>
                                  <m:t>4</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e>
                        </m:d>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e>
                    </m:nary>
                    <m:nary>
                      <m:naryPr>
                        <m:chr m:val="∑"/>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5</m:t>
                            </m:r>
                          </m:sub>
                        </m:sSub>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5</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e>
                    </m:nary>
                  </m:oMath>
                </a14:m>
                <a:endParaRPr lang="en-US" sz="2400" i="1" dirty="0"/>
              </a:p>
              <a:p>
                <a14:m>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r>
                          <a:rPr lang="en-US" sz="2400" i="1">
                            <a:latin typeface="Cambria Math" panose="02040503050406030204" pitchFamily="18" charset="0"/>
                          </a:rPr>
                          <m:t>|</m:t>
                        </m:r>
                      </m:e>
                    </m:nary>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i="1">
                                <a:latin typeface="Cambria Math" panose="02040503050406030204" pitchFamily="18" charset="0"/>
                              </a:rPr>
                              <m:t>4</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i="1">
                                <a:latin typeface="Cambria Math" panose="02040503050406030204" pitchFamily="18" charset="0"/>
                              </a:rPr>
                              <m:t>4</m:t>
                            </m:r>
                          </m:sub>
                        </m:sSub>
                        <m:r>
                          <a:rPr lang="en-US" sz="2400" i="1">
                            <a:latin typeface="Cambria Math" panose="02040503050406030204" pitchFamily="18" charset="0"/>
                          </a:rPr>
                          <m:t>)</m:t>
                        </m:r>
                      </m:e>
                    </m:nary>
                  </m:oMath>
                </a14:m>
                <a:endParaRPr lang="en-US" sz="2400" i="1" dirty="0"/>
              </a:p>
            </p:txBody>
          </p:sp>
        </mc:Choice>
        <mc:Fallback xmlns="">
          <p:sp>
            <p:nvSpPr>
              <p:cNvPr id="5" name="Content Placeholder 2">
                <a:extLst>
                  <a:ext uri="{FF2B5EF4-FFF2-40B4-BE49-F238E27FC236}">
                    <a16:creationId xmlns:a16="http://schemas.microsoft.com/office/drawing/2014/main" id="{A201DAD6-4F56-4B9F-BD09-84C5BACBA35E}"/>
                  </a:ext>
                </a:extLst>
              </p:cNvPr>
              <p:cNvSpPr txBox="1">
                <a:spLocks noRot="1" noChangeAspect="1" noMove="1" noResize="1" noEditPoints="1" noAdjustHandles="1" noChangeArrowheads="1" noChangeShapeType="1" noTextEdit="1"/>
              </p:cNvSpPr>
              <p:nvPr/>
            </p:nvSpPr>
            <p:spPr>
              <a:xfrm>
                <a:off x="0" y="4998063"/>
                <a:ext cx="12192000" cy="1859938"/>
              </a:xfrm>
              <a:prstGeom prst="rect">
                <a:avLst/>
              </a:prstGeom>
              <a:blipFill>
                <a:blip r:embed="rId4"/>
                <a:stretch>
                  <a:fillRect l="-650" t="-4590" b="-40328"/>
                </a:stretch>
              </a:blipFill>
            </p:spPr>
            <p:txBody>
              <a:bodyPr/>
              <a:lstStyle/>
              <a:p>
                <a:r>
                  <a:rPr lang="en-US">
                    <a:noFill/>
                  </a:rPr>
                  <a:t> </a:t>
                </a:r>
              </a:p>
            </p:txBody>
          </p:sp>
        </mc:Fallback>
      </mc:AlternateContent>
    </p:spTree>
    <p:extLst>
      <p:ext uri="{BB962C8B-B14F-4D97-AF65-F5344CB8AC3E}">
        <p14:creationId xmlns:p14="http://schemas.microsoft.com/office/powerpoint/2010/main" val="111510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More about rules:</a:t>
            </a:r>
          </a:p>
        </p:txBody>
      </p:sp>
      <p:sp>
        <p:nvSpPr>
          <p:cNvPr id="3" name="Content Placeholder 2"/>
          <p:cNvSpPr>
            <a:spLocks noGrp="1"/>
          </p:cNvSpPr>
          <p:nvPr>
            <p:ph idx="1"/>
          </p:nvPr>
        </p:nvSpPr>
        <p:spPr>
          <a:xfrm>
            <a:off x="838200" y="1825625"/>
            <a:ext cx="7363691" cy="4351338"/>
          </a:xfrm>
        </p:spPr>
        <p:txBody>
          <a:bodyPr>
            <a:normAutofit fontScale="92500" lnSpcReduction="10000"/>
          </a:bodyPr>
          <a:lstStyle/>
          <a:p>
            <a:r>
              <a:rPr lang="en-CA" dirty="0"/>
              <a:t>Rules are popular because each rule seems to represent an independent “nugget” of knowledge</a:t>
            </a:r>
          </a:p>
          <a:p>
            <a:pPr lvl="1"/>
            <a:r>
              <a:rPr lang="en-CA" dirty="0"/>
              <a:t>New rules can be added to existing rule set without disturbing pre-existing rules, whereas adding to a tree may require reshaping the entire tree</a:t>
            </a:r>
          </a:p>
          <a:p>
            <a:r>
              <a:rPr lang="en-CA" dirty="0"/>
              <a:t>However, this ignores the fact that some rule sets are to be interpreted in order (decision list)</a:t>
            </a:r>
          </a:p>
          <a:p>
            <a:r>
              <a:rPr lang="en-CA" dirty="0"/>
              <a:t>Sometimes, different rules will classify the same instance differently (this never happens for decision trees)</a:t>
            </a:r>
          </a:p>
          <a:p>
            <a:r>
              <a:rPr lang="en-CA" dirty="0"/>
              <a:t>Machine learning algorithms that generate rules invariably produce ordered rule sets (Decision lists)</a:t>
            </a:r>
          </a:p>
          <a:p>
            <a:endParaRPr lang="en-CA" dirty="0"/>
          </a:p>
        </p:txBody>
      </p:sp>
      <p:pic>
        <p:nvPicPr>
          <p:cNvPr id="5" name="Picture 4"/>
          <p:cNvPicPr>
            <a:picLocks noChangeAspect="1"/>
          </p:cNvPicPr>
          <p:nvPr/>
        </p:nvPicPr>
        <p:blipFill>
          <a:blip r:embed="rId2"/>
          <a:stretch>
            <a:fillRect/>
          </a:stretch>
        </p:blipFill>
        <p:spPr>
          <a:xfrm>
            <a:off x="9136078" y="0"/>
            <a:ext cx="3055922" cy="2400732"/>
          </a:xfrm>
          <a:prstGeom prst="rect">
            <a:avLst/>
          </a:prstGeom>
        </p:spPr>
      </p:pic>
      <p:sp>
        <p:nvSpPr>
          <p:cNvPr id="6" name="TextBox 5"/>
          <p:cNvSpPr txBox="1"/>
          <p:nvPr/>
        </p:nvSpPr>
        <p:spPr>
          <a:xfrm>
            <a:off x="9136078" y="2400732"/>
            <a:ext cx="3055922" cy="369332"/>
          </a:xfrm>
          <a:prstGeom prst="rect">
            <a:avLst/>
          </a:prstGeom>
          <a:noFill/>
        </p:spPr>
        <p:txBody>
          <a:bodyPr wrap="square" rtlCol="0">
            <a:spAutoFit/>
          </a:bodyPr>
          <a:lstStyle/>
          <a:p>
            <a:r>
              <a:rPr lang="en-CA" dirty="0"/>
              <a:t>Chicken nugget</a:t>
            </a:r>
          </a:p>
        </p:txBody>
      </p:sp>
    </p:spTree>
    <p:extLst>
      <p:ext uri="{BB962C8B-B14F-4D97-AF65-F5344CB8AC3E}">
        <p14:creationId xmlns:p14="http://schemas.microsoft.com/office/powerpoint/2010/main" val="37681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Sampling</a:t>
            </a:r>
          </a:p>
        </p:txBody>
      </p:sp>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7"/>
            <a:ext cx="12192000" cy="5779213"/>
          </a:xfrm>
        </p:spPr>
        <p:txBody>
          <a:bodyPr/>
          <a:lstStyle/>
          <a:p>
            <a:r>
              <a:rPr lang="en-US" dirty="0"/>
              <a:t>Sampling methods are popular with fully Bayesian methods using distributions on parameters, or graphical models with cyclic structures</a:t>
            </a:r>
          </a:p>
          <a:p>
            <a:r>
              <a:rPr lang="en-US" dirty="0"/>
              <a:t>Use Markov chain Monte Carlo methods to generate random samples from probability distributions that are difficult to compute</a:t>
            </a:r>
          </a:p>
          <a:p>
            <a:r>
              <a:rPr lang="en-US" i="1" dirty="0"/>
              <a:t>Gibbs sampling </a:t>
            </a:r>
            <a:r>
              <a:rPr lang="en-US" dirty="0"/>
              <a:t>is a special case of Metropolis-Hastings algorithm</a:t>
            </a:r>
          </a:p>
          <a:p>
            <a:r>
              <a:rPr lang="en-US" dirty="0"/>
              <a:t>Allows to generate samples from joint distribution even when true distribution is a complex continuous function</a:t>
            </a:r>
          </a:p>
          <a:p>
            <a:r>
              <a:rPr lang="en-US" dirty="0"/>
              <a:t>Samples can then be used to approximate expectations of interest, and approximate marginal distributions of subsets of variables</a:t>
            </a:r>
          </a:p>
          <a:p>
            <a:r>
              <a:rPr lang="en-US" dirty="0"/>
              <a:t>Point of Gibbs sampling: given a multivariate distribution, easier to sample from conditional distribution than marginalize by integrating over joint distribution</a:t>
            </a:r>
          </a:p>
        </p:txBody>
      </p:sp>
    </p:spTree>
    <p:extLst>
      <p:ext uri="{BB962C8B-B14F-4D97-AF65-F5344CB8AC3E}">
        <p14:creationId xmlns:p14="http://schemas.microsoft.com/office/powerpoint/2010/main" val="49305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Gibbs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078786"/>
                <a:ext cx="12192000" cy="5779213"/>
              </a:xfrm>
            </p:spPr>
            <p:txBody>
              <a:bodyPr>
                <a:normAutofit lnSpcReduction="10000"/>
              </a:bodyPr>
              <a:lstStyle/>
              <a:p>
                <a:r>
                  <a:rPr lang="en-US" dirty="0"/>
                  <a:t>Assign initial set of states to random variables of interest </a:t>
                </a:r>
              </a:p>
              <a:p>
                <a:r>
                  <a:rPr lang="en-US" dirty="0"/>
                  <a:t>With </a:t>
                </a:r>
                <a14:m>
                  <m:oMath xmlns:m="http://schemas.openxmlformats.org/officeDocument/2006/math">
                    <m:r>
                      <a:rPr lang="en-US" b="0" i="1" smtClean="0">
                        <a:latin typeface="Cambria Math" panose="02040503050406030204" pitchFamily="18" charset="0"/>
                      </a:rPr>
                      <m:t>𝑛</m:t>
                    </m:r>
                  </m:oMath>
                </a14:m>
                <a:r>
                  <a:rPr lang="en-US" dirty="0"/>
                  <a:t> random variables, this initial assignment is written:</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(0)</m:t>
                        </m:r>
                      </m:sup>
                    </m:sSubSup>
                  </m:oMath>
                </a14:m>
                <a:endParaRPr lang="en-US" dirty="0"/>
              </a:p>
              <a:p>
                <a:r>
                  <a:rPr lang="en-US" dirty="0"/>
                  <a:t>Then, iteratively update each variable by </a:t>
                </a:r>
                <a:r>
                  <a:rPr lang="en-US" i="1" dirty="0"/>
                  <a:t>sampling</a:t>
                </a:r>
                <a:r>
                  <a:rPr lang="en-US" dirty="0"/>
                  <a:t> from its conditional distribution given the others:</a:t>
                </a: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In practice, these conditional distributions are easy to compute</a:t>
                </a:r>
              </a:p>
              <a:p>
                <a:r>
                  <a:rPr lang="en-US" dirty="0"/>
                  <a:t>To ensure unbiased sample, need to cycle through data discarding samples in a process known as “burn-in”</a:t>
                </a:r>
              </a:p>
              <a:p>
                <a:r>
                  <a:rPr lang="en-US" dirty="0"/>
                  <a:t>This allows Markov chain defined by sampling procedure to approach its stationary distribution, common to discard samples from first 100-1000 cycles</a:t>
                </a:r>
              </a:p>
              <a:p>
                <a:endParaRPr lang="en-US"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078786"/>
                <a:ext cx="12192000" cy="5779213"/>
              </a:xfrm>
              <a:blipFill>
                <a:blip r:embed="rId2"/>
                <a:stretch>
                  <a:fillRect l="-900" t="-2426" b="-2637"/>
                </a:stretch>
              </a:blipFill>
            </p:spPr>
            <p:txBody>
              <a:bodyPr/>
              <a:lstStyle/>
              <a:p>
                <a:r>
                  <a:rPr lang="en-US">
                    <a:noFill/>
                  </a:rPr>
                  <a:t> </a:t>
                </a:r>
              </a:p>
            </p:txBody>
          </p:sp>
        </mc:Fallback>
      </mc:AlternateContent>
    </p:spTree>
    <p:extLst>
      <p:ext uri="{BB962C8B-B14F-4D97-AF65-F5344CB8AC3E}">
        <p14:creationId xmlns:p14="http://schemas.microsoft.com/office/powerpoint/2010/main" val="402487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Simulated annealing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7"/>
                <a:ext cx="12192000" cy="5779213"/>
              </a:xfrm>
            </p:spPr>
            <p:txBody>
              <a:bodyPr/>
              <a:lstStyle/>
              <a:p>
                <a:r>
                  <a:rPr lang="en-US" dirty="0"/>
                  <a:t>Simulated annealing seeks approximate most probable configuration</a:t>
                </a:r>
              </a:p>
              <a:p>
                <a:r>
                  <a:rPr lang="en-US" dirty="0"/>
                  <a:t>Adapts Gibbs sampling to include iteration-dependent “temperature” term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endParaRPr lang="en-US" dirty="0"/>
              </a:p>
              <a:p>
                <a:r>
                  <a:rPr lang="en-US" dirty="0"/>
                  <a:t>Start with initial assignment: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(0)</m:t>
                        </m:r>
                      </m:sup>
                    </m:sSubSup>
                  </m:oMath>
                </a14:m>
                <a:endParaRPr lang="en-US" dirty="0"/>
              </a:p>
              <a:p>
                <a:r>
                  <a:rPr lang="en-US" dirty="0"/>
                  <a:t>Subsequent samples take form:</a:t>
                </a: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r>
                            <m:rPr>
                              <m:nor/>
                            </m:rPr>
                            <a:rPr lang="en-US" dirty="0"/>
                            <m:t> </m:t>
                          </m:r>
                        </m:e>
                        <m:sup>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𝑖</m:t>
                                  </m:r>
                                </m:sub>
                              </m:sSub>
                            </m:den>
                          </m:f>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r>
                            <a:rPr lang="en-US" b="0" i="1" smtClean="0">
                              <a:latin typeface="Cambria Math" panose="02040503050406030204" pitchFamily="18" charset="0"/>
                              <a:ea typeface="Cambria Math" panose="02040503050406030204" pitchFamily="18" charset="0"/>
                            </a:rPr>
                            <m:t>)</m:t>
                          </m:r>
                          <m:r>
                            <m:rPr>
                              <m:nor/>
                            </m:rPr>
                            <a:rPr lang="en-US" dirty="0"/>
                            <m:t> </m:t>
                          </m:r>
                        </m:e>
                        <m:sup>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𝑖</m:t>
                                  </m:r>
                                </m:sub>
                              </m:sSub>
                            </m:den>
                          </m:f>
                        </m:sup>
                      </m:sSup>
                    </m:oMath>
                  </m:oMathPara>
                </a14:m>
                <a:endParaRPr lang="en-US" dirty="0"/>
              </a:p>
              <a:p>
                <a:r>
                  <a:rPr lang="en-US" dirty="0"/>
                  <a:t>Where temperature is decreased at each iteration: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endParaRPr lang="en-US" dirty="0"/>
              </a:p>
              <a:p>
                <a:r>
                  <a:rPr lang="en-US" dirty="0"/>
                  <a:t>This will converge to the true global minimum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dirty="0"/>
                  <a:t> set correctly</a:t>
                </a:r>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117287"/>
                <a:ext cx="12192000" cy="5779213"/>
              </a:xfrm>
              <a:blipFill>
                <a:blip r:embed="rId2"/>
                <a:stretch>
                  <a:fillRect l="-900" t="-1688"/>
                </a:stretch>
              </a:blipFill>
            </p:spPr>
            <p:txBody>
              <a:bodyPr/>
              <a:lstStyle/>
              <a:p>
                <a:r>
                  <a:rPr lang="en-US">
                    <a:noFill/>
                  </a:rPr>
                  <a:t> </a:t>
                </a:r>
              </a:p>
            </p:txBody>
          </p:sp>
        </mc:Fallback>
      </mc:AlternateContent>
    </p:spTree>
    <p:extLst>
      <p:ext uri="{BB962C8B-B14F-4D97-AF65-F5344CB8AC3E}">
        <p14:creationId xmlns:p14="http://schemas.microsoft.com/office/powerpoint/2010/main" val="103569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Variational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7"/>
                <a:ext cx="12192000" cy="5779213"/>
              </a:xfrm>
            </p:spPr>
            <p:txBody>
              <a:bodyPr/>
              <a:lstStyle/>
              <a:p>
                <a:r>
                  <a:rPr lang="en-US" dirty="0"/>
                  <a:t>Rather than sampling from difficult-to-manipulate distribution, approximate the distribution by a simpler function</a:t>
                </a:r>
              </a:p>
              <a:p>
                <a:r>
                  <a:rPr lang="en-US" dirty="0"/>
                  <a:t>Suppose probability model: set </a:t>
                </a:r>
                <a14:m>
                  <m:oMath xmlns:m="http://schemas.openxmlformats.org/officeDocument/2006/math">
                    <m:r>
                      <a:rPr lang="en-US" b="0" i="1" smtClean="0">
                        <a:latin typeface="Cambria Math" panose="02040503050406030204" pitchFamily="18" charset="0"/>
                      </a:rPr>
                      <m:t>𝐻</m:t>
                    </m:r>
                  </m:oMath>
                </a14:m>
                <a:r>
                  <a:rPr lang="en-US" dirty="0"/>
                  <a:t> of hidden variables, set </a:t>
                </a:r>
                <a14:m>
                  <m:oMath xmlns:m="http://schemas.openxmlformats.org/officeDocument/2006/math">
                    <m:r>
                      <a:rPr lang="en-US" b="0" i="1" smtClean="0">
                        <a:latin typeface="Cambria Math" panose="02040503050406030204" pitchFamily="18" charset="0"/>
                      </a:rPr>
                      <m:t>𝑋</m:t>
                    </m:r>
                  </m:oMath>
                </a14:m>
                <a:r>
                  <a:rPr lang="en-US" dirty="0"/>
                  <a:t> of observed variables</a:t>
                </a:r>
              </a:p>
              <a:p>
                <a:r>
                  <a:rPr lang="en-US" dirty="0"/>
                  <a:t>Let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be the exact posterior distribution of the model</a:t>
                </a:r>
              </a:p>
              <a:p>
                <a:r>
                  <a:rPr lang="en-US" dirty="0"/>
                  <a:t>Let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oMath>
                </a14:m>
                <a:r>
                  <a:rPr lang="en-US" dirty="0"/>
                  <a:t> be an approximation to it, </a:t>
                </a:r>
                <a14:m>
                  <m:oMath xmlns:m="http://schemas.openxmlformats.org/officeDocument/2006/math">
                    <m:r>
                      <a:rPr lang="en-US" b="0" i="1" smtClean="0">
                        <a:latin typeface="Cambria Math" panose="02040503050406030204" pitchFamily="18" charset="0"/>
                      </a:rPr>
                      <m:t>𝜙</m:t>
                    </m:r>
                  </m:oMath>
                </a14:m>
                <a:r>
                  <a:rPr lang="en-US" dirty="0"/>
                  <a:t> a set of variational parameters</a:t>
                </a:r>
              </a:p>
              <a:p>
                <a:r>
                  <a:rPr lang="en-US" dirty="0"/>
                  <a:t>Variational methods for probability models commonly involve defining a simple form for </a:t>
                </a:r>
                <a14:m>
                  <m:oMath xmlns:m="http://schemas.openxmlformats.org/officeDocument/2006/math">
                    <m:r>
                      <a:rPr lang="en-US" b="0" i="1" smtClean="0">
                        <a:latin typeface="Cambria Math" panose="02040503050406030204" pitchFamily="18" charset="0"/>
                      </a:rPr>
                      <m:t>𝑞</m:t>
                    </m:r>
                  </m:oMath>
                </a14:m>
                <a:r>
                  <a:rPr lang="en-US" dirty="0"/>
                  <a:t> that makes it easier to optimize </a:t>
                </a:r>
                <a14:m>
                  <m:oMath xmlns:m="http://schemas.openxmlformats.org/officeDocument/2006/math">
                    <m:r>
                      <a:rPr lang="en-US" b="0" i="1" smtClean="0">
                        <a:latin typeface="Cambria Math" panose="02040503050406030204" pitchFamily="18" charset="0"/>
                      </a:rPr>
                      <m:t>𝜙</m:t>
                    </m:r>
                  </m:oMath>
                </a14:m>
                <a:r>
                  <a:rPr lang="en-US" dirty="0"/>
                  <a:t> in a way that brings </a:t>
                </a:r>
                <a14:m>
                  <m:oMath xmlns:m="http://schemas.openxmlformats.org/officeDocument/2006/math">
                    <m:r>
                      <a:rPr lang="en-US" b="0" i="1" smtClean="0">
                        <a:latin typeface="Cambria Math" panose="02040503050406030204" pitchFamily="18" charset="0"/>
                      </a:rPr>
                      <m:t>𝑞</m:t>
                    </m:r>
                  </m:oMath>
                </a14:m>
                <a:r>
                  <a:rPr lang="en-US" dirty="0"/>
                  <a:t> closer to </a:t>
                </a:r>
                <a14:m>
                  <m:oMath xmlns:m="http://schemas.openxmlformats.org/officeDocument/2006/math">
                    <m:r>
                      <a:rPr lang="en-US" b="0" i="1" smtClean="0">
                        <a:latin typeface="Cambria Math" panose="02040503050406030204" pitchFamily="18" charset="0"/>
                      </a:rPr>
                      <m:t>𝑝</m:t>
                    </m:r>
                  </m:oMath>
                </a14:m>
                <a:endParaRPr lang="en-US" dirty="0"/>
              </a:p>
              <a:p>
                <a:r>
                  <a:rPr lang="en-US" dirty="0"/>
                  <a:t>Theory of variation EM optimizes latent variable models by maximizing a lower bound on log marginal likelihood</a:t>
                </a:r>
              </a:p>
              <a:p>
                <a:r>
                  <a:rPr lang="en-US" dirty="0"/>
                  <a:t>EM algorithm can be viewed through a variational analysis</a:t>
                </a:r>
              </a:p>
              <a:p>
                <a:r>
                  <a:rPr lang="en-US" dirty="0"/>
                  <a:t>Statisticians prefer sampling methods over variational methods</a:t>
                </a:r>
              </a:p>
              <a:p>
                <a:r>
                  <a:rPr lang="en-US" dirty="0"/>
                  <a:t>Variational methods popular in machine learning (faster than sampling methods)</a:t>
                </a:r>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117287"/>
                <a:ext cx="12192000" cy="5779213"/>
              </a:xfrm>
              <a:blipFill>
                <a:blip r:embed="rId2"/>
                <a:stretch>
                  <a:fillRect l="-900" t="-1688" r="-550" b="-2215"/>
                </a:stretch>
              </a:blipFill>
            </p:spPr>
            <p:txBody>
              <a:bodyPr/>
              <a:lstStyle/>
              <a:p>
                <a:r>
                  <a:rPr lang="en-US">
                    <a:noFill/>
                  </a:rPr>
                  <a:t> </a:t>
                </a:r>
              </a:p>
            </p:txBody>
          </p:sp>
        </mc:Fallback>
      </mc:AlternateContent>
    </p:spTree>
    <p:extLst>
      <p:ext uri="{BB962C8B-B14F-4D97-AF65-F5344CB8AC3E}">
        <p14:creationId xmlns:p14="http://schemas.microsoft.com/office/powerpoint/2010/main" val="31324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b="1" dirty="0"/>
              <a:t>9.6 Graphical models and factor graphs</a:t>
            </a:r>
          </a:p>
        </p:txBody>
      </p:sp>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078786"/>
            <a:ext cx="12192000" cy="5779213"/>
          </a:xfrm>
        </p:spPr>
        <p:txBody>
          <a:bodyPr/>
          <a:lstStyle/>
          <a:p>
            <a:r>
              <a:rPr lang="en-US" dirty="0"/>
              <a:t>Bayesian networks give intuitive picture of probabilistic model corresponding to how we have decomposed joint probability of random variables representing attributes into product of conditional and unconditional distributions</a:t>
            </a:r>
          </a:p>
          <a:p>
            <a:r>
              <a:rPr lang="en-US" dirty="0"/>
              <a:t>Alternatively, can approximate joint distribution using mixture models (Gaussian)</a:t>
            </a:r>
          </a:p>
          <a:p>
            <a:r>
              <a:rPr lang="en-US" dirty="0"/>
              <a:t>We will see how mixture models can be illustrated using Bayesian networks</a:t>
            </a:r>
          </a:p>
          <a:p>
            <a:r>
              <a:rPr lang="en-US" dirty="0"/>
              <a:t>We will introduce ‘plate notation’, which allows us to visualize the result of techniques that treat parameters as random quantities</a:t>
            </a:r>
          </a:p>
          <a:p>
            <a:r>
              <a:rPr lang="en-US" dirty="0"/>
              <a:t>As before, we view attributes as random variables, instances as observations</a:t>
            </a:r>
          </a:p>
        </p:txBody>
      </p:sp>
    </p:spTree>
    <p:extLst>
      <p:ext uri="{BB962C8B-B14F-4D97-AF65-F5344CB8AC3E}">
        <p14:creationId xmlns:p14="http://schemas.microsoft.com/office/powerpoint/2010/main" val="35155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Graphical Models and Plate Notation</a:t>
            </a:r>
          </a:p>
        </p:txBody>
      </p:sp>
      <p:pic>
        <p:nvPicPr>
          <p:cNvPr id="7" name="Picture 6">
            <a:extLst>
              <a:ext uri="{FF2B5EF4-FFF2-40B4-BE49-F238E27FC236}">
                <a16:creationId xmlns:a16="http://schemas.microsoft.com/office/drawing/2014/main" id="{EBD6D57E-F661-48A0-AC30-F2CBF32B4F53}"/>
              </a:ext>
            </a:extLst>
          </p:cNvPr>
          <p:cNvPicPr>
            <a:picLocks noChangeAspect="1"/>
          </p:cNvPicPr>
          <p:nvPr/>
        </p:nvPicPr>
        <p:blipFill>
          <a:blip r:embed="rId2"/>
          <a:stretch>
            <a:fillRect/>
          </a:stretch>
        </p:blipFill>
        <p:spPr>
          <a:xfrm>
            <a:off x="9769905" y="2677100"/>
            <a:ext cx="1291030" cy="3492498"/>
          </a:xfrm>
          <a:prstGeom prst="rect">
            <a:avLst/>
          </a:prstGeom>
        </p:spPr>
      </p:pic>
      <p:pic>
        <p:nvPicPr>
          <p:cNvPr id="5" name="Picture 4">
            <a:extLst>
              <a:ext uri="{FF2B5EF4-FFF2-40B4-BE49-F238E27FC236}">
                <a16:creationId xmlns:a16="http://schemas.microsoft.com/office/drawing/2014/main" id="{9B6924A8-43A7-476A-A1A1-07657BD9526F}"/>
              </a:ext>
            </a:extLst>
          </p:cNvPr>
          <p:cNvPicPr>
            <a:picLocks noChangeAspect="1"/>
          </p:cNvPicPr>
          <p:nvPr/>
        </p:nvPicPr>
        <p:blipFill>
          <a:blip r:embed="rId3"/>
          <a:stretch>
            <a:fillRect/>
          </a:stretch>
        </p:blipFill>
        <p:spPr>
          <a:xfrm>
            <a:off x="8281032" y="904126"/>
            <a:ext cx="3651154" cy="169880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904126"/>
                <a:ext cx="9066882" cy="5584809"/>
              </a:xfrm>
            </p:spPr>
            <p:txBody>
              <a:bodyPr>
                <a:normAutofit/>
              </a:bodyPr>
              <a:lstStyle/>
              <a:p>
                <a:r>
                  <a:rPr lang="en-US" dirty="0"/>
                  <a:t>Consider a simple two-cluster Gaussian mixture model</a:t>
                </a:r>
              </a:p>
              <a:p>
                <a:r>
                  <a:rPr lang="en-US" dirty="0"/>
                  <a:t>It can be illustrated in the form of a Bayesian network:</a:t>
                </a:r>
              </a:p>
              <a:p>
                <a:pPr lvl="1"/>
                <a:r>
                  <a:rPr lang="en-US" dirty="0"/>
                  <a:t>Binary random variable </a:t>
                </a:r>
                <a14:m>
                  <m:oMath xmlns:m="http://schemas.openxmlformats.org/officeDocument/2006/math">
                    <m:r>
                      <a:rPr lang="en-US" b="0" i="1" smtClean="0">
                        <a:latin typeface="Cambria Math" panose="02040503050406030204" pitchFamily="18" charset="0"/>
                      </a:rPr>
                      <m:t>𝐶</m:t>
                    </m:r>
                  </m:oMath>
                </a14:m>
                <a:r>
                  <a:rPr lang="en-US" dirty="0"/>
                  <a:t> denotes cluster membership (A or B)</a:t>
                </a:r>
              </a:p>
              <a:p>
                <a:pPr lvl="1"/>
                <a:r>
                  <a:rPr lang="en-US" dirty="0"/>
                  <a:t>Continuous random variable </a:t>
                </a:r>
                <a14:m>
                  <m:oMath xmlns:m="http://schemas.openxmlformats.org/officeDocument/2006/math">
                    <m:r>
                      <a:rPr lang="en-US" b="0" i="1" smtClean="0">
                        <a:latin typeface="Cambria Math" panose="02040503050406030204" pitchFamily="18" charset="0"/>
                      </a:rPr>
                      <m:t>𝑥</m:t>
                    </m:r>
                  </m:oMath>
                </a14:m>
                <a:r>
                  <a:rPr lang="en-US" dirty="0"/>
                  <a:t> denotes real-valued attribute</a:t>
                </a:r>
              </a:p>
              <a:p>
                <a:r>
                  <a:rPr lang="en-US" dirty="0"/>
                  <a:t>In the mixture model,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product of prior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dirty="0"/>
                  <a:t> and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dirty="0"/>
                  <a:t> </a:t>
                </a:r>
              </a:p>
              <a:p>
                <a:r>
                  <a:rPr lang="en-US" dirty="0"/>
                  <a:t>This structure is illustrated by Bayesian network, where for each state of </a:t>
                </a:r>
                <a14:m>
                  <m:oMath xmlns:m="http://schemas.openxmlformats.org/officeDocument/2006/math">
                    <m:r>
                      <a:rPr lang="en-US" b="0" i="1" smtClean="0">
                        <a:latin typeface="Cambria Math" panose="02040503050406030204" pitchFamily="18" charset="0"/>
                      </a:rPr>
                      <m:t>𝐶</m:t>
                    </m:r>
                  </m:oMath>
                </a14:m>
                <a:r>
                  <a:rPr lang="en-US" dirty="0"/>
                  <a:t> a different Gaussian is used for conditional distribution of continuous random variable </a:t>
                </a:r>
                <a14:m>
                  <m:oMath xmlns:m="http://schemas.openxmlformats.org/officeDocument/2006/math">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904126"/>
                <a:ext cx="9066882" cy="5584809"/>
              </a:xfrm>
              <a:blipFill>
                <a:blip r:embed="rId4"/>
                <a:stretch>
                  <a:fillRect l="-1210" t="-1747"/>
                </a:stretch>
              </a:blipFill>
            </p:spPr>
            <p:txBody>
              <a:bodyPr/>
              <a:lstStyle/>
              <a:p>
                <a:r>
                  <a:rPr lang="en-US">
                    <a:noFill/>
                  </a:rPr>
                  <a:t> </a:t>
                </a:r>
              </a:p>
            </p:txBody>
          </p:sp>
        </mc:Fallback>
      </mc:AlternateContent>
    </p:spTree>
    <p:extLst>
      <p:ext uri="{BB962C8B-B14F-4D97-AF65-F5344CB8AC3E}">
        <p14:creationId xmlns:p14="http://schemas.microsoft.com/office/powerpoint/2010/main" val="281632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Graphical Models and Plate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7"/>
                <a:ext cx="12192000" cy="5779213"/>
              </a:xfrm>
            </p:spPr>
            <p:txBody>
              <a:bodyPr/>
              <a:lstStyle/>
              <a:p>
                <a:r>
                  <a:rPr lang="en-US" dirty="0"/>
                  <a:t>Multiple Bayesian networks can be used to visualize underlying joint likelihood that results whenever parameter estimation is performed</a:t>
                </a:r>
              </a:p>
              <a:p>
                <a:r>
                  <a:rPr lang="en-US" dirty="0"/>
                  <a:t>Probability model for </a:t>
                </a:r>
                <a14:m>
                  <m:oMath xmlns:m="http://schemas.openxmlformats.org/officeDocument/2006/math">
                    <m:r>
                      <a:rPr lang="en-US" b="0" i="1" smtClean="0">
                        <a:latin typeface="Cambria Math" panose="02040503050406030204" pitchFamily="18" charset="0"/>
                      </a:rPr>
                      <m:t>𝑁</m:t>
                    </m:r>
                  </m:oMath>
                </a14:m>
                <a:r>
                  <a:rPr lang="en-US" dirty="0"/>
                  <a:t> observations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oMath>
                </a14:m>
                <a:r>
                  <a:rPr lang="en-US" dirty="0"/>
                  <a:t> can be conceptualized as </a:t>
                </a:r>
                <a14:m>
                  <m:oMath xmlns:m="http://schemas.openxmlformats.org/officeDocument/2006/math">
                    <m:r>
                      <a:rPr lang="en-US" b="0" i="1" smtClean="0">
                        <a:latin typeface="Cambria Math" panose="02040503050406030204" pitchFamily="18" charset="0"/>
                      </a:rPr>
                      <m:t>𝑁</m:t>
                    </m:r>
                  </m:oMath>
                </a14:m>
                <a:r>
                  <a:rPr lang="en-US" dirty="0"/>
                  <a:t> Bayesian networks, one for each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observed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117287"/>
                <a:ext cx="12192000" cy="5779213"/>
              </a:xfrm>
              <a:blipFill>
                <a:blip r:embed="rId2"/>
                <a:stretch>
                  <a:fillRect l="-900" t="-168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31F14D-12B4-4DA4-AEDF-61D22FB9EE4A}"/>
              </a:ext>
            </a:extLst>
          </p:cNvPr>
          <p:cNvPicPr>
            <a:picLocks noChangeAspect="1"/>
          </p:cNvPicPr>
          <p:nvPr/>
        </p:nvPicPr>
        <p:blipFill>
          <a:blip r:embed="rId3"/>
          <a:stretch>
            <a:fillRect/>
          </a:stretch>
        </p:blipFill>
        <p:spPr>
          <a:xfrm>
            <a:off x="458110" y="2961065"/>
            <a:ext cx="4040419" cy="33693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762F3B-642C-4D03-8AFC-06A1AA3254EF}"/>
                  </a:ext>
                </a:extLst>
              </p:cNvPr>
              <p:cNvSpPr txBox="1"/>
              <p:nvPr/>
            </p:nvSpPr>
            <p:spPr>
              <a:xfrm>
                <a:off x="4669029" y="2961065"/>
                <a:ext cx="486261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A “plate” is simply a box around a Bayesian network that denotes a certain number of replications of it</a:t>
                </a:r>
              </a:p>
              <a:p>
                <a:pPr marL="285750" indent="-285750">
                  <a:buFont typeface="Arial" panose="020B0604020202020204" pitchFamily="34" charset="0"/>
                  <a:buChar char="•"/>
                </a:pPr>
                <a:r>
                  <a:rPr lang="en-US" sz="2400" dirty="0"/>
                  <a:t>Plate to the right indicates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 networks, each with an observed value for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n-US" sz="2400" dirty="0"/>
              </a:p>
              <a:p>
                <a:pPr marL="285750" indent="-285750">
                  <a:buFont typeface="Arial" panose="020B0604020202020204" pitchFamily="34" charset="0"/>
                  <a:buChar char="•"/>
                </a:pPr>
                <a:r>
                  <a:rPr lang="en-US" sz="2400" dirty="0"/>
                  <a:t>Plate notation captures a model for the joint probability of entire data with a simple picture</a:t>
                </a:r>
              </a:p>
            </p:txBody>
          </p:sp>
        </mc:Choice>
        <mc:Fallback xmlns="">
          <p:sp>
            <p:nvSpPr>
              <p:cNvPr id="6" name="TextBox 5">
                <a:extLst>
                  <a:ext uri="{FF2B5EF4-FFF2-40B4-BE49-F238E27FC236}">
                    <a16:creationId xmlns:a16="http://schemas.microsoft.com/office/drawing/2014/main" id="{45762F3B-642C-4D03-8AFC-06A1AA3254EF}"/>
                  </a:ext>
                </a:extLst>
              </p:cNvPr>
              <p:cNvSpPr txBox="1">
                <a:spLocks noRot="1" noChangeAspect="1" noMove="1" noResize="1" noEditPoints="1" noAdjustHandles="1" noChangeArrowheads="1" noChangeShapeType="1" noTextEdit="1"/>
              </p:cNvSpPr>
              <p:nvPr/>
            </p:nvSpPr>
            <p:spPr>
              <a:xfrm>
                <a:off x="4669029" y="2961065"/>
                <a:ext cx="4862611" cy="3416320"/>
              </a:xfrm>
              <a:prstGeom prst="rect">
                <a:avLst/>
              </a:prstGeom>
              <a:blipFill>
                <a:blip r:embed="rId4"/>
                <a:stretch>
                  <a:fillRect l="-1754" t="-1429" r="-2757" b="-321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6321FAB-B5A8-4F66-9A9A-F7B87A8D9D02}"/>
              </a:ext>
            </a:extLst>
          </p:cNvPr>
          <p:cNvPicPr>
            <a:picLocks noChangeAspect="1"/>
          </p:cNvPicPr>
          <p:nvPr/>
        </p:nvPicPr>
        <p:blipFill>
          <a:blip r:embed="rId5"/>
          <a:stretch>
            <a:fillRect/>
          </a:stretch>
        </p:blipFill>
        <p:spPr>
          <a:xfrm>
            <a:off x="9622220" y="2961065"/>
            <a:ext cx="2111670" cy="3829638"/>
          </a:xfrm>
          <a:prstGeom prst="rect">
            <a:avLst/>
          </a:prstGeom>
        </p:spPr>
      </p:pic>
    </p:spTree>
    <p:extLst>
      <p:ext uri="{BB962C8B-B14F-4D97-AF65-F5344CB8AC3E}">
        <p14:creationId xmlns:p14="http://schemas.microsoft.com/office/powerpoint/2010/main" val="8852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b="1" dirty="0"/>
              <a:t>Probabilistic Principle Component Analysis</a:t>
            </a:r>
          </a:p>
        </p:txBody>
      </p:sp>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7"/>
            <a:ext cx="12192000" cy="5779213"/>
          </a:xfrm>
        </p:spPr>
        <p:txBody>
          <a:bodyPr/>
          <a:lstStyle/>
          <a:p>
            <a:r>
              <a:rPr lang="en-US" dirty="0"/>
              <a:t>PCA can be viewed as consequence of performing parameter estimation in a special type of linear Gaussian hidden variable model</a:t>
            </a:r>
          </a:p>
          <a:p>
            <a:r>
              <a:rPr lang="en-US" dirty="0"/>
              <a:t>Underlying idea: represent data as being generated by Gaussian distributed continuous hidden variable that is linearly transformed under Gaussian model</a:t>
            </a:r>
          </a:p>
          <a:p>
            <a:r>
              <a:rPr lang="en-US" dirty="0"/>
              <a:t>PCs of given dataset correspond to underlying factorized covariance model for corresponding multivariate Gaussian distribution model for the data</a:t>
            </a:r>
          </a:p>
          <a:p>
            <a:r>
              <a:rPr lang="en-US" dirty="0"/>
              <a:t>Set of hidden variables used to represent input data in lower dimensional space</a:t>
            </a:r>
          </a:p>
          <a:p>
            <a:r>
              <a:rPr lang="en-US" dirty="0"/>
              <a:t>Each dimension corresponds to independent random variable drawn from Gaussian distribution with zero mean, unit variance</a:t>
            </a:r>
          </a:p>
        </p:txBody>
      </p:sp>
    </p:spTree>
    <p:extLst>
      <p:ext uri="{BB962C8B-B14F-4D97-AF65-F5344CB8AC3E}">
        <p14:creationId xmlns:p14="http://schemas.microsoft.com/office/powerpoint/2010/main" val="201393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Probabilistic Principle 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821934"/>
                <a:ext cx="12192000" cy="3667875"/>
              </a:xfrm>
            </p:spPr>
            <p:txBody>
              <a:bodyPr>
                <a:normAutofit fontScale="92500"/>
              </a:bodyPr>
              <a:lstStyle/>
              <a:p>
                <a:r>
                  <a:rPr lang="en-US" dirty="0"/>
                  <a:t>Let </a:t>
                </a:r>
                <a14:m>
                  <m:oMath xmlns:m="http://schemas.openxmlformats.org/officeDocument/2006/math">
                    <m:r>
                      <a:rPr lang="en-US" b="1" i="1" smtClean="0">
                        <a:latin typeface="Cambria Math" panose="02040503050406030204" pitchFamily="18" charset="0"/>
                      </a:rPr>
                      <m:t>𝒙</m:t>
                    </m:r>
                  </m:oMath>
                </a14:m>
                <a:r>
                  <a:rPr lang="en-US" b="1" dirty="0"/>
                  <a:t> </a:t>
                </a:r>
                <a:r>
                  <a:rPr lang="en-US" dirty="0"/>
                  <a:t>be random variable corresponding to </a:t>
                </a:r>
                <a:r>
                  <a:rPr lang="en-US" i="1" dirty="0"/>
                  <a:t>d</a:t>
                </a:r>
                <a:r>
                  <a:rPr lang="en-US" dirty="0"/>
                  <a:t>-dimensional vectors of observed data</a:t>
                </a:r>
              </a:p>
              <a:p>
                <a:r>
                  <a:rPr lang="en-US" dirty="0"/>
                  <a:t>Let </a:t>
                </a:r>
                <a14:m>
                  <m:oMath xmlns:m="http://schemas.openxmlformats.org/officeDocument/2006/math">
                    <m:r>
                      <a:rPr lang="en-US" b="1" i="1" smtClean="0">
                        <a:latin typeface="Cambria Math" panose="02040503050406030204" pitchFamily="18" charset="0"/>
                      </a:rPr>
                      <m:t>𝒉</m:t>
                    </m:r>
                  </m:oMath>
                </a14:m>
                <a:r>
                  <a:rPr lang="en-US" b="1" dirty="0"/>
                  <a:t> </a:t>
                </a:r>
                <a:r>
                  <a:rPr lang="en-US" dirty="0"/>
                  <a:t>be </a:t>
                </a:r>
                <a:r>
                  <a:rPr lang="en-US" i="1" dirty="0"/>
                  <a:t>k</a:t>
                </a:r>
                <a:r>
                  <a:rPr lang="en-US" dirty="0"/>
                  <a:t>-dimensional vector of hidden random variables, </a:t>
                </a:r>
                <a:r>
                  <a:rPr lang="en-US" i="1" dirty="0"/>
                  <a:t>k</a:t>
                </a:r>
                <a:r>
                  <a:rPr lang="en-US" dirty="0"/>
                  <a:t> typically less than </a:t>
                </a:r>
                <a:r>
                  <a:rPr lang="en-US" i="1" dirty="0"/>
                  <a:t>d</a:t>
                </a:r>
              </a:p>
              <a:p>
                <a:r>
                  <a:rPr lang="en-US" dirty="0"/>
                  <a:t>Then, underlying joint probability model has this linear Gaussian form:</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𝒉</m:t>
                        </m:r>
                      </m:e>
                    </m:d>
                    <m:r>
                      <a:rPr lang="en-US" b="1"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𝒉</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𝒉</m:t>
                        </m:r>
                      </m:e>
                    </m:d>
                    <m:r>
                      <a:rPr lang="en-US" b="1"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𝑾𝒉</m:t>
                        </m:r>
                        <m:r>
                          <a:rPr lang="en-US" b="1" i="1" smtClean="0">
                            <a:latin typeface="Cambria Math" panose="02040503050406030204" pitchFamily="18" charset="0"/>
                          </a:rPr>
                          <m:t>+</m:t>
                        </m:r>
                        <m:r>
                          <a:rPr lang="en-US" b="1" i="1" smtClean="0">
                            <a:latin typeface="Cambria Math" panose="02040503050406030204" pitchFamily="18" charset="0"/>
                          </a:rPr>
                          <m:t>𝝁</m:t>
                        </m:r>
                        <m:r>
                          <a:rPr lang="en-US" b="1" i="1" smtClean="0">
                            <a:latin typeface="Cambria Math" panose="02040503050406030204" pitchFamily="18" charset="0"/>
                          </a:rPr>
                          <m:t>,</m:t>
                        </m:r>
                        <m:r>
                          <a:rPr lang="en-US" b="1" i="1" smtClean="0">
                            <a:latin typeface="Cambria Math" panose="02040503050406030204" pitchFamily="18" charset="0"/>
                          </a:rPr>
                          <m:t>𝑫</m:t>
                        </m:r>
                      </m:e>
                    </m:d>
                    <m:r>
                      <a:rPr lang="en-US" b="0" i="1" smtClean="0">
                        <a:latin typeface="Cambria Math" panose="02040503050406030204" pitchFamily="18" charset="0"/>
                      </a:rPr>
                      <m:t>𝑁</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𝑰</m:t>
                    </m:r>
                    <m:r>
                      <a:rPr lang="en-US" b="1" i="1" smtClean="0">
                        <a:latin typeface="Cambria Math" panose="02040503050406030204" pitchFamily="18" charset="0"/>
                      </a:rPr>
                      <m:t>)</m:t>
                    </m:r>
                  </m:oMath>
                </a14:m>
                <a:endParaRPr lang="en-US" dirty="0"/>
              </a:p>
              <a:p>
                <a:r>
                  <a:rPr lang="en-US" dirty="0"/>
                  <a:t>Where zero vector </a:t>
                </a:r>
                <a14:m>
                  <m:oMath xmlns:m="http://schemas.openxmlformats.org/officeDocument/2006/math">
                    <m:r>
                      <a:rPr lang="en-US" b="1" i="1" smtClean="0">
                        <a:latin typeface="Cambria Math" panose="02040503050406030204" pitchFamily="18" charset="0"/>
                      </a:rPr>
                      <m:t>𝟎</m:t>
                    </m:r>
                  </m:oMath>
                </a14:m>
                <a:r>
                  <a:rPr lang="en-US" b="1" dirty="0"/>
                  <a:t> </a:t>
                </a:r>
                <a:r>
                  <a:rPr lang="en-US" dirty="0"/>
                  <a:t>and identity matrix </a:t>
                </a:r>
                <a14:m>
                  <m:oMath xmlns:m="http://schemas.openxmlformats.org/officeDocument/2006/math">
                    <m:r>
                      <a:rPr lang="en-US" b="1" i="1" smtClean="0">
                        <a:latin typeface="Cambria Math" panose="02040503050406030204" pitchFamily="18" charset="0"/>
                      </a:rPr>
                      <m:t>𝑰</m:t>
                    </m:r>
                  </m:oMath>
                </a14:m>
                <a:r>
                  <a:rPr lang="en-US" b="1" dirty="0"/>
                  <a:t> </a:t>
                </a:r>
                <a:r>
                  <a:rPr lang="en-US" dirty="0"/>
                  <a:t>denote mean and covariance matrix for Gaussian distribution used for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oMath>
                </a14:m>
                <a:r>
                  <a:rPr lang="en-US" b="1" dirty="0"/>
                  <a:t> </a:t>
                </a:r>
                <a:r>
                  <a:rPr lang="en-US" dirty="0"/>
                  <a:t>and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𝒉</m:t>
                        </m:r>
                      </m:e>
                    </m:d>
                  </m:oMath>
                </a14:m>
                <a:r>
                  <a:rPr lang="en-US" b="1" dirty="0"/>
                  <a:t> </a:t>
                </a:r>
                <a:r>
                  <a:rPr lang="en-US" dirty="0"/>
                  <a:t>is Gaussian with mean </a:t>
                </a:r>
                <a:br>
                  <a:rPr lang="en-US" b="1" i="1" dirty="0">
                    <a:latin typeface="Cambria Math" panose="02040503050406030204" pitchFamily="18" charset="0"/>
                  </a:rPr>
                </a:br>
                <a14:m>
                  <m:oMath xmlns:m="http://schemas.openxmlformats.org/officeDocument/2006/math">
                    <m:r>
                      <a:rPr lang="en-US" b="1" i="1" smtClean="0">
                        <a:latin typeface="Cambria Math" panose="02040503050406030204" pitchFamily="18" charset="0"/>
                      </a:rPr>
                      <m:t>𝑾𝒉</m:t>
                    </m:r>
                    <m:r>
                      <a:rPr lang="en-US" b="1" i="1" smtClean="0">
                        <a:latin typeface="Cambria Math" panose="02040503050406030204" pitchFamily="18" charset="0"/>
                      </a:rPr>
                      <m:t>+</m:t>
                    </m:r>
                    <m:r>
                      <a:rPr lang="en-US" b="1" i="1" smtClean="0">
                        <a:latin typeface="Cambria Math" panose="02040503050406030204" pitchFamily="18" charset="0"/>
                      </a:rPr>
                      <m:t>𝝁</m:t>
                    </m:r>
                  </m:oMath>
                </a14:m>
                <a:r>
                  <a:rPr lang="en-US" b="1" dirty="0"/>
                  <a:t> </a:t>
                </a:r>
                <a:r>
                  <a:rPr lang="en-US" dirty="0"/>
                  <a:t>and a diagonal covariance matrix </a:t>
                </a:r>
                <a14:m>
                  <m:oMath xmlns:m="http://schemas.openxmlformats.org/officeDocument/2006/math">
                    <m:r>
                      <a:rPr lang="en-US" b="1" i="1" smtClean="0">
                        <a:latin typeface="Cambria Math" panose="02040503050406030204" pitchFamily="18" charset="0"/>
                      </a:rPr>
                      <m:t>𝑫</m:t>
                    </m:r>
                  </m:oMath>
                </a14:m>
                <a:endParaRPr lang="en-US" b="1" dirty="0"/>
              </a:p>
              <a:p>
                <a:r>
                  <a:rPr lang="en-US" dirty="0"/>
                  <a:t>Mean </a:t>
                </a:r>
                <a14:m>
                  <m:oMath xmlns:m="http://schemas.openxmlformats.org/officeDocument/2006/math">
                    <m:r>
                      <a:rPr lang="en-US" b="1" i="1" smtClean="0">
                        <a:latin typeface="Cambria Math" panose="02040503050406030204" pitchFamily="18" charset="0"/>
                      </a:rPr>
                      <m:t>𝝁</m:t>
                    </m:r>
                  </m:oMath>
                </a14:m>
                <a:r>
                  <a:rPr lang="en-US" b="1" dirty="0"/>
                  <a:t> </a:t>
                </a:r>
                <a:r>
                  <a:rPr lang="en-US" dirty="0"/>
                  <a:t>is included as parameter, would be 0 if we first mean-centered the data</a:t>
                </a:r>
                <a:endParaRPr lang="en-US" b="1" dirty="0"/>
              </a:p>
              <a:p>
                <a:endParaRPr lang="en-US"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821934"/>
                <a:ext cx="12192000" cy="3667875"/>
              </a:xfrm>
              <a:blipFill>
                <a:blip r:embed="rId2"/>
                <a:stretch>
                  <a:fillRect l="-750" t="-2492" b="-1827"/>
                </a:stretch>
              </a:blipFill>
            </p:spPr>
            <p:txBody>
              <a:bodyPr/>
              <a:lstStyle/>
              <a:p>
                <a:r>
                  <a:rPr lang="en-US">
                    <a:noFill/>
                  </a:rPr>
                  <a:t> </a:t>
                </a:r>
              </a:p>
            </p:txBody>
          </p:sp>
        </mc:Fallback>
      </mc:AlternateContent>
    </p:spTree>
    <p:extLst>
      <p:ext uri="{BB962C8B-B14F-4D97-AF65-F5344CB8AC3E}">
        <p14:creationId xmlns:p14="http://schemas.microsoft.com/office/powerpoint/2010/main" val="331936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Probabilistic Principle 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17288"/>
                <a:ext cx="9573203" cy="5779213"/>
              </a:xfrm>
            </p:spPr>
            <p:txBody>
              <a:bodyPr>
                <a:normAutofit fontScale="85000" lnSpcReduction="20000"/>
              </a:bodyPr>
              <a:lstStyle/>
              <a:p>
                <a:r>
                  <a:rPr lang="en-US" dirty="0"/>
                  <a:t>PPCA is a generative model, (A) visualizes generative process:</a:t>
                </a:r>
              </a:p>
              <a:p>
                <a:r>
                  <a:rPr lang="en-US" dirty="0"/>
                  <a:t>Data is generated by sampling each dimension of </a:t>
                </a:r>
                <a14:m>
                  <m:oMath xmlns:m="http://schemas.openxmlformats.org/officeDocument/2006/math">
                    <m:r>
                      <a:rPr lang="en-US" b="1" i="1" smtClean="0">
                        <a:latin typeface="Cambria Math" panose="02040503050406030204" pitchFamily="18" charset="0"/>
                      </a:rPr>
                      <m:t>𝒉</m:t>
                    </m:r>
                  </m:oMath>
                </a14:m>
                <a:r>
                  <a:rPr lang="en-US" b="1" dirty="0"/>
                  <a:t> </a:t>
                </a:r>
                <a:r>
                  <a:rPr lang="en-US" dirty="0"/>
                  <a:t>from an independent Gaussian distribution, and using matrix </a:t>
                </a:r>
                <a14:m>
                  <m:oMath xmlns:m="http://schemas.openxmlformats.org/officeDocument/2006/math">
                    <m:r>
                      <a:rPr lang="en-US" b="1" i="1" smtClean="0">
                        <a:latin typeface="Cambria Math" panose="02040503050406030204" pitchFamily="18" charset="0"/>
                      </a:rPr>
                      <m:t>𝑾𝒉</m:t>
                    </m:r>
                    <m:r>
                      <a:rPr lang="en-US" b="1" i="1" smtClean="0">
                        <a:latin typeface="Cambria Math" panose="02040503050406030204" pitchFamily="18" charset="0"/>
                      </a:rPr>
                      <m:t>+</m:t>
                    </m:r>
                    <m:r>
                      <a:rPr lang="en-US" b="1" i="1" smtClean="0">
                        <a:latin typeface="Cambria Math" panose="02040503050406030204" pitchFamily="18" charset="0"/>
                      </a:rPr>
                      <m:t>𝝁</m:t>
                    </m:r>
                  </m:oMath>
                </a14:m>
                <a:r>
                  <a:rPr lang="en-US" b="1" dirty="0"/>
                  <a:t> </a:t>
                </a:r>
                <a:r>
                  <a:rPr lang="en-US" dirty="0"/>
                  <a:t>to project this lower dimensional representation into observed</a:t>
                </a:r>
                <a:endParaRPr lang="en-US" b="1" dirty="0"/>
              </a:p>
              <a:p>
                <a:r>
                  <a:rPr lang="en-US" dirty="0"/>
                  <a:t>Noise, specified by diagonal covariance matrix </a:t>
                </a:r>
                <a14:m>
                  <m:oMath xmlns:m="http://schemas.openxmlformats.org/officeDocument/2006/math">
                    <m:r>
                      <a:rPr lang="en-US" b="1" i="1" smtClean="0">
                        <a:latin typeface="Cambria Math" panose="02040503050406030204" pitchFamily="18" charset="0"/>
                      </a:rPr>
                      <m:t>𝑫</m:t>
                    </m:r>
                  </m:oMath>
                </a14:m>
                <a:r>
                  <a:rPr lang="en-US" dirty="0"/>
                  <a:t> is added separately to each dimension of observed</a:t>
                </a:r>
              </a:p>
              <a:p>
                <a:r>
                  <a:rPr lang="en-US" dirty="0"/>
                  <a:t>If noise associated with conditional distribution </a:t>
                </a:r>
                <a14:m>
                  <m:oMath xmlns:m="http://schemas.openxmlformats.org/officeDocument/2006/math">
                    <m:r>
                      <a:rPr lang="en-US" b="1" i="1" smtClean="0">
                        <a:latin typeface="Cambria Math" panose="02040503050406030204" pitchFamily="18" charset="0"/>
                      </a:rPr>
                      <m:t>𝒙</m:t>
                    </m:r>
                  </m:oMath>
                </a14:m>
                <a:r>
                  <a:rPr lang="en-US" dirty="0"/>
                  <a:t> given </a:t>
                </a:r>
                <a14:m>
                  <m:oMath xmlns:m="http://schemas.openxmlformats.org/officeDocument/2006/math">
                    <m:r>
                      <a:rPr lang="en-US" b="1" i="1" smtClean="0">
                        <a:latin typeface="Cambria Math" panose="02040503050406030204" pitchFamily="18" charset="0"/>
                      </a:rPr>
                      <m:t>𝒉</m:t>
                    </m:r>
                  </m:oMath>
                </a14:m>
                <a:r>
                  <a:rPr lang="en-US" dirty="0"/>
                  <a:t> is same in each dimension and infinitesimally small, a set of estimation equations can be derived that give the same PCs as those obtained by conventional PCA</a:t>
                </a:r>
              </a:p>
              <a:p>
                <a:r>
                  <a:rPr lang="en-US" dirty="0"/>
                  <a:t>Restricting covariance matrix </a:t>
                </a:r>
                <a14:m>
                  <m:oMath xmlns:m="http://schemas.openxmlformats.org/officeDocument/2006/math">
                    <m:r>
                      <a:rPr lang="en-US" b="1" i="1" smtClean="0">
                        <a:latin typeface="Cambria Math" panose="02040503050406030204" pitchFamily="18" charset="0"/>
                      </a:rPr>
                      <m:t>𝑫</m:t>
                    </m:r>
                  </m:oMath>
                </a14:m>
                <a:r>
                  <a:rPr lang="en-US" dirty="0"/>
                  <a:t> to be diagonal produces a model known as factor analysis </a:t>
                </a:r>
              </a:p>
              <a:p>
                <a:r>
                  <a:rPr lang="en-US" dirty="0"/>
                  <a:t>If </a:t>
                </a:r>
                <a14:m>
                  <m:oMath xmlns:m="http://schemas.openxmlformats.org/officeDocument/2006/math">
                    <m:r>
                      <a:rPr lang="en-US" b="1" i="1" smtClean="0">
                        <a:latin typeface="Cambria Math" panose="02040503050406030204" pitchFamily="18" charset="0"/>
                      </a:rPr>
                      <m:t>𝑫</m:t>
                    </m:r>
                  </m:oMath>
                </a14:m>
                <a:r>
                  <a:rPr lang="en-US" b="1" dirty="0"/>
                  <a:t> </a:t>
                </a:r>
                <a:r>
                  <a:rPr lang="en-US" dirty="0"/>
                  <a:t>is isotropic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𝑰</m:t>
                    </m:r>
                  </m:oMath>
                </a14:m>
                <a:r>
                  <a:rPr lang="en-US" dirty="0"/>
                  <a:t>), then after optimizing the model and learning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b="1" dirty="0"/>
                  <a:t> </a:t>
                </a:r>
                <a:r>
                  <a:rPr lang="en-US" dirty="0"/>
                  <a:t>the columns of </a:t>
                </a:r>
                <a14:m>
                  <m:oMath xmlns:m="http://schemas.openxmlformats.org/officeDocument/2006/math">
                    <m:r>
                      <a:rPr lang="en-US" b="1" i="1" smtClean="0">
                        <a:latin typeface="Cambria Math" panose="02040503050406030204" pitchFamily="18" charset="0"/>
                      </a:rPr>
                      <m:t>𝑾</m:t>
                    </m:r>
                  </m:oMath>
                </a14:m>
                <a:r>
                  <a:rPr lang="en-US" b="1" dirty="0"/>
                  <a:t> </a:t>
                </a:r>
                <a:r>
                  <a:rPr lang="en-US" dirty="0"/>
                  <a:t>will be scaled and rotated principle eigenvectors of the covariance matrix of the data. </a:t>
                </a:r>
              </a:p>
              <a:p>
                <a:r>
                  <a:rPr lang="en-US" dirty="0"/>
                  <a:t>The contours of equal probability for a multivariate Gaussian distribution can be drawn with an ellipse whose principle axis corresponds to the principle eigenvector of the covariance matrix (B)</a:t>
                </a:r>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117288"/>
                <a:ext cx="9573203" cy="5779213"/>
              </a:xfrm>
              <a:blipFill>
                <a:blip r:embed="rId2"/>
                <a:stretch>
                  <a:fillRect l="-828" t="-2426" r="-2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D6058A2-423E-4539-A7BE-0FF01384CB63}"/>
              </a:ext>
            </a:extLst>
          </p:cNvPr>
          <p:cNvPicPr>
            <a:picLocks noChangeAspect="1"/>
          </p:cNvPicPr>
          <p:nvPr/>
        </p:nvPicPr>
        <p:blipFill>
          <a:blip r:embed="rId3"/>
          <a:stretch>
            <a:fillRect/>
          </a:stretch>
        </p:blipFill>
        <p:spPr>
          <a:xfrm>
            <a:off x="9573203" y="849712"/>
            <a:ext cx="2618797" cy="2263210"/>
          </a:xfrm>
          <a:prstGeom prst="rect">
            <a:avLst/>
          </a:prstGeom>
        </p:spPr>
      </p:pic>
      <p:pic>
        <p:nvPicPr>
          <p:cNvPr id="9" name="Picture 8">
            <a:extLst>
              <a:ext uri="{FF2B5EF4-FFF2-40B4-BE49-F238E27FC236}">
                <a16:creationId xmlns:a16="http://schemas.microsoft.com/office/drawing/2014/main" id="{C989BB29-C5BC-42D5-8570-E3B81F401007}"/>
              </a:ext>
            </a:extLst>
          </p:cNvPr>
          <p:cNvPicPr>
            <a:picLocks noChangeAspect="1"/>
          </p:cNvPicPr>
          <p:nvPr/>
        </p:nvPicPr>
        <p:blipFill>
          <a:blip r:embed="rId4"/>
          <a:stretch>
            <a:fillRect/>
          </a:stretch>
        </p:blipFill>
        <p:spPr>
          <a:xfrm>
            <a:off x="9750176" y="3962634"/>
            <a:ext cx="2061199" cy="2268493"/>
          </a:xfrm>
          <a:prstGeom prst="rect">
            <a:avLst/>
          </a:prstGeom>
        </p:spPr>
      </p:pic>
    </p:spTree>
    <p:extLst>
      <p:ext uri="{BB962C8B-B14F-4D97-AF65-F5344CB8AC3E}">
        <p14:creationId xmlns:p14="http://schemas.microsoft.com/office/powerpoint/2010/main" val="13179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Association rules</a:t>
            </a:r>
          </a:p>
        </p:txBody>
      </p:sp>
      <p:sp>
        <p:nvSpPr>
          <p:cNvPr id="3" name="Content Placeholder 2"/>
          <p:cNvSpPr>
            <a:spLocks noGrp="1"/>
          </p:cNvSpPr>
          <p:nvPr>
            <p:ph idx="1"/>
          </p:nvPr>
        </p:nvSpPr>
        <p:spPr>
          <a:xfrm>
            <a:off x="838200" y="1825625"/>
            <a:ext cx="10515600" cy="3677660"/>
          </a:xfrm>
        </p:spPr>
        <p:txBody>
          <a:bodyPr>
            <a:normAutofit lnSpcReduction="10000"/>
          </a:bodyPr>
          <a:lstStyle/>
          <a:p>
            <a:r>
              <a:rPr lang="en-CA" dirty="0"/>
              <a:t>Association rules predict any attribute (not just class) </a:t>
            </a:r>
          </a:p>
          <a:p>
            <a:r>
              <a:rPr lang="en-CA" dirty="0"/>
              <a:t>Can predict combinations of attributes</a:t>
            </a:r>
          </a:p>
          <a:p>
            <a:r>
              <a:rPr lang="en-CA" dirty="0"/>
              <a:t>Not intended to be used together as a set (as with classification rules)</a:t>
            </a:r>
          </a:p>
          <a:p>
            <a:r>
              <a:rPr lang="en-CA" dirty="0"/>
              <a:t>Express regularities underlying the dataset</a:t>
            </a:r>
          </a:p>
          <a:p>
            <a:r>
              <a:rPr lang="en-CA" dirty="0"/>
              <a:t>Coverage – number of instances predicted correctly, or the proportion of all instances covered by the rules</a:t>
            </a:r>
          </a:p>
          <a:p>
            <a:r>
              <a:rPr lang="en-CA" dirty="0"/>
              <a:t>Accuracy  - number of instances predicted correctly, expressed as a proportion of all instances to which it applies</a:t>
            </a:r>
          </a:p>
        </p:txBody>
      </p:sp>
      <p:pic>
        <p:nvPicPr>
          <p:cNvPr id="4" name="Picture 3"/>
          <p:cNvPicPr>
            <a:picLocks noChangeAspect="1"/>
          </p:cNvPicPr>
          <p:nvPr/>
        </p:nvPicPr>
        <p:blipFill>
          <a:blip r:embed="rId2"/>
          <a:stretch>
            <a:fillRect/>
          </a:stretch>
        </p:blipFill>
        <p:spPr>
          <a:xfrm>
            <a:off x="1148826" y="5301383"/>
            <a:ext cx="10204974" cy="673678"/>
          </a:xfrm>
          <a:prstGeom prst="rect">
            <a:avLst/>
          </a:prstGeom>
        </p:spPr>
      </p:pic>
      <p:sp>
        <p:nvSpPr>
          <p:cNvPr id="5" name="TextBox 4"/>
          <p:cNvSpPr txBox="1"/>
          <p:nvPr/>
        </p:nvSpPr>
        <p:spPr>
          <a:xfrm>
            <a:off x="1155555" y="6176963"/>
            <a:ext cx="10204974" cy="646331"/>
          </a:xfrm>
          <a:prstGeom prst="rect">
            <a:avLst/>
          </a:prstGeom>
          <a:noFill/>
        </p:spPr>
        <p:txBody>
          <a:bodyPr wrap="square" rtlCol="0">
            <a:spAutoFit/>
          </a:bodyPr>
          <a:lstStyle/>
          <a:p>
            <a:r>
              <a:rPr lang="en-CA" dirty="0"/>
              <a:t>Coverage = number of days that are both cool, and have normal humidity</a:t>
            </a:r>
          </a:p>
          <a:p>
            <a:r>
              <a:rPr lang="en-CA" dirty="0"/>
              <a:t>Accuracy = proportion of cool days with normal humidity</a:t>
            </a:r>
          </a:p>
        </p:txBody>
      </p:sp>
    </p:spTree>
    <p:extLst>
      <p:ext uri="{BB962C8B-B14F-4D97-AF65-F5344CB8AC3E}">
        <p14:creationId xmlns:p14="http://schemas.microsoft.com/office/powerpoint/2010/main" val="319915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Probabilistic Principle 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078786"/>
                <a:ext cx="12192000" cy="5779213"/>
              </a:xfrm>
            </p:spPr>
            <p:txBody>
              <a:bodyPr/>
              <a:lstStyle/>
              <a:p>
                <a:r>
                  <a:rPr lang="en-US" dirty="0"/>
                  <a:t>Because of nice properties of Gaussian distribution, marginal distributions in </a:t>
                </a:r>
                <a14:m>
                  <m:oMath xmlns:m="http://schemas.openxmlformats.org/officeDocument/2006/math">
                    <m:r>
                      <a:rPr lang="en-US" b="1" i="1" smtClean="0">
                        <a:latin typeface="Cambria Math" panose="02040503050406030204" pitchFamily="18" charset="0"/>
                      </a:rPr>
                      <m:t>𝒙</m:t>
                    </m:r>
                  </m:oMath>
                </a14:m>
                <a:r>
                  <a:rPr lang="en-US" b="1" dirty="0"/>
                  <a:t> </a:t>
                </a:r>
                <a:r>
                  <a:rPr lang="en-US" dirty="0"/>
                  <a:t>of these models are also Gaussian, with parameters we can compute analytically</a:t>
                </a:r>
              </a:p>
              <a:p>
                <a:r>
                  <a:rPr lang="en-US" dirty="0"/>
                  <a:t>Example: model with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𝑰</m:t>
                    </m:r>
                  </m:oMath>
                </a14:m>
                <a:r>
                  <a:rPr lang="en-US" b="1" dirty="0"/>
                  <a:t> </a:t>
                </a:r>
                <a:r>
                  <a:rPr lang="en-US" dirty="0"/>
                  <a:t>has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𝝁</m:t>
                    </m:r>
                    <m:r>
                      <a:rPr lang="en-US" b="1" i="1" smtClean="0">
                        <a:latin typeface="Cambria Math" panose="02040503050406030204" pitchFamily="18" charset="0"/>
                      </a:rPr>
                      <m:t>,</m:t>
                    </m:r>
                    <m:r>
                      <a:rPr lang="en-US" b="1" i="1" smtClean="0">
                        <a:latin typeface="Cambria Math" panose="02040503050406030204" pitchFamily="18" charset="0"/>
                      </a:rPr>
                      <m:t>𝑾</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𝑻</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𝑰</m:t>
                    </m:r>
                    <m:r>
                      <a:rPr lang="en-US" b="1" i="1" smtClean="0">
                        <a:latin typeface="Cambria Math" panose="02040503050406030204" pitchFamily="18" charset="0"/>
                      </a:rPr>
                      <m:t>)</m:t>
                    </m:r>
                  </m:oMath>
                </a14:m>
                <a:endParaRPr lang="en-US" b="1" dirty="0"/>
              </a:p>
              <a:p>
                <a:r>
                  <a:rPr lang="en-US" dirty="0"/>
                  <a:t>Which is the marginal distribution of </a:t>
                </a:r>
                <a14:m>
                  <m:oMath xmlns:m="http://schemas.openxmlformats.org/officeDocument/2006/math">
                    <m:r>
                      <a:rPr lang="en-US" b="1" i="1" smtClean="0">
                        <a:latin typeface="Cambria Math" panose="02040503050406030204" pitchFamily="18" charset="0"/>
                      </a:rPr>
                      <m:t>𝒙</m:t>
                    </m:r>
                  </m:oMath>
                </a14:m>
                <a:r>
                  <a:rPr lang="en-US" b="1" dirty="0"/>
                  <a:t> </a:t>
                </a:r>
                <a:r>
                  <a:rPr lang="en-US" dirty="0"/>
                  <a:t>under the joint probability model, obtained by integrating out uncertainty associated with </a:t>
                </a:r>
                <a14:m>
                  <m:oMath xmlns:m="http://schemas.openxmlformats.org/officeDocument/2006/math">
                    <m:r>
                      <a:rPr lang="en-US" b="1" i="1" smtClean="0">
                        <a:latin typeface="Cambria Math" panose="02040503050406030204" pitchFamily="18" charset="0"/>
                      </a:rPr>
                      <m:t>𝒉</m:t>
                    </m:r>
                  </m:oMath>
                </a14:m>
                <a:endParaRPr lang="en-US" b="1" dirty="0"/>
              </a:p>
              <a:p>
                <a:r>
                  <a:rPr lang="en-US" dirty="0"/>
                  <a:t>Integrating out hidden variables </a:t>
                </a:r>
                <a14:m>
                  <m:oMath xmlns:m="http://schemas.openxmlformats.org/officeDocument/2006/math">
                    <m:r>
                      <a:rPr lang="en-US" b="1" i="1" smtClean="0">
                        <a:latin typeface="Cambria Math" panose="02040503050406030204" pitchFamily="18" charset="0"/>
                      </a:rPr>
                      <m:t>𝒉</m:t>
                    </m:r>
                  </m:oMath>
                </a14:m>
                <a:r>
                  <a:rPr lang="en-US" b="1" dirty="0"/>
                  <a:t> </a:t>
                </a:r>
                <a:r>
                  <a:rPr lang="en-US" dirty="0"/>
                  <a:t>from PPCA model defines a Gaussian distribution whose covariance matrix </a:t>
                </a:r>
                <a14:m>
                  <m:oMath xmlns:m="http://schemas.openxmlformats.org/officeDocument/2006/math">
                    <m:r>
                      <a:rPr lang="en-US" b="1" i="1" smtClean="0">
                        <a:latin typeface="Cambria Math" panose="02040503050406030204" pitchFamily="18" charset="0"/>
                      </a:rPr>
                      <m:t>𝑴</m:t>
                    </m:r>
                  </m:oMath>
                </a14:m>
                <a:r>
                  <a:rPr lang="en-US" b="1" dirty="0"/>
                  <a:t> </a:t>
                </a:r>
                <a:r>
                  <a:rPr lang="en-US" dirty="0"/>
                  <a:t>has special form </a:t>
                </a:r>
                <a14:m>
                  <m:oMath xmlns:m="http://schemas.openxmlformats.org/officeDocument/2006/math">
                    <m:r>
                      <a:rPr lang="en-US" b="1" i="1" smtClean="0">
                        <a:latin typeface="Cambria Math" panose="02040503050406030204" pitchFamily="18" charset="0"/>
                      </a:rPr>
                      <m:t>𝑾</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𝑻</m:t>
                        </m:r>
                      </m:sup>
                    </m:sSup>
                    <m:r>
                      <a:rPr lang="en-US" b="1" i="1" smtClean="0">
                        <a:latin typeface="Cambria Math" panose="02040503050406030204" pitchFamily="18" charset="0"/>
                      </a:rPr>
                      <m:t>+</m:t>
                    </m:r>
                    <m:r>
                      <a:rPr lang="en-US" b="1" i="1" smtClean="0">
                        <a:latin typeface="Cambria Math" panose="02040503050406030204" pitchFamily="18" charset="0"/>
                      </a:rPr>
                      <m:t>𝑫</m:t>
                    </m:r>
                  </m:oMath>
                </a14:m>
                <a:endParaRPr lang="en-US" b="1"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078786"/>
                <a:ext cx="12192000" cy="5779213"/>
              </a:xfrm>
              <a:blipFill>
                <a:blip r:embed="rId2"/>
                <a:stretch>
                  <a:fillRect l="-900" t="-1793" r="-800"/>
                </a:stretch>
              </a:blipFill>
            </p:spPr>
            <p:txBody>
              <a:bodyPr/>
              <a:lstStyle/>
              <a:p>
                <a:r>
                  <a:rPr lang="en-US">
                    <a:noFill/>
                  </a:rPr>
                  <a:t> </a:t>
                </a:r>
              </a:p>
            </p:txBody>
          </p:sp>
        </mc:Fallback>
      </mc:AlternateContent>
    </p:spTree>
    <p:extLst>
      <p:ext uri="{BB962C8B-B14F-4D97-AF65-F5344CB8AC3E}">
        <p14:creationId xmlns:p14="http://schemas.microsoft.com/office/powerpoint/2010/main" val="35161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Inference with PPCA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078786"/>
                <a:ext cx="12192000" cy="5779213"/>
              </a:xfrm>
            </p:spPr>
            <p:txBody>
              <a:bodyPr/>
              <a:lstStyle/>
              <a:p>
                <a:r>
                  <a:rPr lang="en-US" dirty="0"/>
                  <a:t>As a result of underlying linear Gaussian formulation, various other quantities needed for making inferences and performing parameter estimation can be obtained analytically:</a:t>
                </a:r>
              </a:p>
              <a:p>
                <a:r>
                  <a:rPr lang="en-US" dirty="0"/>
                  <a:t>For example, given </a:t>
                </a:r>
                <a14:m>
                  <m:oMath xmlns:m="http://schemas.openxmlformats.org/officeDocument/2006/math">
                    <m:r>
                      <a:rPr lang="en-US" b="1" i="1" smtClean="0">
                        <a:latin typeface="Cambria Math" panose="02040503050406030204" pitchFamily="18" charset="0"/>
                      </a:rPr>
                      <m:t>𝑴</m:t>
                    </m:r>
                    <m:r>
                      <a:rPr lang="en-US" b="1" i="1" smtClean="0">
                        <a:latin typeface="Cambria Math" panose="02040503050406030204" pitchFamily="18" charset="0"/>
                      </a:rPr>
                      <m:t>=(</m:t>
                    </m:r>
                    <m:r>
                      <a:rPr lang="en-US" b="1" i="1" smtClean="0">
                        <a:latin typeface="Cambria Math" panose="02040503050406030204" pitchFamily="18" charset="0"/>
                      </a:rPr>
                      <m:t>𝑾</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𝑻</m:t>
                        </m:r>
                      </m:sup>
                    </m:sSup>
                    <m:r>
                      <a:rPr lang="en-US" b="1"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𝑰</m:t>
                    </m:r>
                    <m:r>
                      <a:rPr lang="en-US" b="1" i="1" smtClean="0">
                        <a:latin typeface="Cambria Math" panose="02040503050406030204" pitchFamily="18" charset="0"/>
                      </a:rPr>
                      <m:t>)</m:t>
                    </m:r>
                  </m:oMath>
                </a14:m>
                <a:r>
                  <a:rPr lang="en-US" b="1" dirty="0"/>
                  <a:t> </a:t>
                </a:r>
                <a:r>
                  <a:rPr lang="en-US" dirty="0"/>
                  <a:t>the posterior distribution for </a:t>
                </a:r>
                <a14:m>
                  <m:oMath xmlns:m="http://schemas.openxmlformats.org/officeDocument/2006/math">
                    <m:r>
                      <a:rPr lang="en-US" b="1" i="1" smtClean="0">
                        <a:latin typeface="Cambria Math" panose="02040503050406030204" pitchFamily="18" charset="0"/>
                      </a:rPr>
                      <m:t>𝒉</m:t>
                    </m:r>
                  </m:oMath>
                </a14:m>
                <a:r>
                  <a:rPr lang="en-US" b="1" dirty="0"/>
                  <a:t> </a:t>
                </a:r>
                <a:r>
                  <a:rPr lang="en-US" dirty="0"/>
                  <a:t>can be obtained from Bayes’ rule</a:t>
                </a:r>
              </a:p>
              <a:p>
                <a:r>
                  <a:rPr lang="en-US" dirty="0"/>
                  <a:t>The posterior can be written:</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𝒉</m:t>
                        </m:r>
                      </m:e>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𝑴</m:t>
                        </m:r>
                      </m:e>
                      <m:sup>
                        <m:r>
                          <a:rPr lang="en-US" b="0" i="1" smtClean="0">
                            <a:latin typeface="Cambria Math" panose="02040503050406030204" pitchFamily="18" charset="0"/>
                          </a:rPr>
                          <m:t>−1</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𝝁</m:t>
                        </m:r>
                      </m:e>
                    </m:d>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𝝈</m:t>
                        </m:r>
                      </m:e>
                      <m:sup>
                        <m:r>
                          <a:rPr lang="en-US" b="0" i="1" smtClean="0">
                            <a:latin typeface="Cambria Math" panose="02040503050406030204" pitchFamily="18" charset="0"/>
                          </a:rPr>
                          <m:t>2</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𝑴</m:t>
                        </m:r>
                      </m:e>
                      <m:sup>
                        <m:r>
                          <a:rPr lang="en-US" b="0" i="1" smtClean="0">
                            <a:latin typeface="Cambria Math" panose="02040503050406030204" pitchFamily="18" charset="0"/>
                          </a:rPr>
                          <m:t>−1</m:t>
                        </m:r>
                      </m:sup>
                    </m:sSup>
                    <m:r>
                      <a:rPr lang="en-US" b="1" i="1" smtClean="0">
                        <a:latin typeface="Cambria Math" panose="02040503050406030204" pitchFamily="18" charset="0"/>
                      </a:rPr>
                      <m:t>)</m:t>
                    </m:r>
                  </m:oMath>
                </a14:m>
                <a:endParaRPr lang="en-US" dirty="0"/>
              </a:p>
              <a:p>
                <a:r>
                  <a:rPr lang="en-US" dirty="0"/>
                  <a:t>Once the model parameters have been estimated, the mean of the posterior for a new example can be calculated, which can then serve as dimensionally reduced representation for it</a:t>
                </a:r>
              </a:p>
              <a:p>
                <a:r>
                  <a:rPr lang="en-US" dirty="0"/>
                  <a:t>Math is greatly simplified by fact that marginalizing, multiplying, and dividing Gaussian distributions produces other Gaussian distributions that are functions of observed values, mean vectors, and covariance matrices</a:t>
                </a:r>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078786"/>
                <a:ext cx="12192000" cy="5779213"/>
              </a:xfrm>
              <a:blipFill>
                <a:blip r:embed="rId2"/>
                <a:stretch>
                  <a:fillRect l="-900" t="-1793" r="-1600" b="-2110"/>
                </a:stretch>
              </a:blipFill>
            </p:spPr>
            <p:txBody>
              <a:bodyPr/>
              <a:lstStyle/>
              <a:p>
                <a:r>
                  <a:rPr lang="en-US">
                    <a:noFill/>
                  </a:rPr>
                  <a:t> </a:t>
                </a:r>
              </a:p>
            </p:txBody>
          </p:sp>
        </mc:Fallback>
      </mc:AlternateContent>
    </p:spTree>
    <p:extLst>
      <p:ext uri="{BB962C8B-B14F-4D97-AF65-F5344CB8AC3E}">
        <p14:creationId xmlns:p14="http://schemas.microsoft.com/office/powerpoint/2010/main" val="30232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Marginal log-likelihood for PPC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07662"/>
                <a:ext cx="12192000" cy="5779213"/>
              </a:xfrm>
            </p:spPr>
            <p:txBody>
              <a:bodyPr>
                <a:normAutofit/>
              </a:bodyPr>
              <a:lstStyle/>
              <a:p>
                <a:r>
                  <a:rPr lang="en-US" dirty="0"/>
                  <a:t>Given a probabilistic model with hidden variables, Bayesian philosophy is to integrate out uncertainty associated with them</a:t>
                </a:r>
              </a:p>
              <a:p>
                <a:r>
                  <a:rPr lang="en-US" dirty="0"/>
                  <a:t>We just saw how linear Gaussian models make it possible to obtain marginal probability of data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which takes form of a Gaussian distribution</a:t>
                </a:r>
              </a:p>
              <a:p>
                <a:r>
                  <a:rPr lang="en-US" dirty="0"/>
                  <a:t>Learning problem becomes maximizing probability of given data under the model</a:t>
                </a:r>
              </a:p>
              <a:p>
                <a:r>
                  <a:rPr lang="en-US" dirty="0"/>
                  <a:t>Probability that variable </a:t>
                </a:r>
                <a14:m>
                  <m:oMath xmlns:m="http://schemas.openxmlformats.org/officeDocument/2006/math">
                    <m:r>
                      <a:rPr lang="en-US" b="1" i="1" smtClean="0">
                        <a:latin typeface="Cambria Math" panose="02040503050406030204" pitchFamily="18" charset="0"/>
                      </a:rPr>
                      <m:t>𝒙</m:t>
                    </m:r>
                  </m:oMath>
                </a14:m>
                <a:r>
                  <a:rPr lang="en-US" b="1" dirty="0"/>
                  <a:t> </a:t>
                </a:r>
                <a:r>
                  <a:rPr lang="en-US" dirty="0"/>
                  <a:t>is observed as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b="1" dirty="0"/>
                  <a:t> </a:t>
                </a:r>
                <a:r>
                  <a:rPr lang="en-US" dirty="0"/>
                  <a:t>is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oMath>
                </a14:m>
                <a:endParaRPr lang="en-US" b="1" dirty="0"/>
              </a:p>
              <a:p>
                <a:r>
                  <a:rPr lang="en-US" dirty="0"/>
                  <a:t>Log marginal likelihood of the parameters given all observed data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𝑿</m:t>
                        </m:r>
                      </m:e>
                    </m:acc>
                  </m:oMath>
                </a14:m>
                <a:r>
                  <a:rPr lang="en-US" dirty="0"/>
                  <a:t> can be maximized using objective function:</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𝑿</m:t>
                            </m:r>
                          </m:e>
                        </m:acc>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𝝁</m:t>
                                </m:r>
                                <m:r>
                                  <a:rPr lang="en-US" b="1" i="1" smtClean="0">
                                    <a:latin typeface="Cambria Math" panose="02040503050406030204" pitchFamily="18" charset="0"/>
                                  </a:rPr>
                                  <m:t>,</m:t>
                                </m:r>
                                <m:r>
                                  <a:rPr lang="en-US" b="1" i="1" smtClean="0">
                                    <a:latin typeface="Cambria Math" panose="02040503050406030204" pitchFamily="18" charset="0"/>
                                  </a:rPr>
                                  <m:t>𝑾</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𝑰</m:t>
                                </m:r>
                              </m:e>
                            </m:d>
                            <m:r>
                              <a:rPr lang="en-US" b="1" i="1" smtClean="0">
                                <a:latin typeface="Cambria Math" panose="02040503050406030204" pitchFamily="18" charset="0"/>
                              </a:rPr>
                              <m:t>)</m:t>
                            </m:r>
                          </m:e>
                        </m:nary>
                      </m:e>
                    </m:nary>
                  </m:oMath>
                </a14:m>
                <a:endParaRPr lang="en-US" dirty="0"/>
              </a:p>
              <a:p>
                <a:r>
                  <a:rPr lang="en-US" dirty="0"/>
                  <a:t>Where parameters </a:t>
                </a:r>
                <a14:m>
                  <m:oMath xmlns:m="http://schemas.openxmlformats.org/officeDocument/2006/math">
                    <m:r>
                      <a:rPr lang="en-US" b="0" i="1" smtClean="0">
                        <a:latin typeface="Cambria Math" panose="02040503050406030204" pitchFamily="18" charset="0"/>
                      </a:rPr>
                      <m:t>𝜃</m:t>
                    </m:r>
                    <m:r>
                      <a:rPr lang="en-US" b="1" i="1" smtClean="0">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smtClean="0">
                        <a:latin typeface="Cambria Math" panose="02040503050406030204" pitchFamily="18" charset="0"/>
                      </a:rPr>
                      <m:t>𝝁</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1" smtClean="0">
                        <a:latin typeface="Cambria Math" panose="02040503050406030204" pitchFamily="18" charset="0"/>
                      </a:rPr>
                      <m:t>}</m:t>
                    </m:r>
                  </m:oMath>
                </a14:m>
                <a:r>
                  <a:rPr lang="en-US" b="1" dirty="0"/>
                  <a:t> </a:t>
                </a:r>
                <a:r>
                  <a:rPr lang="en-US" dirty="0"/>
                  <a:t>consists of a matrix, a vector, and a scalar</a:t>
                </a:r>
              </a:p>
              <a:p>
                <a:r>
                  <a:rPr lang="en-US" dirty="0"/>
                  <a:t>Will assume from now on that data has been mean-centered: </a:t>
                </a:r>
                <a14:m>
                  <m:oMath xmlns:m="http://schemas.openxmlformats.org/officeDocument/2006/math">
                    <m:r>
                      <a:rPr lang="en-US" b="1" i="1" smtClean="0">
                        <a:latin typeface="Cambria Math" panose="02040503050406030204" pitchFamily="18" charset="0"/>
                      </a:rPr>
                      <m:t>𝝁</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107662"/>
                <a:ext cx="12192000" cy="5779213"/>
              </a:xfrm>
              <a:blipFill>
                <a:blip r:embed="rId2"/>
                <a:stretch>
                  <a:fillRect l="-900" t="-1793" r="-450"/>
                </a:stretch>
              </a:blipFill>
            </p:spPr>
            <p:txBody>
              <a:bodyPr/>
              <a:lstStyle/>
              <a:p>
                <a:r>
                  <a:rPr lang="en-US">
                    <a:noFill/>
                  </a:rPr>
                  <a:t> </a:t>
                </a:r>
              </a:p>
            </p:txBody>
          </p:sp>
        </mc:Fallback>
      </mc:AlternateContent>
    </p:spTree>
    <p:extLst>
      <p:ext uri="{BB962C8B-B14F-4D97-AF65-F5344CB8AC3E}">
        <p14:creationId xmlns:p14="http://schemas.microsoft.com/office/powerpoint/2010/main" val="11406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Expected log-likelihood for PPCA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791110"/>
                <a:ext cx="12192000" cy="6066889"/>
              </a:xfrm>
            </p:spPr>
            <p:txBody>
              <a:bodyPr>
                <a:normAutofit lnSpcReduction="10000"/>
              </a:bodyPr>
              <a:lstStyle/>
              <a:p>
                <a:r>
                  <a:rPr lang="en-US" dirty="0"/>
                  <a:t>We saw that the derivative of log marginal likelihood of a hidden variable model w.r.t to its parameters equals derivative of expected log joint likelihood, where expectation is taken w.r.t posterior distribution over model’s hidden variables</a:t>
                </a:r>
              </a:p>
              <a:p>
                <a:pPr lvl="1"/>
                <a:r>
                  <a:rPr lang="en-US" dirty="0"/>
                  <a:t>Lecture 29, slide #13</a:t>
                </a:r>
              </a:p>
              <a:p>
                <a:r>
                  <a:rPr lang="en-US" dirty="0"/>
                  <a:t>Underlying Gaussian formulation for PPCA means exact posterior is computable, providing alternative for optimizing model based on expected log-likelihood</a:t>
                </a:r>
              </a:p>
              <a:p>
                <a:r>
                  <a:rPr lang="en-US" dirty="0"/>
                  <a:t>Log joint probability for all data and all hidden variables </a:t>
                </a:r>
                <a14:m>
                  <m:oMath xmlns:m="http://schemas.openxmlformats.org/officeDocument/2006/math">
                    <m:r>
                      <a:rPr lang="en-US" b="1" i="1" smtClean="0">
                        <a:latin typeface="Cambria Math" panose="02040503050406030204" pitchFamily="18" charset="0"/>
                      </a:rPr>
                      <m:t>𝑯</m:t>
                    </m:r>
                  </m:oMath>
                </a14:m>
                <a:r>
                  <a:rPr lang="en-US" b="1" dirty="0"/>
                  <a:t> </a:t>
                </a:r>
                <a:r>
                  <a:rPr lang="en-US" dirty="0"/>
                  <a:t>under the model is:</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𝑿</m:t>
                            </m:r>
                          </m:e>
                        </m:acc>
                        <m:r>
                          <a:rPr lang="en-US" b="0" i="1" smtClean="0">
                            <a:latin typeface="Cambria Math" panose="02040503050406030204" pitchFamily="18" charset="0"/>
                          </a:rPr>
                          <m:t>,</m:t>
                        </m:r>
                        <m:r>
                          <a:rPr lang="en-US" b="1" i="1" smtClean="0">
                            <a:latin typeface="Cambria Math" panose="02040503050406030204" pitchFamily="18" charset="0"/>
                          </a:rPr>
                          <m:t>𝑯</m:t>
                        </m:r>
                        <m:r>
                          <a:rPr lang="en-US" b="1"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𝑾</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e>
                        </m:nary>
                      </m:e>
                    </m:nary>
                  </m:oMath>
                </a14:m>
                <a:endParaRPr lang="en-US" dirty="0"/>
              </a:p>
              <a:p>
                <a:r>
                  <a:rPr lang="en-US" dirty="0"/>
                  <a:t>Note that while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𝑿</m:t>
                        </m:r>
                      </m:e>
                    </m:acc>
                  </m:oMath>
                </a14:m>
                <a:r>
                  <a:rPr lang="en-US" dirty="0"/>
                  <a:t> is observed, hidden variables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oMath>
                </a14:m>
                <a:r>
                  <a:rPr lang="en-US" dirty="0"/>
                  <a:t> are unknown, so for a given parameter value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 this expression does not evaluate to a scalar quantity</a:t>
                </a:r>
              </a:p>
              <a:p>
                <a:r>
                  <a:rPr lang="en-US" dirty="0"/>
                  <a:t>Can be converted into scalar using expected log-likelihood, and then optimized</a:t>
                </a:r>
              </a:p>
              <a:p>
                <a:r>
                  <a:rPr lang="en-US" dirty="0"/>
                  <a:t>Expected log-likelihood of data using posterior distribution of each example for the expectations is given by:</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𝑿</m:t>
                                </m:r>
                              </m:e>
                            </m:acc>
                            <m:r>
                              <a:rPr lang="en-US" b="0" i="1" smtClean="0">
                                <a:latin typeface="Cambria Math" panose="02040503050406030204" pitchFamily="18" charset="0"/>
                              </a:rPr>
                              <m:t>,</m:t>
                            </m:r>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𝜽</m:t>
                            </m:r>
                          </m:e>
                        </m:d>
                        <m:r>
                          <a:rPr lang="en-US" b="1" i="1" smtClean="0">
                            <a:latin typeface="Cambria Math" panose="02040503050406030204" pitchFamily="18" charset="0"/>
                          </a:rPr>
                          <m:t>)</m:t>
                        </m:r>
                        <m:r>
                          <m:rPr>
                            <m:nor/>
                          </m:rPr>
                          <a:rPr lang="en-US" dirty="0"/>
                          <m:t> </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𝑯</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𝑿</m:t>
                            </m:r>
                          </m:e>
                        </m:acc>
                        <m:r>
                          <a:rPr lang="en-US" b="1" i="1" smtClean="0">
                            <a:latin typeface="Cambria Math" panose="02040503050406030204" pitchFamily="18" charset="0"/>
                          </a:rPr>
                          <m:t>)</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e>
                                </m:d>
                              </m:e>
                            </m:func>
                            <m:r>
                              <a:rPr lang="en-US" b="0" i="1" smtClean="0">
                                <a:latin typeface="Cambria Math" panose="02040503050406030204" pitchFamily="18" charset="0"/>
                              </a:rPr>
                              <m:t>)</m:t>
                            </m:r>
                          </m:e>
                          <m:sub>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𝒉</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ub>
                        </m:sSub>
                      </m:e>
                    </m:nary>
                  </m:oMath>
                </a14:m>
                <a:endParaRPr lang="en-US" dirty="0"/>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791110"/>
                <a:ext cx="12192000" cy="6066889"/>
              </a:xfrm>
              <a:blipFill>
                <a:blip r:embed="rId2"/>
                <a:stretch>
                  <a:fillRect l="-900" t="-2312"/>
                </a:stretch>
              </a:blipFill>
            </p:spPr>
            <p:txBody>
              <a:bodyPr/>
              <a:lstStyle/>
              <a:p>
                <a:r>
                  <a:rPr lang="en-US">
                    <a:noFill/>
                  </a:rPr>
                  <a:t> </a:t>
                </a:r>
              </a:p>
            </p:txBody>
          </p:sp>
        </mc:Fallback>
      </mc:AlternateContent>
    </p:spTree>
    <p:extLst>
      <p:ext uri="{BB962C8B-B14F-4D97-AF65-F5344CB8AC3E}">
        <p14:creationId xmlns:p14="http://schemas.microsoft.com/office/powerpoint/2010/main" val="57090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Expected gradient for PPCA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078786"/>
                <a:ext cx="12192000" cy="5779213"/>
              </a:xfrm>
            </p:spPr>
            <p:txBody>
              <a:bodyPr>
                <a:normAutofit lnSpcReduction="10000"/>
              </a:bodyPr>
              <a:lstStyle/>
              <a:p>
                <a:r>
                  <a:rPr lang="en-US" dirty="0"/>
                  <a:t>Gradient descent can be used to learn parameter matrix </a:t>
                </a:r>
                <a14:m>
                  <m:oMath xmlns:m="http://schemas.openxmlformats.org/officeDocument/2006/math">
                    <m:r>
                      <a:rPr lang="en-US" b="1" i="1" smtClean="0">
                        <a:latin typeface="Cambria Math" panose="02040503050406030204" pitchFamily="18" charset="0"/>
                      </a:rPr>
                      <m:t>𝑾</m:t>
                    </m:r>
                  </m:oMath>
                </a14:m>
                <a:r>
                  <a:rPr lang="en-US" dirty="0"/>
                  <a:t>, using expected log-likelihood as objective function</a:t>
                </a:r>
              </a:p>
              <a:p>
                <a:r>
                  <a:rPr lang="en-US" dirty="0"/>
                  <a:t>Gradient is a sum over examples, each example contributing following term:</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𝒉</m:t>
                            </m:r>
                          </m:e>
                        </m:d>
                      </m:e>
                    </m:d>
                    <m:r>
                      <a:rPr lang="en-US" b="1"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1" i="1" smtClean="0">
                            <a:latin typeface="Cambria Math" panose="02040503050406030204" pitchFamily="18" charset="0"/>
                          </a:rPr>
                          <m:t>𝑾𝒉</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r>
                      <a:rPr lang="en-US" b="1"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sSup>
                          <m:sSupPr>
                            <m:ctrlPr>
                              <a:rPr lang="en-US"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𝐸</m:t>
                    </m:r>
                    <m:d>
                      <m:dPr>
                        <m:ctrlPr>
                          <a:rPr lang="en-US" b="1" i="1" smtClean="0">
                            <a:latin typeface="Cambria Math" panose="02040503050406030204" pitchFamily="18" charset="0"/>
                          </a:rPr>
                        </m:ctrlPr>
                      </m:dPr>
                      <m:e>
                        <m:r>
                          <a:rPr lang="en-US" b="1" i="1" smtClean="0">
                            <a:latin typeface="Cambria Math" panose="02040503050406030204" pitchFamily="18" charset="0"/>
                          </a:rPr>
                          <m:t>𝒉</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e>
                      <m:sup>
                        <m:r>
                          <a:rPr lang="en-US" b="0" i="1" smtClean="0">
                            <a:latin typeface="Cambria Math" panose="02040503050406030204" pitchFamily="18" charset="0"/>
                          </a:rPr>
                          <m:t>𝑇</m:t>
                        </m:r>
                      </m:sup>
                    </m:sSup>
                  </m:oMath>
                </a14:m>
                <a:endParaRPr lang="en-US" b="1" dirty="0"/>
              </a:p>
              <a:p>
                <a:r>
                  <a:rPr lang="en-US" dirty="0"/>
                  <a:t>Where in all cases, expectations taken w.r.t posterior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𝒉</m:t>
                        </m:r>
                      </m:e>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oMath>
                </a14:m>
                <a:r>
                  <a:rPr lang="en-US" dirty="0"/>
                  <a:t> using current settings of the model parameters</a:t>
                </a:r>
              </a:p>
              <a:p>
                <a:r>
                  <a:rPr lang="en-US" dirty="0"/>
                  <a:t>Partial derivative has natural interpretation: difference between two expectations</a:t>
                </a:r>
              </a:p>
              <a:p>
                <a:r>
                  <a:rPr lang="en-US" dirty="0"/>
                  <a:t>Second term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e>
                      <m:sup>
                        <m:r>
                          <a:rPr lang="en-US" b="0" i="1" smtClean="0">
                            <a:latin typeface="Cambria Math" panose="02040503050406030204" pitchFamily="18" charset="0"/>
                          </a:rPr>
                          <m:t>𝑇</m:t>
                        </m:r>
                      </m:sup>
                    </m:sSup>
                    <m:r>
                      <a:rPr lang="en-US" b="0" i="1" smtClean="0">
                        <a:latin typeface="Cambria Math" panose="02040503050406030204" pitchFamily="18" charset="0"/>
                      </a:rPr>
                      <m:t> </m:t>
                    </m:r>
                  </m:oMath>
                </a14:m>
                <a:r>
                  <a:rPr lang="en-US" dirty="0"/>
                  <a:t>creates a matrix same size as </a:t>
                </a:r>
                <a14:m>
                  <m:oMath xmlns:m="http://schemas.openxmlformats.org/officeDocument/2006/math">
                    <m:r>
                      <a:rPr lang="en-US" b="1" i="1" smtClean="0">
                        <a:latin typeface="Cambria Math" panose="02040503050406030204" pitchFamily="18" charset="0"/>
                      </a:rPr>
                      <m:t>𝑾</m:t>
                    </m:r>
                  </m:oMath>
                </a14:m>
                <a:r>
                  <a:rPr lang="en-US" b="1" dirty="0"/>
                  <a:t> </a:t>
                </a:r>
                <a:r>
                  <a:rPr lang="en-US" dirty="0"/>
                  <a:t>consisting of the observation and the hidden variable representation</a:t>
                </a:r>
              </a:p>
              <a:p>
                <a:r>
                  <a:rPr lang="en-US" dirty="0"/>
                  <a:t>First term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𝐸</m:t>
                    </m:r>
                    <m:d>
                      <m:dPr>
                        <m:ctrlPr>
                          <a:rPr lang="en-US" b="1" i="1" smtClean="0">
                            <a:latin typeface="Cambria Math" panose="02040503050406030204" pitchFamily="18" charset="0"/>
                          </a:rPr>
                        </m:ctrlPr>
                      </m:dPr>
                      <m:e>
                        <m:r>
                          <a:rPr lang="en-US" b="1" i="1" smtClean="0">
                            <a:latin typeface="Cambria Math" panose="02040503050406030204" pitchFamily="18" charset="0"/>
                          </a:rPr>
                          <m:t>𝒉</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r>
                      <a:rPr lang="en-US" b="1" i="1" smtClean="0">
                        <a:latin typeface="Cambria Math" panose="02040503050406030204" pitchFamily="18" charset="0"/>
                      </a:rPr>
                      <m:t> </m:t>
                    </m:r>
                  </m:oMath>
                </a14:m>
                <a:r>
                  <a:rPr lang="en-US" dirty="0"/>
                  <a:t>replaces observation with a similar </a:t>
                </a:r>
                <a14:m>
                  <m:oMath xmlns:m="http://schemas.openxmlformats.org/officeDocument/2006/math">
                    <m:r>
                      <a:rPr lang="en-US" b="1" i="1" smtClean="0">
                        <a:latin typeface="Cambria Math" panose="02040503050406030204" pitchFamily="18" charset="0"/>
                      </a:rPr>
                      <m:t>𝑾𝒉</m:t>
                    </m:r>
                  </m:oMath>
                </a14:m>
                <a:r>
                  <a:rPr lang="en-US" b="1" dirty="0"/>
                  <a:t> </a:t>
                </a:r>
                <a:r>
                  <a:rPr lang="en-US" dirty="0"/>
                  <a:t>factor, which can be though of as model’s prediction of the input</a:t>
                </a:r>
              </a:p>
              <a:p>
                <a:r>
                  <a:rPr lang="en-US" dirty="0"/>
                  <a:t>Model reconstructs the data as it ascends the gradient</a:t>
                </a:r>
              </a:p>
              <a:p>
                <a:r>
                  <a:rPr lang="en-US" dirty="0"/>
                  <a:t>If model perfectly reconstructs the data, derivative will be zero</a:t>
                </a:r>
              </a:p>
            </p:txBody>
          </p:sp>
        </mc:Choice>
        <mc:Fallback xmlns="">
          <p:sp>
            <p:nvSpPr>
              <p:cNvPr id="3" name="Content Placeholder 2">
                <a:extLst>
                  <a:ext uri="{FF2B5EF4-FFF2-40B4-BE49-F238E27FC236}">
                    <a16:creationId xmlns:a16="http://schemas.microsoft.com/office/drawing/2014/main" id="{51F1C74C-FB58-4241-9054-5DE0F1025240}"/>
                  </a:ext>
                </a:extLst>
              </p:cNvPr>
              <p:cNvSpPr>
                <a:spLocks noGrp="1" noRot="1" noChangeAspect="1" noMove="1" noResize="1" noEditPoints="1" noAdjustHandles="1" noChangeArrowheads="1" noChangeShapeType="1" noTextEdit="1"/>
              </p:cNvSpPr>
              <p:nvPr>
                <p:ph idx="1"/>
              </p:nvPr>
            </p:nvSpPr>
            <p:spPr>
              <a:xfrm>
                <a:off x="0" y="1078786"/>
                <a:ext cx="12192000" cy="5779213"/>
              </a:xfrm>
              <a:blipFill>
                <a:blip r:embed="rId2"/>
                <a:stretch>
                  <a:fillRect l="-900" t="-2426" r="-950" b="-2954"/>
                </a:stretch>
              </a:blipFill>
            </p:spPr>
            <p:txBody>
              <a:bodyPr/>
              <a:lstStyle/>
              <a:p>
                <a:r>
                  <a:rPr lang="en-US">
                    <a:noFill/>
                  </a:rPr>
                  <a:t> </a:t>
                </a:r>
              </a:p>
            </p:txBody>
          </p:sp>
        </mc:Fallback>
      </mc:AlternateContent>
    </p:spTree>
    <p:extLst>
      <p:ext uri="{BB962C8B-B14F-4D97-AF65-F5344CB8AC3E}">
        <p14:creationId xmlns:p14="http://schemas.microsoft.com/office/powerpoint/2010/main" val="7947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A8B-B953-47BA-AB9F-41265ABAAE92}"/>
              </a:ext>
            </a:extLst>
          </p:cNvPr>
          <p:cNvSpPr>
            <a:spLocks noGrp="1"/>
          </p:cNvSpPr>
          <p:nvPr>
            <p:ph type="title"/>
          </p:nvPr>
        </p:nvSpPr>
        <p:spPr>
          <a:xfrm>
            <a:off x="0" y="0"/>
            <a:ext cx="12192000" cy="1078787"/>
          </a:xfrm>
        </p:spPr>
        <p:txBody>
          <a:bodyPr/>
          <a:lstStyle/>
          <a:p>
            <a:r>
              <a:rPr lang="en-US" dirty="0"/>
              <a:t>Summary</a:t>
            </a:r>
          </a:p>
        </p:txBody>
      </p:sp>
      <p:sp>
        <p:nvSpPr>
          <p:cNvPr id="3" name="Content Placeholder 2">
            <a:extLst>
              <a:ext uri="{FF2B5EF4-FFF2-40B4-BE49-F238E27FC236}">
                <a16:creationId xmlns:a16="http://schemas.microsoft.com/office/drawing/2014/main" id="{51F1C74C-FB58-4241-9054-5DE0F1025240}"/>
              </a:ext>
            </a:extLst>
          </p:cNvPr>
          <p:cNvSpPr>
            <a:spLocks noGrp="1"/>
          </p:cNvSpPr>
          <p:nvPr>
            <p:ph idx="1"/>
          </p:nvPr>
        </p:nvSpPr>
        <p:spPr>
          <a:xfrm>
            <a:off x="0" y="1155788"/>
            <a:ext cx="12192000" cy="5779213"/>
          </a:xfrm>
        </p:spPr>
        <p:txBody>
          <a:bodyPr/>
          <a:lstStyle/>
          <a:p>
            <a:r>
              <a:rPr lang="en-US" dirty="0"/>
              <a:t>Probabilistic inference models</a:t>
            </a:r>
          </a:p>
          <a:p>
            <a:pPr lvl="1"/>
            <a:r>
              <a:rPr lang="en-US" dirty="0"/>
              <a:t>Probability propagation (sum-product algorithm)</a:t>
            </a:r>
          </a:p>
          <a:p>
            <a:pPr lvl="1"/>
            <a:r>
              <a:rPr lang="en-US" dirty="0"/>
              <a:t>Sampling and simulated annealing (easier to sample from conditional distribution)</a:t>
            </a:r>
          </a:p>
          <a:p>
            <a:pPr lvl="1"/>
            <a:r>
              <a:rPr lang="en-US" dirty="0"/>
              <a:t>Variational inference (approximate distribution with continuous function)</a:t>
            </a:r>
          </a:p>
          <a:p>
            <a:r>
              <a:rPr lang="en-US" dirty="0"/>
              <a:t>Graphical models and plate notation</a:t>
            </a:r>
          </a:p>
          <a:p>
            <a:pPr lvl="1"/>
            <a:r>
              <a:rPr lang="en-US" dirty="0"/>
              <a:t>Illustrate mixture model in form of Bayesian network</a:t>
            </a:r>
          </a:p>
          <a:p>
            <a:r>
              <a:rPr lang="en-US" dirty="0"/>
              <a:t>Probabilistic PCA</a:t>
            </a:r>
          </a:p>
          <a:p>
            <a:pPr lvl="1"/>
            <a:r>
              <a:rPr lang="en-US" dirty="0"/>
              <a:t>Hidden parameter estimation in a special type of linear Gaussian hidden variable model</a:t>
            </a:r>
          </a:p>
          <a:p>
            <a:r>
              <a:rPr lang="en-US" dirty="0"/>
              <a:t>Final class: </a:t>
            </a:r>
          </a:p>
          <a:p>
            <a:pPr lvl="1"/>
            <a:r>
              <a:rPr lang="en-US" dirty="0"/>
              <a:t>Generalized Linear Models</a:t>
            </a:r>
          </a:p>
          <a:p>
            <a:pPr lvl="1"/>
            <a:r>
              <a:rPr lang="en-US" dirty="0"/>
              <a:t>Latent Dirichlet Allocation</a:t>
            </a:r>
          </a:p>
          <a:p>
            <a:pPr lvl="1"/>
            <a:r>
              <a:rPr lang="en-US" dirty="0"/>
              <a:t>Hidden Markov Models</a:t>
            </a:r>
          </a:p>
          <a:p>
            <a:pPr lvl="1"/>
            <a:r>
              <a:rPr lang="en-US" dirty="0"/>
              <a:t>Restricted Boltzmann Machines</a:t>
            </a:r>
          </a:p>
        </p:txBody>
      </p:sp>
    </p:spTree>
    <p:extLst>
      <p:ext uri="{BB962C8B-B14F-4D97-AF65-F5344CB8AC3E}">
        <p14:creationId xmlns:p14="http://schemas.microsoft.com/office/powerpoint/2010/main" val="173763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DB05-37E8-444E-B9B2-58B26C414AEA}"/>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40543FE6-5880-4CF4-A506-B7CD3C5FB796}"/>
              </a:ext>
            </a:extLst>
          </p:cNvPr>
          <p:cNvSpPr>
            <a:spLocks noGrp="1"/>
          </p:cNvSpPr>
          <p:nvPr>
            <p:ph type="subTitle" idx="1"/>
          </p:nvPr>
        </p:nvSpPr>
        <p:spPr/>
        <p:txBody>
          <a:bodyPr/>
          <a:lstStyle/>
          <a:p>
            <a:r>
              <a:rPr lang="en-US" dirty="0"/>
              <a:t>Lecture 32</a:t>
            </a:r>
          </a:p>
        </p:txBody>
      </p:sp>
    </p:spTree>
    <p:extLst>
      <p:ext uri="{BB962C8B-B14F-4D97-AF65-F5344CB8AC3E}">
        <p14:creationId xmlns:p14="http://schemas.microsoft.com/office/powerpoint/2010/main" val="315962290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may contain: horse and outdoor">
            <a:extLst>
              <a:ext uri="{FF2B5EF4-FFF2-40B4-BE49-F238E27FC236}">
                <a16:creationId xmlns:a16="http://schemas.microsoft.com/office/drawing/2014/main" id="{7D02DF5A-623C-445B-9FD3-6E7060FB4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078894" cy="68480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49A63E-FB6A-4013-ABA4-92D4D4FE080A}"/>
              </a:ext>
            </a:extLst>
          </p:cNvPr>
          <p:cNvSpPr txBox="1"/>
          <p:nvPr/>
        </p:nvSpPr>
        <p:spPr>
          <a:xfrm>
            <a:off x="7078894" y="852755"/>
            <a:ext cx="5113106" cy="1477328"/>
          </a:xfrm>
          <a:prstGeom prst="rect">
            <a:avLst/>
          </a:prstGeom>
          <a:noFill/>
        </p:spPr>
        <p:txBody>
          <a:bodyPr wrap="square" rtlCol="0">
            <a:spAutoFit/>
          </a:bodyPr>
          <a:lstStyle/>
          <a:p>
            <a:r>
              <a:rPr lang="en-US" dirty="0">
                <a:hlinkClick r:id="rId3"/>
              </a:rPr>
              <a:t>http://openaccess.thecvf.com/content_cvpr_2018/html/Yu_Generative_Image_Inpainting_CVPR_2018_paper.html</a:t>
            </a:r>
            <a:endParaRPr lang="en-US" dirty="0"/>
          </a:p>
          <a:p>
            <a:endParaRPr lang="en-US" dirty="0"/>
          </a:p>
          <a:p>
            <a:r>
              <a:rPr lang="en-US" dirty="0"/>
              <a:t>Couldn’t find original paper, but this article similar</a:t>
            </a:r>
          </a:p>
        </p:txBody>
      </p:sp>
    </p:spTree>
    <p:extLst>
      <p:ext uri="{BB962C8B-B14F-4D97-AF65-F5344CB8AC3E}">
        <p14:creationId xmlns:p14="http://schemas.microsoft.com/office/powerpoint/2010/main" val="263764439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34CD-5280-4671-9BB5-33683B3C131B}"/>
              </a:ext>
            </a:extLst>
          </p:cNvPr>
          <p:cNvSpPr>
            <a:spLocks noGrp="1"/>
          </p:cNvSpPr>
          <p:nvPr>
            <p:ph type="title"/>
          </p:nvPr>
        </p:nvSpPr>
        <p:spPr>
          <a:xfrm>
            <a:off x="838200" y="334303"/>
            <a:ext cx="10515600" cy="1325563"/>
          </a:xfrm>
        </p:spPr>
        <p:txBody>
          <a:bodyPr/>
          <a:lstStyle/>
          <a:p>
            <a:r>
              <a:rPr lang="en-US" dirty="0"/>
              <a:t>Today:</a:t>
            </a:r>
          </a:p>
        </p:txBody>
      </p:sp>
      <p:sp>
        <p:nvSpPr>
          <p:cNvPr id="3" name="Content Placeholder 2">
            <a:extLst>
              <a:ext uri="{FF2B5EF4-FFF2-40B4-BE49-F238E27FC236}">
                <a16:creationId xmlns:a16="http://schemas.microsoft.com/office/drawing/2014/main" id="{EE3C3393-B19A-4355-B132-88738B7476E3}"/>
              </a:ext>
            </a:extLst>
          </p:cNvPr>
          <p:cNvSpPr>
            <a:spLocks noGrp="1"/>
          </p:cNvSpPr>
          <p:nvPr>
            <p:ph idx="1"/>
          </p:nvPr>
        </p:nvSpPr>
        <p:spPr>
          <a:xfrm>
            <a:off x="838200" y="1856447"/>
            <a:ext cx="10515600" cy="4351338"/>
          </a:xfrm>
        </p:spPr>
        <p:txBody>
          <a:bodyPr/>
          <a:lstStyle/>
          <a:p>
            <a:r>
              <a:rPr lang="en-US" dirty="0"/>
              <a:t>Latent Dirichlet Allocation</a:t>
            </a:r>
          </a:p>
          <a:p>
            <a:pPr lvl="1"/>
            <a:r>
              <a:rPr lang="en-US" dirty="0"/>
              <a:t>Latent Semantic Analysis</a:t>
            </a:r>
          </a:p>
          <a:p>
            <a:r>
              <a:rPr lang="en-US" dirty="0"/>
              <a:t>Hidden Markov Models</a:t>
            </a:r>
          </a:p>
          <a:p>
            <a:r>
              <a:rPr lang="en-US" dirty="0"/>
              <a:t>Boltzmann Machines</a:t>
            </a:r>
          </a:p>
          <a:p>
            <a:r>
              <a:rPr lang="en-US" dirty="0"/>
              <a:t>Assignment 3 solutions will be put on </a:t>
            </a:r>
            <a:r>
              <a:rPr lang="en-US" dirty="0" err="1"/>
              <a:t>moodle</a:t>
            </a:r>
            <a:r>
              <a:rPr lang="en-US" dirty="0"/>
              <a:t> later in week</a:t>
            </a:r>
          </a:p>
          <a:p>
            <a:endParaRPr lang="en-US" dirty="0"/>
          </a:p>
        </p:txBody>
      </p:sp>
    </p:spTree>
    <p:extLst>
      <p:ext uri="{BB962C8B-B14F-4D97-AF65-F5344CB8AC3E}">
        <p14:creationId xmlns:p14="http://schemas.microsoft.com/office/powerpoint/2010/main" val="16061928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9401-BD32-41F6-B80A-501335FB0519}"/>
              </a:ext>
            </a:extLst>
          </p:cNvPr>
          <p:cNvSpPr>
            <a:spLocks noGrp="1"/>
          </p:cNvSpPr>
          <p:nvPr>
            <p:ph type="title"/>
          </p:nvPr>
        </p:nvSpPr>
        <p:spPr>
          <a:xfrm>
            <a:off x="0" y="18255"/>
            <a:ext cx="12192000" cy="998887"/>
          </a:xfrm>
        </p:spPr>
        <p:txBody>
          <a:bodyPr/>
          <a:lstStyle/>
          <a:p>
            <a:r>
              <a:rPr lang="en-US" dirty="0"/>
              <a:t>Latent Semantic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6AF50B-48EC-40AA-8662-0528C83127A8}"/>
                  </a:ext>
                </a:extLst>
              </p:cNvPr>
              <p:cNvSpPr>
                <a:spLocks noGrp="1"/>
              </p:cNvSpPr>
              <p:nvPr>
                <p:ph idx="1"/>
              </p:nvPr>
            </p:nvSpPr>
            <p:spPr>
              <a:xfrm>
                <a:off x="0" y="811659"/>
                <a:ext cx="12192000" cy="6028086"/>
              </a:xfrm>
            </p:spPr>
            <p:txBody>
              <a:bodyPr>
                <a:normAutofit lnSpcReduction="10000"/>
              </a:bodyPr>
              <a:lstStyle/>
              <a:p>
                <a:r>
                  <a:rPr lang="en-US" dirty="0"/>
                  <a:t>Latent semantic analysis (LSA): influential form of data-driven document analysis</a:t>
                </a:r>
              </a:p>
              <a:p>
                <a:r>
                  <a:rPr lang="en-US" dirty="0"/>
                  <a:t>LSA decomposes each text document into a collection of </a:t>
                </a:r>
                <a:r>
                  <a:rPr lang="en-US" i="1" dirty="0"/>
                  <a:t>topics </a:t>
                </a:r>
                <a:r>
                  <a:rPr lang="en-US" dirty="0"/>
                  <a:t>using SVD </a:t>
                </a:r>
              </a:p>
              <a:p>
                <a:r>
                  <a:rPr lang="en-US" dirty="0"/>
                  <a:t>Project documents into </a:t>
                </a:r>
                <a:r>
                  <a:rPr lang="en-US" i="1" dirty="0"/>
                  <a:t>topic space</a:t>
                </a:r>
                <a:r>
                  <a:rPr lang="en-US" dirty="0"/>
                  <a:t>, to compare semantic structure across docs</a:t>
                </a:r>
              </a:p>
              <a:p>
                <a:r>
                  <a:rPr lang="en-US" dirty="0"/>
                  <a:t>Latent Dirichlet Allocation is a related model, uses Hierarchical Bayesian approach</a:t>
                </a:r>
              </a:p>
              <a:p>
                <a:r>
                  <a:rPr lang="en-US" dirty="0"/>
                  <a:t>Let us examine relationship between LSA and SVD</a:t>
                </a:r>
              </a:p>
              <a:p>
                <a:r>
                  <a:rPr lang="en-US" dirty="0"/>
                  <a:t>Consider term by document matrix </a:t>
                </a:r>
                <a14:m>
                  <m:oMath xmlns:m="http://schemas.openxmlformats.org/officeDocument/2006/math">
                    <m:r>
                      <a:rPr lang="en-US" b="1" i="1" smtClean="0">
                        <a:latin typeface="Cambria Math" panose="02040503050406030204" pitchFamily="18" charset="0"/>
                      </a:rPr>
                      <m:t>𝑿</m:t>
                    </m:r>
                  </m:oMath>
                </a14:m>
                <a:r>
                  <a:rPr lang="en-US" dirty="0"/>
                  <a:t>, t rows and d columns</a:t>
                </a:r>
              </a:p>
              <a:p>
                <a:r>
                  <a:rPr lang="en-US" dirty="0"/>
                  <a:t>Each element contains number of times word associated with row occurs in document associated with column</a:t>
                </a:r>
              </a:p>
              <a:p>
                <a:r>
                  <a:rPr lang="en-US" dirty="0"/>
                  <a:t>LSA decomposes </a:t>
                </a:r>
                <a14:m>
                  <m:oMath xmlns:m="http://schemas.openxmlformats.org/officeDocument/2006/math">
                    <m:r>
                      <a:rPr lang="en-US" b="1" i="1" smtClean="0">
                        <a:latin typeface="Cambria Math" panose="02040503050406030204" pitchFamily="18" charset="0"/>
                      </a:rPr>
                      <m:t>𝑿</m:t>
                    </m:r>
                  </m:oMath>
                </a14:m>
                <a:r>
                  <a:rPr lang="en-US" b="1" dirty="0"/>
                  <a:t> </a:t>
                </a:r>
                <a:r>
                  <a:rPr lang="en-US" dirty="0"/>
                  <a:t>into product </a:t>
                </a:r>
                <a14:m>
                  <m:oMath xmlns:m="http://schemas.openxmlformats.org/officeDocument/2006/math">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𝑼𝑺</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𝑽</m:t>
                        </m:r>
                      </m:e>
                      <m:sup>
                        <m:r>
                          <a:rPr lang="en-US" b="0" i="1" smtClean="0">
                            <a:latin typeface="Cambria Math" panose="02040503050406030204" pitchFamily="18" charset="0"/>
                          </a:rPr>
                          <m:t>𝑇</m:t>
                        </m:r>
                      </m:sup>
                    </m:sSup>
                  </m:oMath>
                </a14:m>
                <a:r>
                  <a:rPr lang="en-US" dirty="0"/>
                  <a:t>, where </a:t>
                </a:r>
                <a14:m>
                  <m:oMath xmlns:m="http://schemas.openxmlformats.org/officeDocument/2006/math">
                    <m:r>
                      <a:rPr lang="en-US" b="1" i="1" smtClean="0">
                        <a:latin typeface="Cambria Math" panose="02040503050406030204" pitchFamily="18" charset="0"/>
                      </a:rPr>
                      <m:t>𝑼</m:t>
                    </m:r>
                  </m:oMath>
                </a14:m>
                <a:r>
                  <a:rPr lang="en-US" b="1" dirty="0"/>
                  <a:t> </a:t>
                </a:r>
                <a:r>
                  <a:rPr lang="en-US" dirty="0"/>
                  <a:t>and </a:t>
                </a:r>
                <a14:m>
                  <m:oMath xmlns:m="http://schemas.openxmlformats.org/officeDocument/2006/math">
                    <m:r>
                      <a:rPr lang="en-US" b="1" i="1" smtClean="0">
                        <a:latin typeface="Cambria Math" panose="02040503050406030204" pitchFamily="18" charset="0"/>
                      </a:rPr>
                      <m:t>𝑽</m:t>
                    </m:r>
                  </m:oMath>
                </a14:m>
                <a:r>
                  <a:rPr lang="en-US" b="1" dirty="0"/>
                  <a:t> </a:t>
                </a:r>
                <a:r>
                  <a:rPr lang="en-US" dirty="0"/>
                  <a:t>have orthogonal columns and </a:t>
                </a:r>
                <a14:m>
                  <m:oMath xmlns:m="http://schemas.openxmlformats.org/officeDocument/2006/math">
                    <m:r>
                      <a:rPr lang="en-US" b="1" i="1" smtClean="0">
                        <a:latin typeface="Cambria Math" panose="02040503050406030204" pitchFamily="18" charset="0"/>
                      </a:rPr>
                      <m:t>𝑺</m:t>
                    </m:r>
                  </m:oMath>
                </a14:m>
                <a:r>
                  <a:rPr lang="en-US" b="1" dirty="0"/>
                  <a:t> </a:t>
                </a:r>
                <a:r>
                  <a:rPr lang="en-US" dirty="0"/>
                  <a:t>is a diagonal matrix containing singular values</a:t>
                </a:r>
              </a:p>
              <a:p>
                <a:r>
                  <a:rPr lang="en-US" dirty="0"/>
                  <a:t>This factorization is known as the singular value decomposition</a:t>
                </a:r>
              </a:p>
              <a:p>
                <a:r>
                  <a:rPr lang="en-US" dirty="0"/>
                  <a:t>Has property that, for every value k, if all but k largest singular values are discarded the data matrix can be reconstructed in a way that is optimal in least squares sense</a:t>
                </a:r>
              </a:p>
              <a:p>
                <a:endParaRPr lang="en-US" b="1" dirty="0"/>
              </a:p>
            </p:txBody>
          </p:sp>
        </mc:Choice>
        <mc:Fallback xmlns="">
          <p:sp>
            <p:nvSpPr>
              <p:cNvPr id="3" name="Content Placeholder 2">
                <a:extLst>
                  <a:ext uri="{FF2B5EF4-FFF2-40B4-BE49-F238E27FC236}">
                    <a16:creationId xmlns:a16="http://schemas.microsoft.com/office/drawing/2014/main" id="{B06AF50B-48EC-40AA-8662-0528C83127A8}"/>
                  </a:ext>
                </a:extLst>
              </p:cNvPr>
              <p:cNvSpPr>
                <a:spLocks noGrp="1" noRot="1" noChangeAspect="1" noMove="1" noResize="1" noEditPoints="1" noAdjustHandles="1" noChangeArrowheads="1" noChangeShapeType="1" noTextEdit="1"/>
              </p:cNvSpPr>
              <p:nvPr>
                <p:ph idx="1"/>
              </p:nvPr>
            </p:nvSpPr>
            <p:spPr>
              <a:xfrm>
                <a:off x="0" y="811659"/>
                <a:ext cx="12192000" cy="6028086"/>
              </a:xfrm>
              <a:blipFill>
                <a:blip r:embed="rId2"/>
                <a:stretch>
                  <a:fillRect l="-900" t="-2224" r="-850" b="-2831"/>
                </a:stretch>
              </a:blipFill>
            </p:spPr>
            <p:txBody>
              <a:bodyPr/>
              <a:lstStyle/>
              <a:p>
                <a:r>
                  <a:rPr lang="en-US">
                    <a:noFill/>
                  </a:rPr>
                  <a:t> </a:t>
                </a:r>
              </a:p>
            </p:txBody>
          </p:sp>
        </mc:Fallback>
      </mc:AlternateContent>
    </p:spTree>
    <p:extLst>
      <p:ext uri="{BB962C8B-B14F-4D97-AF65-F5344CB8AC3E}">
        <p14:creationId xmlns:p14="http://schemas.microsoft.com/office/powerpoint/2010/main" val="17244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Rules with exceptions</a:t>
            </a:r>
          </a:p>
        </p:txBody>
      </p:sp>
      <p:sp>
        <p:nvSpPr>
          <p:cNvPr id="3" name="Content Placeholder 2"/>
          <p:cNvSpPr>
            <a:spLocks noGrp="1"/>
          </p:cNvSpPr>
          <p:nvPr>
            <p:ph idx="1"/>
          </p:nvPr>
        </p:nvSpPr>
        <p:spPr>
          <a:xfrm>
            <a:off x="838200" y="1811771"/>
            <a:ext cx="4260273" cy="4351338"/>
          </a:xfrm>
        </p:spPr>
        <p:txBody>
          <a:bodyPr>
            <a:normAutofit fontScale="92500" lnSpcReduction="20000"/>
          </a:bodyPr>
          <a:lstStyle/>
          <a:p>
            <a:r>
              <a:rPr lang="en-CA" dirty="0"/>
              <a:t>Allowing classification rules to have exceptions, means we can make incremental modifications to rule set without reengineering entire set</a:t>
            </a:r>
          </a:p>
          <a:p>
            <a:r>
              <a:rPr lang="en-CA" dirty="0"/>
              <a:t>Consider the iris problem, we find a new flower, classed by expert as I. </a:t>
            </a:r>
            <a:r>
              <a:rPr lang="en-CA" dirty="0" err="1"/>
              <a:t>setosa</a:t>
            </a:r>
            <a:endParaRPr lang="en-CA" dirty="0"/>
          </a:p>
          <a:p>
            <a:r>
              <a:rPr lang="en-CA" dirty="0"/>
              <a:t>Misclassified by two of the rules found earlier</a:t>
            </a:r>
          </a:p>
          <a:p>
            <a:pPr lvl="1"/>
            <a:r>
              <a:rPr lang="en-CA" dirty="0"/>
              <a:t>Change bounds of existing rules?</a:t>
            </a:r>
          </a:p>
          <a:p>
            <a:r>
              <a:rPr lang="en-CA" dirty="0"/>
              <a:t>Solution: add an exception!</a:t>
            </a:r>
          </a:p>
          <a:p>
            <a:endParaRPr lang="en-CA" dirty="0"/>
          </a:p>
        </p:txBody>
      </p:sp>
      <p:pic>
        <p:nvPicPr>
          <p:cNvPr id="4" name="Picture 3"/>
          <p:cNvPicPr>
            <a:picLocks noChangeAspect="1"/>
          </p:cNvPicPr>
          <p:nvPr/>
        </p:nvPicPr>
        <p:blipFill>
          <a:blip r:embed="rId2"/>
          <a:stretch>
            <a:fillRect/>
          </a:stretch>
        </p:blipFill>
        <p:spPr>
          <a:xfrm>
            <a:off x="5551776" y="1548534"/>
            <a:ext cx="6640224" cy="3145369"/>
          </a:xfrm>
          <a:prstGeom prst="rect">
            <a:avLst/>
          </a:prstGeom>
        </p:spPr>
      </p:pic>
      <p:pic>
        <p:nvPicPr>
          <p:cNvPr id="5" name="Picture 4"/>
          <p:cNvPicPr>
            <a:picLocks noChangeAspect="1"/>
          </p:cNvPicPr>
          <p:nvPr/>
        </p:nvPicPr>
        <p:blipFill>
          <a:blip r:embed="rId3"/>
          <a:stretch>
            <a:fillRect/>
          </a:stretch>
        </p:blipFill>
        <p:spPr>
          <a:xfrm>
            <a:off x="5551776" y="5192210"/>
            <a:ext cx="6434464" cy="100748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4061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Semantic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0" y="736565"/>
                <a:ext cx="12191999" cy="2608329"/>
              </a:xfrm>
            </p:spPr>
            <p:txBody>
              <a:bodyPr>
                <a:normAutofit lnSpcReduction="10000"/>
              </a:bodyPr>
              <a:lstStyle/>
              <a:p>
                <a:r>
                  <a:rPr lang="en-US" sz="2400" dirty="0"/>
                  <a:t>For any given approximation level k we can write:</a:t>
                </a:r>
              </a:p>
              <a:p>
                <a14:m>
                  <m:oMath xmlns:m="http://schemas.openxmlformats.org/officeDocument/2006/math">
                    <m:r>
                      <a:rPr lang="en-US" sz="2400" b="1" i="1" smtClean="0">
                        <a:latin typeface="Cambria Math" panose="02040503050406030204" pitchFamily="18" charset="0"/>
                      </a:rPr>
                      <m:t>𝑿</m:t>
                    </m:r>
                    <m:r>
                      <a:rPr lang="en-US" sz="2400" b="1" i="1" smtClean="0">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𝑿</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𝑼</m:t>
                        </m:r>
                      </m:e>
                      <m:sub>
                        <m:r>
                          <a:rPr lang="en-US" sz="2400" b="0" i="1" smtClean="0">
                            <a:latin typeface="Cambria Math" panose="02040503050406030204" pitchFamily="18" charset="0"/>
                          </a:rPr>
                          <m:t>𝑘</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0" i="1" smtClean="0">
                            <a:latin typeface="Cambria Math" panose="02040503050406030204" pitchFamily="18" charset="0"/>
                          </a:rPr>
                          <m:t>𝑘</m:t>
                        </m:r>
                      </m:sub>
                    </m:sSub>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𝑽</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oMath>
                </a14:m>
                <a:endParaRPr lang="en-US" sz="2400" b="1" dirty="0"/>
              </a:p>
              <a:p>
                <a:r>
                  <a:rPr lang="en-US" sz="2400" dirty="0"/>
                  <a:t>The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𝑼</m:t>
                        </m:r>
                      </m:e>
                      <m:sub>
                        <m:r>
                          <a:rPr lang="en-US" sz="2400" b="0" i="1" smtClean="0">
                            <a:latin typeface="Cambria Math" panose="02040503050406030204" pitchFamily="18" charset="0"/>
                          </a:rPr>
                          <m:t>𝑘</m:t>
                        </m:r>
                      </m:sub>
                    </m:sSub>
                  </m:oMath>
                </a14:m>
                <a:r>
                  <a:rPr lang="en-US" sz="2400" dirty="0"/>
                  <a:t> matrix can be thought of as k orthogonal ‘topics’, combined according to approximate proportions for each document, encoded in </a:t>
                </a:r>
                <a14:m>
                  <m:oMath xmlns:m="http://schemas.openxmlformats.org/officeDocument/2006/math">
                    <m:r>
                      <a:rPr lang="en-US" sz="2400" b="0" i="1" smtClean="0">
                        <a:latin typeface="Cambria Math" panose="02040503050406030204" pitchFamily="18" charset="0"/>
                      </a:rPr>
                      <m:t>𝑘𝑥𝑑</m:t>
                    </m:r>
                  </m:oMath>
                </a14:m>
                <a:r>
                  <a:rPr lang="en-US" sz="2400" dirty="0"/>
                  <a:t> matrix </a:t>
                </a:r>
                <a14:m>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𝑽</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oMath>
                </a14:m>
                <a:endParaRPr lang="en-US" sz="2400" b="1" dirty="0"/>
              </a:p>
              <a:p>
                <a:r>
                  <a:rPr lang="en-US" sz="2400" dirty="0"/>
                  <a:t>Matrix </a:t>
                </a:r>
                <a14:m>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0" i="1" smtClean="0">
                            <a:latin typeface="Cambria Math" panose="02040503050406030204" pitchFamily="18" charset="0"/>
                          </a:rPr>
                          <m:t>𝑘</m:t>
                        </m:r>
                      </m:sub>
                    </m:sSub>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𝑽</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oMath>
                </a14:m>
                <a:r>
                  <a:rPr lang="en-US" sz="2400" b="1" dirty="0"/>
                  <a:t> </a:t>
                </a:r>
                <a:r>
                  <a:rPr lang="en-US" sz="2400" dirty="0"/>
                  <a:t>represents activity level of topics associated with each doc.</a:t>
                </a:r>
              </a:p>
              <a:p>
                <a:r>
                  <a:rPr lang="en-US" sz="2400" dirty="0"/>
                  <a:t>Thus, LSA learning phase is just to perform SVD on data matrix.</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0" y="736565"/>
                <a:ext cx="12191999" cy="2608329"/>
              </a:xfrm>
              <a:blipFill>
                <a:blip r:embed="rId2"/>
                <a:stretch>
                  <a:fillRect l="-650" t="-4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3949B7B-E71C-402E-B444-AADB259DE87B}"/>
              </a:ext>
            </a:extLst>
          </p:cNvPr>
          <p:cNvPicPr>
            <a:picLocks noChangeAspect="1"/>
          </p:cNvPicPr>
          <p:nvPr/>
        </p:nvPicPr>
        <p:blipFill>
          <a:blip r:embed="rId3"/>
          <a:stretch>
            <a:fillRect/>
          </a:stretch>
        </p:blipFill>
        <p:spPr>
          <a:xfrm>
            <a:off x="6431623" y="3236328"/>
            <a:ext cx="5470186" cy="260832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2DA2B6-5C59-4D11-AFF3-408B072FC661}"/>
                  </a:ext>
                </a:extLst>
              </p:cNvPr>
              <p:cNvSpPr txBox="1"/>
              <p:nvPr/>
            </p:nvSpPr>
            <p:spPr>
              <a:xfrm>
                <a:off x="0" y="3236328"/>
                <a:ext cx="6431622" cy="3964868"/>
              </a:xfrm>
              <a:prstGeom prst="rect">
                <a:avLst/>
              </a:prstGeom>
              <a:noFill/>
            </p:spPr>
            <p:txBody>
              <a:bodyPr wrap="square" rtlCol="0">
                <a:spAutoFit/>
              </a:bodyPr>
              <a:lstStyle/>
              <a:p>
                <a:pPr marL="285750" indent="-285750">
                  <a:buFont typeface="Arial" panose="020B0604020202020204" pitchFamily="34" charset="0"/>
                  <a:buChar char="•"/>
                </a:pPr>
                <a:r>
                  <a:rPr lang="en-US" sz="2400" dirty="0"/>
                  <a:t>Dot product of any two columns of data matrix </a:t>
                </a:r>
                <a14:m>
                  <m:oMath xmlns:m="http://schemas.openxmlformats.org/officeDocument/2006/math">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𝑿</m:t>
                        </m:r>
                      </m:e>
                    </m:acc>
                  </m:oMath>
                </a14:m>
                <a:r>
                  <a:rPr lang="en-US" sz="2400" dirty="0"/>
                  <a:t> provides measure of similarity of term usages in two documents</a:t>
                </a:r>
              </a:p>
              <a:p>
                <a:pPr marL="285750" indent="-285750">
                  <a:buFont typeface="Arial" panose="020B0604020202020204" pitchFamily="34" charset="0"/>
                  <a:buChar char="•"/>
                </a:pPr>
                <a:r>
                  <a:rPr lang="en-US" sz="2400" dirty="0"/>
                  <a:t>Dot products between all pairs of documents used to compute SVD are:</a:t>
                </a:r>
              </a:p>
              <a:p>
                <a:pPr marL="285750" indent="-285750">
                  <a:buFont typeface="Arial" panose="020B0604020202020204" pitchFamily="34" charset="0"/>
                  <a:buChar char="•"/>
                </a:pPr>
                <a14:m>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𝑿</m:t>
                            </m:r>
                          </m:e>
                        </m:acc>
                      </m:e>
                      <m:sup>
                        <m:r>
                          <a:rPr lang="en-US" sz="2400" b="0" i="1" smtClean="0">
                            <a:latin typeface="Cambria Math" panose="02040503050406030204" pitchFamily="18" charset="0"/>
                          </a:rPr>
                          <m:t>𝑇</m:t>
                        </m:r>
                      </m:sup>
                    </m:sSup>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𝑿</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0" i="1" smtClean="0">
                            <a:latin typeface="Cambria Math" panose="02040503050406030204" pitchFamily="18" charset="0"/>
                          </a:rPr>
                          <m:t>𝑘</m:t>
                        </m:r>
                      </m:sub>
                    </m:sSub>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𝑺</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2</m:t>
                        </m:r>
                      </m:sup>
                    </m:sSubSup>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𝑽</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oMath>
                </a14:m>
                <a:endParaRPr lang="en-US" sz="2400" dirty="0"/>
              </a:p>
              <a:p>
                <a:pPr marL="285750" indent="-285750">
                  <a:buFont typeface="Arial" panose="020B0604020202020204" pitchFamily="34" charset="0"/>
                  <a:buChar char="•"/>
                </a:pPr>
                <a:r>
                  <a:rPr lang="en-US" sz="2400" dirty="0"/>
                  <a:t>Can analyze new document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𝑞</m:t>
                        </m:r>
                      </m:sub>
                    </m:sSub>
                  </m:oMath>
                </a14:m>
                <a:r>
                  <a:rPr lang="en-US" sz="2400" dirty="0"/>
                  <a:t> by projecting it into semantic space of topic activity defined by model using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𝑞</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𝑺</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𝑼</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𝑞</m:t>
                        </m:r>
                      </m:sub>
                    </m:sSub>
                  </m:oMath>
                </a14:m>
                <a:endParaRPr lang="en-US" sz="2400" dirty="0"/>
              </a:p>
              <a:p>
                <a:pPr marL="285750" indent="-285750">
                  <a:buFont typeface="Arial" panose="020B0604020202020204" pitchFamily="34" charset="0"/>
                  <a:buChar char="•"/>
                </a:pPr>
                <a:endParaRPr lang="en-US" sz="2400" dirty="0"/>
              </a:p>
            </p:txBody>
          </p:sp>
        </mc:Choice>
        <mc:Fallback xmlns="">
          <p:sp>
            <p:nvSpPr>
              <p:cNvPr id="5" name="TextBox 4">
                <a:extLst>
                  <a:ext uri="{FF2B5EF4-FFF2-40B4-BE49-F238E27FC236}">
                    <a16:creationId xmlns:a16="http://schemas.microsoft.com/office/drawing/2014/main" id="{F52DA2B6-5C59-4D11-AFF3-408B072FC661}"/>
                  </a:ext>
                </a:extLst>
              </p:cNvPr>
              <p:cNvSpPr txBox="1">
                <a:spLocks noRot="1" noChangeAspect="1" noMove="1" noResize="1" noEditPoints="1" noAdjustHandles="1" noChangeArrowheads="1" noChangeShapeType="1" noTextEdit="1"/>
              </p:cNvSpPr>
              <p:nvPr/>
            </p:nvSpPr>
            <p:spPr>
              <a:xfrm>
                <a:off x="0" y="3236328"/>
                <a:ext cx="6431622" cy="3964868"/>
              </a:xfrm>
              <a:prstGeom prst="rect">
                <a:avLst/>
              </a:prstGeom>
              <a:blipFill>
                <a:blip r:embed="rId4"/>
                <a:stretch>
                  <a:fillRect l="-1232" t="-1231" r="-1611"/>
                </a:stretch>
              </a:blipFill>
            </p:spPr>
            <p:txBody>
              <a:bodyPr/>
              <a:lstStyle/>
              <a:p>
                <a:r>
                  <a:rPr lang="en-US">
                    <a:noFill/>
                  </a:rPr>
                  <a:t> </a:t>
                </a:r>
              </a:p>
            </p:txBody>
          </p:sp>
        </mc:Fallback>
      </mc:AlternateContent>
    </p:spTree>
    <p:extLst>
      <p:ext uri="{BB962C8B-B14F-4D97-AF65-F5344CB8AC3E}">
        <p14:creationId xmlns:p14="http://schemas.microsoft.com/office/powerpoint/2010/main" val="65897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7217-869C-4E6B-B1B2-BB4E50CA9F5F}"/>
              </a:ext>
            </a:extLst>
          </p:cNvPr>
          <p:cNvSpPr>
            <a:spLocks noGrp="1"/>
          </p:cNvSpPr>
          <p:nvPr>
            <p:ph type="title"/>
          </p:nvPr>
        </p:nvSpPr>
        <p:spPr>
          <a:xfrm>
            <a:off x="0" y="0"/>
            <a:ext cx="10515600" cy="681037"/>
          </a:xfrm>
        </p:spPr>
        <p:txBody>
          <a:bodyPr>
            <a:normAutofit fontScale="90000"/>
          </a:bodyPr>
          <a:lstStyle/>
          <a:p>
            <a:r>
              <a:rPr lang="en-US" dirty="0"/>
              <a:t>Plate notation reminder: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FB4B2E-C35A-4A00-AFE5-DBB647EFE183}"/>
                  </a:ext>
                </a:extLst>
              </p:cNvPr>
              <p:cNvSpPr>
                <a:spLocks noGrp="1"/>
              </p:cNvSpPr>
              <p:nvPr>
                <p:ph idx="1"/>
              </p:nvPr>
            </p:nvSpPr>
            <p:spPr>
              <a:xfrm>
                <a:off x="0" y="554803"/>
                <a:ext cx="12192000" cy="3291119"/>
              </a:xfrm>
            </p:spPr>
            <p:txBody>
              <a:bodyPr>
                <a:normAutofit fontScale="85000" lnSpcReduction="10000"/>
              </a:bodyPr>
              <a:lstStyle/>
              <a:p>
                <a:r>
                  <a:rPr lang="en-US" dirty="0"/>
                  <a:t>Simple two-cluster Gaussian mixture model can be illustrated in form of Bayesian network</a:t>
                </a:r>
              </a:p>
              <a:p>
                <a:r>
                  <a:rPr lang="en-US" dirty="0"/>
                  <a:t>A) Bayesian network for two-cluster mixture model,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𝐶</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endParaRPr lang="en-US" dirty="0"/>
              </a:p>
              <a:p>
                <a:pPr lvl="1"/>
                <a:r>
                  <a:rPr lang="en-US" dirty="0"/>
                  <a:t>Binary random variable </a:t>
                </a:r>
                <a14:m>
                  <m:oMath xmlns:m="http://schemas.openxmlformats.org/officeDocument/2006/math">
                    <m:r>
                      <a:rPr lang="en-US" b="0" i="1" smtClean="0">
                        <a:latin typeface="Cambria Math" panose="02040503050406030204" pitchFamily="18" charset="0"/>
                      </a:rPr>
                      <m:t>𝐶</m:t>
                    </m:r>
                  </m:oMath>
                </a14:m>
                <a:r>
                  <a:rPr lang="en-US" dirty="0"/>
                  <a:t> for cluster membership</a:t>
                </a:r>
              </a:p>
              <a:p>
                <a:pPr lvl="1"/>
                <a:r>
                  <a:rPr lang="en-US" dirty="0"/>
                  <a:t>Continuous random variable </a:t>
                </a:r>
                <a14:m>
                  <m:oMath xmlns:m="http://schemas.openxmlformats.org/officeDocument/2006/math">
                    <m:r>
                      <a:rPr lang="en-US" b="0" i="1" smtClean="0">
                        <a:latin typeface="Cambria Math" panose="02040503050406030204" pitchFamily="18" charset="0"/>
                      </a:rPr>
                      <m:t>𝑥</m:t>
                    </m:r>
                  </m:oMath>
                </a14:m>
                <a:r>
                  <a:rPr lang="en-US" dirty="0"/>
                  <a:t> for real-valued attribute</a:t>
                </a:r>
              </a:p>
              <a:p>
                <a:pPr lvl="1"/>
                <a:r>
                  <a:rPr lang="en-US" dirty="0"/>
                  <a:t>For each state of </a:t>
                </a:r>
                <a14:m>
                  <m:oMath xmlns:m="http://schemas.openxmlformats.org/officeDocument/2006/math">
                    <m:r>
                      <a:rPr lang="en-US" b="0" i="1" smtClean="0">
                        <a:latin typeface="Cambria Math" panose="02040503050406030204" pitchFamily="18" charset="0"/>
                      </a:rPr>
                      <m:t>𝐶</m:t>
                    </m:r>
                  </m:oMath>
                </a14:m>
                <a:r>
                  <a:rPr lang="en-US" dirty="0"/>
                  <a:t> a different Gaussian is used for conditional distribution of continuous variable </a:t>
                </a:r>
                <a14:m>
                  <m:oMath xmlns:m="http://schemas.openxmlformats.org/officeDocument/2006/math">
                    <m:r>
                      <a:rPr lang="en-US" b="0" i="1" smtClean="0">
                        <a:latin typeface="Cambria Math" panose="02040503050406030204" pitchFamily="18" charset="0"/>
                      </a:rPr>
                      <m:t>𝑥</m:t>
                    </m:r>
                  </m:oMath>
                </a14:m>
                <a:endParaRPr lang="en-US" dirty="0"/>
              </a:p>
              <a:p>
                <a:r>
                  <a:rPr lang="en-US" dirty="0"/>
                  <a:t>B) Probability model for </a:t>
                </a:r>
                <a14:m>
                  <m:oMath xmlns:m="http://schemas.openxmlformats.org/officeDocument/2006/math">
                    <m:r>
                      <a:rPr lang="en-US" b="0" i="1" smtClean="0">
                        <a:latin typeface="Cambria Math" panose="02040503050406030204" pitchFamily="18" charset="0"/>
                      </a:rPr>
                      <m:t>𝑁</m:t>
                    </m:r>
                  </m:oMath>
                </a14:m>
                <a:r>
                  <a:rPr lang="en-US" dirty="0"/>
                  <a:t> observations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oMath>
                </a14:m>
                <a:endParaRPr lang="en-US" dirty="0"/>
              </a:p>
              <a:p>
                <a:pPr lvl="1"/>
                <a:r>
                  <a:rPr lang="en-US" dirty="0"/>
                  <a:t>Visualizes underlying joint likelihood resulting when parameter estimation is performed</a:t>
                </a:r>
              </a:p>
              <a:p>
                <a:pPr lvl="1"/>
                <a:r>
                  <a:rPr lang="en-US" dirty="0">
                    <a:highlight>
                      <a:srgbClr val="C0C0C0"/>
                    </a:highlight>
                  </a:rPr>
                  <a:t>Shaded node </a:t>
                </a:r>
                <a14:m>
                  <m:oMath xmlns:m="http://schemas.openxmlformats.org/officeDocument/2006/math">
                    <m:r>
                      <a:rPr lang="en-US" b="0" i="1" smtClean="0">
                        <a:latin typeface="Cambria Math" panose="02040503050406030204" pitchFamily="18" charset="0"/>
                      </a:rPr>
                      <m:t>⇒</m:t>
                    </m:r>
                  </m:oMath>
                </a14:m>
                <a:r>
                  <a:rPr lang="en-US" dirty="0"/>
                  <a:t> random variable at that node is </a:t>
                </a:r>
                <a:r>
                  <a:rPr lang="en-US" i="1" dirty="0"/>
                  <a:t>observed</a:t>
                </a:r>
                <a:endParaRPr lang="en-US" dirty="0"/>
              </a:p>
              <a:p>
                <a:r>
                  <a:rPr lang="en-US" dirty="0"/>
                  <a:t>C) plate notation version of (B)</a:t>
                </a:r>
              </a:p>
              <a:p>
                <a:endParaRPr lang="en-US" dirty="0"/>
              </a:p>
            </p:txBody>
          </p:sp>
        </mc:Choice>
        <mc:Fallback xmlns="">
          <p:sp>
            <p:nvSpPr>
              <p:cNvPr id="3" name="Content Placeholder 2">
                <a:extLst>
                  <a:ext uri="{FF2B5EF4-FFF2-40B4-BE49-F238E27FC236}">
                    <a16:creationId xmlns:a16="http://schemas.microsoft.com/office/drawing/2014/main" id="{62FB4B2E-C35A-4A00-AFE5-DBB647EFE183}"/>
                  </a:ext>
                </a:extLst>
              </p:cNvPr>
              <p:cNvSpPr>
                <a:spLocks noGrp="1" noRot="1" noChangeAspect="1" noMove="1" noResize="1" noEditPoints="1" noAdjustHandles="1" noChangeArrowheads="1" noChangeShapeType="1" noTextEdit="1"/>
              </p:cNvSpPr>
              <p:nvPr>
                <p:ph idx="1"/>
              </p:nvPr>
            </p:nvSpPr>
            <p:spPr>
              <a:xfrm>
                <a:off x="0" y="554803"/>
                <a:ext cx="12192000" cy="3291119"/>
              </a:xfrm>
              <a:blipFill>
                <a:blip r:embed="rId2"/>
                <a:stretch>
                  <a:fillRect l="-650" t="-3519" b="-11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019CED8-B71A-471E-B463-A29AB2D6BB97}"/>
              </a:ext>
            </a:extLst>
          </p:cNvPr>
          <p:cNvPicPr>
            <a:picLocks noChangeAspect="1"/>
          </p:cNvPicPr>
          <p:nvPr/>
        </p:nvPicPr>
        <p:blipFill>
          <a:blip r:embed="rId3"/>
          <a:stretch>
            <a:fillRect/>
          </a:stretch>
        </p:blipFill>
        <p:spPr>
          <a:xfrm>
            <a:off x="4650400" y="3434847"/>
            <a:ext cx="1089017" cy="3405336"/>
          </a:xfrm>
          <a:prstGeom prst="rect">
            <a:avLst/>
          </a:prstGeom>
        </p:spPr>
      </p:pic>
      <p:pic>
        <p:nvPicPr>
          <p:cNvPr id="5" name="Picture 4">
            <a:extLst>
              <a:ext uri="{FF2B5EF4-FFF2-40B4-BE49-F238E27FC236}">
                <a16:creationId xmlns:a16="http://schemas.microsoft.com/office/drawing/2014/main" id="{6DEE930C-F337-45AA-8A12-7550443EBF6B}"/>
              </a:ext>
            </a:extLst>
          </p:cNvPr>
          <p:cNvPicPr>
            <a:picLocks noChangeAspect="1"/>
          </p:cNvPicPr>
          <p:nvPr/>
        </p:nvPicPr>
        <p:blipFill>
          <a:blip r:embed="rId4"/>
          <a:stretch>
            <a:fillRect/>
          </a:stretch>
        </p:blipFill>
        <p:spPr>
          <a:xfrm>
            <a:off x="6096000" y="3393566"/>
            <a:ext cx="3388049" cy="3422621"/>
          </a:xfrm>
          <a:prstGeom prst="rect">
            <a:avLst/>
          </a:prstGeom>
        </p:spPr>
      </p:pic>
      <p:pic>
        <p:nvPicPr>
          <p:cNvPr id="6" name="Picture 5">
            <a:extLst>
              <a:ext uri="{FF2B5EF4-FFF2-40B4-BE49-F238E27FC236}">
                <a16:creationId xmlns:a16="http://schemas.microsoft.com/office/drawing/2014/main" id="{8BD6B1AA-9072-490C-9BE1-3D4753257476}"/>
              </a:ext>
            </a:extLst>
          </p:cNvPr>
          <p:cNvPicPr>
            <a:picLocks noChangeAspect="1"/>
          </p:cNvPicPr>
          <p:nvPr/>
        </p:nvPicPr>
        <p:blipFill>
          <a:blip r:embed="rId5"/>
          <a:stretch>
            <a:fillRect/>
          </a:stretch>
        </p:blipFill>
        <p:spPr>
          <a:xfrm>
            <a:off x="9938122" y="3301100"/>
            <a:ext cx="1866884" cy="3526340"/>
          </a:xfrm>
          <a:prstGeom prst="rect">
            <a:avLst/>
          </a:prstGeom>
        </p:spPr>
      </p:pic>
      <p:pic>
        <p:nvPicPr>
          <p:cNvPr id="7" name="Picture 6">
            <a:extLst>
              <a:ext uri="{FF2B5EF4-FFF2-40B4-BE49-F238E27FC236}">
                <a16:creationId xmlns:a16="http://schemas.microsoft.com/office/drawing/2014/main" id="{7E73F446-F9E3-44E8-BBDC-9E432AE3AF8B}"/>
              </a:ext>
            </a:extLst>
          </p:cNvPr>
          <p:cNvPicPr>
            <a:picLocks noChangeAspect="1"/>
          </p:cNvPicPr>
          <p:nvPr/>
        </p:nvPicPr>
        <p:blipFill>
          <a:blip r:embed="rId6"/>
          <a:stretch>
            <a:fillRect/>
          </a:stretch>
        </p:blipFill>
        <p:spPr>
          <a:xfrm>
            <a:off x="96837" y="3873356"/>
            <a:ext cx="4553563" cy="2118672"/>
          </a:xfrm>
          <a:prstGeom prst="rect">
            <a:avLst/>
          </a:prstGeom>
        </p:spPr>
      </p:pic>
      <p:sp>
        <p:nvSpPr>
          <p:cNvPr id="8" name="TextBox 7">
            <a:extLst>
              <a:ext uri="{FF2B5EF4-FFF2-40B4-BE49-F238E27FC236}">
                <a16:creationId xmlns:a16="http://schemas.microsoft.com/office/drawing/2014/main" id="{65413F8F-5E1F-4B62-9582-51DDEF28980A}"/>
              </a:ext>
            </a:extLst>
          </p:cNvPr>
          <p:cNvSpPr txBox="1"/>
          <p:nvPr/>
        </p:nvSpPr>
        <p:spPr>
          <a:xfrm>
            <a:off x="570554" y="6019461"/>
            <a:ext cx="3852809" cy="830997"/>
          </a:xfrm>
          <a:prstGeom prst="rect">
            <a:avLst/>
          </a:prstGeom>
          <a:noFill/>
        </p:spPr>
        <p:txBody>
          <a:bodyPr wrap="square" rtlCol="0">
            <a:spAutoFit/>
          </a:bodyPr>
          <a:lstStyle/>
          <a:p>
            <a:r>
              <a:rPr lang="en-US" sz="2400" dirty="0"/>
              <a:t>Two-cluster mixture model</a:t>
            </a:r>
          </a:p>
          <a:p>
            <a:endParaRPr lang="en-US" sz="2400" dirty="0"/>
          </a:p>
        </p:txBody>
      </p:sp>
    </p:spTree>
    <p:extLst>
      <p:ext uri="{BB962C8B-B14F-4D97-AF65-F5344CB8AC3E}">
        <p14:creationId xmlns:p14="http://schemas.microsoft.com/office/powerpoint/2010/main" val="63468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Probabilistic LSA (</a:t>
            </a:r>
            <a:r>
              <a:rPr lang="en-US" dirty="0" err="1"/>
              <a:t>pLSA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0" y="942049"/>
                <a:ext cx="9688530" cy="5915950"/>
              </a:xfrm>
            </p:spPr>
            <p:txBody>
              <a:bodyPr>
                <a:normAutofit fontScale="92500" lnSpcReduction="20000"/>
              </a:bodyPr>
              <a:lstStyle/>
              <a:p>
                <a:r>
                  <a:rPr lang="en-US" dirty="0"/>
                  <a:t>pLSA framework: index of each document considered as being encoded using observations of discrete random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a:t> 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documents</a:t>
                </a:r>
              </a:p>
              <a:p>
                <a:r>
                  <a:rPr lang="en-US" dirty="0"/>
                  <a:t>Each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a:t> has </a:t>
                </a:r>
                <a14:m>
                  <m:oMath xmlns:m="http://schemas.openxmlformats.org/officeDocument/2006/math">
                    <m:r>
                      <a:rPr lang="en-US" b="0" i="1" smtClean="0">
                        <a:latin typeface="Cambria Math" panose="02040503050406030204" pitchFamily="18" charset="0"/>
                      </a:rPr>
                      <m:t>𝑛</m:t>
                    </m:r>
                  </m:oMath>
                </a14:m>
                <a:r>
                  <a:rPr lang="en-US" dirty="0"/>
                  <a:t> states, one observation of variable for each state over documents</a:t>
                </a:r>
              </a:p>
              <a:p>
                <a:r>
                  <a:rPr lang="en-US" dirty="0"/>
                  <a:t>Topics represented with discrete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r>
                  <a:rPr lang="en-US" dirty="0"/>
                  <a:t>, words with random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words associated with each document, each word associated with a topic</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e>
                            </m:nary>
                          </m:e>
                        </m:nary>
                      </m:e>
                    </m:nary>
                  </m:oMath>
                </a14:m>
                <a:endParaRPr lang="en-US" dirty="0"/>
              </a:p>
              <a:p>
                <a:r>
                  <a:rPr lang="en-US" dirty="0"/>
                  <a:t>Where </a:t>
                </a:r>
                <a14:m>
                  <m:oMath xmlns:m="http://schemas.openxmlformats.org/officeDocument/2006/math">
                    <m:r>
                      <a:rPr lang="en-US" b="0" i="1" smtClean="0">
                        <a:latin typeface="Cambria Math" panose="02040503050406030204" pitchFamily="18" charset="0"/>
                      </a:rPr>
                      <m:t>𝐷</m:t>
                    </m:r>
                  </m:oMath>
                </a14:m>
                <a:r>
                  <a:rPr lang="en-US" dirty="0"/>
                  <a:t> is a set of random variables for the document index observations, </a:t>
                </a:r>
                <a14:m>
                  <m:oMath xmlns:m="http://schemas.openxmlformats.org/officeDocument/2006/math">
                    <m:r>
                      <a:rPr lang="en-US" b="0" i="1" smtClean="0">
                        <a:latin typeface="Cambria Math" panose="02040503050406030204" pitchFamily="18" charset="0"/>
                      </a:rPr>
                      <m:t>𝑊</m:t>
                    </m:r>
                  </m:oMath>
                </a14:m>
                <a:r>
                  <a:rPr lang="en-US" dirty="0"/>
                  <a:t> a set of random variables for all words observed across all documents</a:t>
                </a:r>
              </a:p>
              <a:p>
                <a:r>
                  <a:rPr lang="en-US" dirty="0"/>
                  <a:t>EM algorithm can be used to estimate parameters and obtain representation of each document in terms of its distribution over topic variables</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0" y="942049"/>
                <a:ext cx="9688530" cy="5915950"/>
              </a:xfrm>
              <a:blipFill>
                <a:blip r:embed="rId2"/>
                <a:stretch>
                  <a:fillRect l="-944" t="-26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7181115-261E-40BA-9446-66226CD8A897}"/>
              </a:ext>
            </a:extLst>
          </p:cNvPr>
          <p:cNvPicPr>
            <a:picLocks noChangeAspect="1"/>
          </p:cNvPicPr>
          <p:nvPr/>
        </p:nvPicPr>
        <p:blipFill>
          <a:blip r:embed="rId3"/>
          <a:stretch>
            <a:fillRect/>
          </a:stretch>
        </p:blipFill>
        <p:spPr>
          <a:xfrm>
            <a:off x="9588613" y="309067"/>
            <a:ext cx="2603387" cy="6239865"/>
          </a:xfrm>
          <a:prstGeom prst="rect">
            <a:avLst/>
          </a:prstGeom>
        </p:spPr>
      </p:pic>
    </p:spTree>
    <p:extLst>
      <p:ext uri="{BB962C8B-B14F-4D97-AF65-F5344CB8AC3E}">
        <p14:creationId xmlns:p14="http://schemas.microsoft.com/office/powerpoint/2010/main" val="221310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Dirichlet Allocation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729465"/>
                <a:ext cx="9359758" cy="6128534"/>
              </a:xfrm>
            </p:spPr>
            <p:txBody>
              <a:bodyPr/>
              <a:lstStyle/>
              <a:p>
                <a:r>
                  <a:rPr lang="en-US" dirty="0"/>
                  <a:t>pLSA can be extended into a hierarchical Bayesian model with three levels</a:t>
                </a:r>
              </a:p>
              <a:p>
                <a:r>
                  <a:rPr lang="en-US" dirty="0"/>
                  <a:t>This is known as Latent Dirichlet Allocation </a:t>
                </a:r>
              </a:p>
              <a:p>
                <a:r>
                  <a:rPr lang="en-US" dirty="0"/>
                  <a:t>Latent Dirichlet Allocation is a hierarchical Bayesian model that reformulates </a:t>
                </a:r>
                <a:r>
                  <a:rPr lang="en-US" dirty="0" err="1"/>
                  <a:t>pLSA</a:t>
                </a:r>
                <a:r>
                  <a:rPr lang="en-US" dirty="0"/>
                  <a:t> by replacing document index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a:t> with random parameter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dirty="0"/>
                  <a:t>, a vector of multinomial parameters for the documents</a:t>
                </a:r>
              </a:p>
              <a:p>
                <a:r>
                  <a:rPr lang="en-US" dirty="0"/>
                  <a:t>Distribution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𝑖</m:t>
                        </m:r>
                      </m:sub>
                    </m:sSub>
                  </m:oMath>
                </a14:m>
                <a:r>
                  <a:rPr lang="en-US" dirty="0"/>
                  <a:t> influenced by Dirichlet prior with hyperparameter </a:t>
                </a:r>
                <a14:m>
                  <m:oMath xmlns:m="http://schemas.openxmlformats.org/officeDocument/2006/math">
                    <m:r>
                      <a:rPr lang="en-US" b="1" i="1" smtClean="0">
                        <a:latin typeface="Cambria Math" panose="02040503050406030204" pitchFamily="18" charset="0"/>
                      </a:rPr>
                      <m:t>𝜶</m:t>
                    </m:r>
                  </m:oMath>
                </a14:m>
                <a:r>
                  <a:rPr lang="en-US" b="1" dirty="0"/>
                  <a:t> </a:t>
                </a:r>
                <a:r>
                  <a:rPr lang="en-US" dirty="0"/>
                  <a:t>(a vector)</a:t>
                </a:r>
              </a:p>
              <a:p>
                <a:r>
                  <a:rPr lang="en-US" dirty="0"/>
                  <a:t>Relationship between discrete topic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r>
                  <a:rPr lang="en-US" dirty="0"/>
                  <a:t> and words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given by explicit dependence on another hyperparameter, the matrix </a:t>
                </a:r>
                <a14:m>
                  <m:oMath xmlns:m="http://schemas.openxmlformats.org/officeDocument/2006/math">
                    <m:r>
                      <a:rPr lang="en-US" b="1" i="1" smtClean="0">
                        <a:latin typeface="Cambria Math" panose="02040503050406030204" pitchFamily="18" charset="0"/>
                      </a:rPr>
                      <m:t>𝑩</m:t>
                    </m:r>
                  </m:oMath>
                </a14:m>
                <a:endParaRPr lang="en-US" b="1" dirty="0"/>
              </a:p>
              <a:p>
                <a:endParaRPr lang="en-US" b="1"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729465"/>
                <a:ext cx="9359758" cy="6128534"/>
              </a:xfrm>
              <a:blipFill>
                <a:blip r:embed="rId2"/>
                <a:stretch>
                  <a:fillRect l="-1173" t="-1692" r="-19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064E30B-0451-444D-908F-CF13C024AA60}"/>
              </a:ext>
            </a:extLst>
          </p:cNvPr>
          <p:cNvPicPr>
            <a:picLocks noChangeAspect="1"/>
          </p:cNvPicPr>
          <p:nvPr/>
        </p:nvPicPr>
        <p:blipFill>
          <a:blip r:embed="rId3"/>
          <a:stretch>
            <a:fillRect/>
          </a:stretch>
        </p:blipFill>
        <p:spPr>
          <a:xfrm>
            <a:off x="9271512" y="123288"/>
            <a:ext cx="2910214" cy="5915949"/>
          </a:xfrm>
          <a:prstGeom prst="rect">
            <a:avLst/>
          </a:prstGeom>
        </p:spPr>
      </p:pic>
      <p:sp>
        <p:nvSpPr>
          <p:cNvPr id="7" name="TextBox 6">
            <a:extLst>
              <a:ext uri="{FF2B5EF4-FFF2-40B4-BE49-F238E27FC236}">
                <a16:creationId xmlns:a16="http://schemas.microsoft.com/office/drawing/2014/main" id="{B1F29075-D544-4AE3-82FF-48E8896AE100}"/>
              </a:ext>
            </a:extLst>
          </p:cNvPr>
          <p:cNvSpPr txBox="1"/>
          <p:nvPr/>
        </p:nvSpPr>
        <p:spPr>
          <a:xfrm>
            <a:off x="9421402" y="6059785"/>
            <a:ext cx="2770597" cy="646331"/>
          </a:xfrm>
          <a:prstGeom prst="rect">
            <a:avLst/>
          </a:prstGeom>
          <a:noFill/>
        </p:spPr>
        <p:txBody>
          <a:bodyPr wrap="square" rtlCol="0">
            <a:spAutoFit/>
          </a:bodyPr>
          <a:lstStyle/>
          <a:p>
            <a:r>
              <a:rPr lang="en-US" dirty="0"/>
              <a:t>Graphical model for Latent Dirichlet Allocation</a:t>
            </a:r>
          </a:p>
        </p:txBody>
      </p:sp>
    </p:spTree>
    <p:extLst>
      <p:ext uri="{BB962C8B-B14F-4D97-AF65-F5344CB8AC3E}">
        <p14:creationId xmlns:p14="http://schemas.microsoft.com/office/powerpoint/2010/main" val="352460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Dirichlet Allocation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65768"/>
                <a:ext cx="9281785" cy="5527497"/>
              </a:xfrm>
            </p:spPr>
            <p:txBody>
              <a:bodyPr/>
              <a:lstStyle/>
              <a:p>
                <a:r>
                  <a:rPr lang="en-US" dirty="0"/>
                  <a:t>Probability model for set of all observed words </a:t>
                </a:r>
                <a14:m>
                  <m:oMath xmlns:m="http://schemas.openxmlformats.org/officeDocument/2006/math">
                    <m:r>
                      <a:rPr lang="en-US" b="0" i="1" smtClean="0">
                        <a:latin typeface="Cambria Math" panose="02040503050406030204" pitchFamily="18" charset="0"/>
                      </a:rPr>
                      <m:t>𝑊</m:t>
                    </m:r>
                  </m:oMath>
                </a14:m>
                <a:r>
                  <a:rPr lang="en-US" dirty="0"/>
                  <a:t> is: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e>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limLoc m:val="undOvr"/>
                            <m:subHide m:val="on"/>
                            <m:supHide m:val="on"/>
                            <m:ctrlPr>
                              <a:rPr lang="en-US" b="1"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e>
                              <m:e>
                                <m:r>
                                  <a:rPr lang="en-US" b="1" i="1" smtClean="0">
                                    <a:latin typeface="Cambria Math" panose="02040503050406030204" pitchFamily="18" charset="0"/>
                                  </a:rPr>
                                  <m:t>𝜶</m:t>
                                </m:r>
                              </m:e>
                            </m:d>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r>
                                              <a:rPr lang="en-US" b="1" i="1" smtClean="0">
                                                <a:latin typeface="Cambria Math" panose="02040503050406030204" pitchFamily="18" charset="0"/>
                                              </a:rPr>
                                              <m:t>,</m:t>
                                            </m:r>
                                            <m:r>
                                              <a:rPr lang="en-US" b="1" i="1" smtClean="0">
                                                <a:latin typeface="Cambria Math" panose="02040503050406030204" pitchFamily="18" charset="0"/>
                                              </a:rPr>
                                              <m:t>𝑩</m:t>
                                            </m:r>
                                          </m:e>
                                        </m:d>
                                      </m:e>
                                    </m:nary>
                                  </m:e>
                                </m:nary>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e>
                        </m:nary>
                      </m:e>
                    </m:nary>
                  </m:oMath>
                </a14:m>
                <a:endParaRPr lang="en-US" b="1" dirty="0"/>
              </a:p>
              <a:p>
                <a14:m>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e>
                              <m:e>
                                <m:r>
                                  <a:rPr lang="en-US" b="1" i="1" smtClean="0">
                                    <a:latin typeface="Cambria Math" panose="02040503050406030204" pitchFamily="18" charset="0"/>
                                  </a:rPr>
                                  <m:t>𝜶</m:t>
                                </m:r>
                              </m:e>
                            </m:d>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𝑩</m:t>
                                        </m:r>
                                      </m:e>
                                    </m:d>
                                  </m:e>
                                </m:nary>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e>
                        </m:nary>
                      </m:e>
                    </m:nary>
                  </m:oMath>
                </a14:m>
                <a:endParaRPr lang="en-US" dirty="0"/>
              </a:p>
              <a:p>
                <a:r>
                  <a:rPr lang="en-US" dirty="0"/>
                  <a:t>This marginalizes out uncertainty associated with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given by k-dimensional Dirichlet distribution, which also leads to k-dimensional topic vectors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endParaRPr lang="en-US" dirty="0"/>
              </a:p>
              <a:p>
                <a:r>
                  <a:rPr lang="en-US" dirty="0"/>
                  <a:t>For a vocabulary of size V,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1" i="1" smtClean="0">
                        <a:latin typeface="Cambria Math" panose="02040503050406030204" pitchFamily="18" charset="0"/>
                      </a:rPr>
                      <m:t>𝑩</m:t>
                    </m:r>
                    <m:r>
                      <a:rPr lang="en-US" b="1" i="1" smtClean="0">
                        <a:latin typeface="Cambria Math" panose="02040503050406030204" pitchFamily="18" charset="0"/>
                      </a:rPr>
                      <m:t>)</m:t>
                    </m:r>
                  </m:oMath>
                </a14:m>
                <a:r>
                  <a:rPr lang="en-US" dirty="0"/>
                  <a:t> encodes the probability of each word given each topic, with prior information captured by </a:t>
                </a:r>
                <a14:m>
                  <m:oMath xmlns:m="http://schemas.openxmlformats.org/officeDocument/2006/math">
                    <m:r>
                      <a:rPr lang="en-US" b="0" i="1" smtClean="0">
                        <a:latin typeface="Cambria Math" panose="02040503050406030204" pitchFamily="18" charset="0"/>
                      </a:rPr>
                      <m:t>𝑘𝑥𝑉</m:t>
                    </m:r>
                  </m:oMath>
                </a14:m>
                <a:r>
                  <a:rPr lang="en-US" dirty="0"/>
                  <a:t> dimensional matrix </a:t>
                </a:r>
                <a14:m>
                  <m:oMath xmlns:m="http://schemas.openxmlformats.org/officeDocument/2006/math">
                    <m:r>
                      <a:rPr lang="en-US" b="1" i="1" smtClean="0">
                        <a:latin typeface="Cambria Math" panose="02040503050406030204" pitchFamily="18" charset="0"/>
                      </a:rPr>
                      <m:t>𝑩</m:t>
                    </m:r>
                  </m:oMath>
                </a14:m>
                <a:endParaRPr lang="en-US" b="1"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65768"/>
                <a:ext cx="9281785" cy="5527497"/>
              </a:xfrm>
              <a:blipFill>
                <a:blip r:embed="rId2"/>
                <a:stretch>
                  <a:fillRect l="-1182" t="-17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9D0802-B134-43BB-93AD-52D55545A512}"/>
              </a:ext>
            </a:extLst>
          </p:cNvPr>
          <p:cNvPicPr>
            <a:picLocks noChangeAspect="1"/>
          </p:cNvPicPr>
          <p:nvPr/>
        </p:nvPicPr>
        <p:blipFill>
          <a:blip r:embed="rId3"/>
          <a:stretch>
            <a:fillRect/>
          </a:stretch>
        </p:blipFill>
        <p:spPr>
          <a:xfrm>
            <a:off x="9281786" y="0"/>
            <a:ext cx="2910214" cy="5915949"/>
          </a:xfrm>
          <a:prstGeom prst="rect">
            <a:avLst/>
          </a:prstGeom>
        </p:spPr>
      </p:pic>
      <p:sp>
        <p:nvSpPr>
          <p:cNvPr id="5" name="TextBox 4">
            <a:extLst>
              <a:ext uri="{FF2B5EF4-FFF2-40B4-BE49-F238E27FC236}">
                <a16:creationId xmlns:a16="http://schemas.microsoft.com/office/drawing/2014/main" id="{4FD5AE55-38BF-470E-BECE-F8F203A55E0A}"/>
              </a:ext>
            </a:extLst>
          </p:cNvPr>
          <p:cNvSpPr txBox="1"/>
          <p:nvPr/>
        </p:nvSpPr>
        <p:spPr>
          <a:xfrm>
            <a:off x="9421402" y="5915949"/>
            <a:ext cx="2770597" cy="646331"/>
          </a:xfrm>
          <a:prstGeom prst="rect">
            <a:avLst/>
          </a:prstGeom>
          <a:noFill/>
        </p:spPr>
        <p:txBody>
          <a:bodyPr wrap="square" rtlCol="0">
            <a:spAutoFit/>
          </a:bodyPr>
          <a:lstStyle/>
          <a:p>
            <a:r>
              <a:rPr lang="en-US" dirty="0"/>
              <a:t>Graphical model for Latent Dirichlet Allocation</a:t>
            </a:r>
          </a:p>
        </p:txBody>
      </p:sp>
    </p:spTree>
    <p:extLst>
      <p:ext uri="{BB962C8B-B14F-4D97-AF65-F5344CB8AC3E}">
        <p14:creationId xmlns:p14="http://schemas.microsoft.com/office/powerpoint/2010/main" val="35929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Dirichlet Allocation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Marginal log-likelihood of model can be optimized using empirical Bayes</a:t>
                </a:r>
              </a:p>
              <a:p>
                <a:r>
                  <a:rPr lang="en-US" dirty="0"/>
                  <a:t>Adjust hyperparameters </a:t>
                </a:r>
                <a14:m>
                  <m:oMath xmlns:m="http://schemas.openxmlformats.org/officeDocument/2006/math">
                    <m:r>
                      <a:rPr lang="en-US" b="1" i="1" smtClean="0">
                        <a:latin typeface="Cambria Math" panose="02040503050406030204" pitchFamily="18" charset="0"/>
                      </a:rPr>
                      <m:t>𝜶</m:t>
                    </m:r>
                  </m:oMath>
                </a14:m>
                <a:r>
                  <a:rPr lang="en-US" b="1" dirty="0"/>
                  <a:t> </a:t>
                </a:r>
                <a:r>
                  <a:rPr lang="en-US" dirty="0"/>
                  <a:t>and </a:t>
                </a:r>
                <a14:m>
                  <m:oMath xmlns:m="http://schemas.openxmlformats.org/officeDocument/2006/math">
                    <m:r>
                      <a:rPr lang="en-US" b="1" i="1" smtClean="0">
                        <a:latin typeface="Cambria Math" panose="02040503050406030204" pitchFamily="18" charset="0"/>
                      </a:rPr>
                      <m:t>𝑩</m:t>
                    </m:r>
                  </m:oMath>
                </a14:m>
                <a:r>
                  <a:rPr lang="en-US" b="1" dirty="0"/>
                  <a:t> </a:t>
                </a:r>
                <a:r>
                  <a:rPr lang="en-US" dirty="0"/>
                  <a:t>using variational EM</a:t>
                </a:r>
              </a:p>
              <a:p>
                <a:r>
                  <a:rPr lang="en-US" dirty="0"/>
                  <a:t>For E-step of EM, need posterior distribution over unobserved random quantities</a:t>
                </a:r>
              </a:p>
              <a:p>
                <a:r>
                  <a:rPr lang="en-US" dirty="0"/>
                  <a:t>for model just defined, with random </a:t>
                </a:r>
                <a14:m>
                  <m:oMath xmlns:m="http://schemas.openxmlformats.org/officeDocument/2006/math">
                    <m:r>
                      <a:rPr lang="en-US" b="1" i="1" smtClean="0">
                        <a:latin typeface="Cambria Math" panose="02040503050406030204" pitchFamily="18" charset="0"/>
                      </a:rPr>
                      <m:t>𝜽</m:t>
                    </m:r>
                  </m:oMath>
                </a14:m>
                <a:r>
                  <a:rPr lang="en-US" b="1" dirty="0"/>
                  <a:t> </a:t>
                </a:r>
                <a:r>
                  <a:rPr lang="en-US" dirty="0"/>
                  <a:t>for each document, word observations </a:t>
                </a:r>
                <a14:m>
                  <m:oMath xmlns:m="http://schemas.openxmlformats.org/officeDocument/2006/math">
                    <m:r>
                      <a:rPr lang="en-US" b="1" i="1" smtClean="0">
                        <a:latin typeface="Cambria Math" panose="02040503050406030204" pitchFamily="18" charset="0"/>
                      </a:rPr>
                      <m:t>𝒘</m:t>
                    </m:r>
                  </m:oMath>
                </a14:m>
                <a:r>
                  <a:rPr lang="en-US" dirty="0"/>
                  <a:t>, and hidden topic variables </a:t>
                </a:r>
                <a14:m>
                  <m:oMath xmlns:m="http://schemas.openxmlformats.org/officeDocument/2006/math">
                    <m:r>
                      <a:rPr lang="en-US" b="1" i="1" smtClean="0">
                        <a:latin typeface="Cambria Math" panose="02040503050406030204" pitchFamily="18" charset="0"/>
                      </a:rPr>
                      <m:t>𝒛</m:t>
                    </m:r>
                  </m:oMath>
                </a14:m>
                <a:r>
                  <a:rPr lang="en-US" dirty="0"/>
                  <a:t>, the posterior distribution is: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𝜽</m:t>
                        </m:r>
                        <m:r>
                          <a:rPr lang="en-US" b="0" i="1" smtClean="0">
                            <a:latin typeface="Cambria Math" panose="02040503050406030204" pitchFamily="18" charset="0"/>
                          </a:rPr>
                          <m:t>,</m:t>
                        </m:r>
                        <m:r>
                          <a:rPr lang="en-US" b="0" i="1" smtClean="0">
                            <a:latin typeface="Cambria Math" panose="02040503050406030204" pitchFamily="18" charset="0"/>
                          </a:rPr>
                          <m:t>𝑧</m:t>
                        </m:r>
                      </m:e>
                      <m:e>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𝜶</m:t>
                        </m:r>
                        <m:r>
                          <a:rPr lang="en-US" b="0"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1" i="1" smtClean="0">
                            <a:latin typeface="Cambria Math" panose="02040503050406030204" pitchFamily="18" charset="0"/>
                          </a:rPr>
                          <m:t>𝜽</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𝜶</m:t>
                        </m:r>
                        <m:r>
                          <a:rPr lang="en-US" b="1" i="1" smtClean="0">
                            <a:latin typeface="Cambria Math" panose="02040503050406030204" pitchFamily="18" charset="0"/>
                          </a:rPr>
                          <m:t>, </m:t>
                        </m:r>
                        <m:r>
                          <a:rPr lang="en-US" b="1" i="1" smtClean="0">
                            <a:latin typeface="Cambria Math" panose="02040503050406030204" pitchFamily="18" charset="0"/>
                          </a:rPr>
                          <m:t>𝑩</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𝑩</m:t>
                        </m:r>
                        <m:r>
                          <a:rPr lang="en-US" b="0" i="1" smtClean="0">
                            <a:latin typeface="Cambria Math" panose="02040503050406030204" pitchFamily="18" charset="0"/>
                          </a:rPr>
                          <m:t>)</m:t>
                        </m:r>
                      </m:den>
                    </m:f>
                  </m:oMath>
                </a14:m>
                <a:r>
                  <a:rPr lang="en-US" dirty="0"/>
                  <a:t> which is intractable (cannot be computed)</a:t>
                </a:r>
              </a:p>
              <a:p>
                <a:r>
                  <a:rPr lang="en-US" dirty="0"/>
                  <a:t>For M-step, need to update hyperparameters </a:t>
                </a:r>
                <a14:m>
                  <m:oMath xmlns:m="http://schemas.openxmlformats.org/officeDocument/2006/math">
                    <m:r>
                      <a:rPr lang="en-US" b="1" i="1" smtClean="0">
                        <a:latin typeface="Cambria Math" panose="02040503050406030204" pitchFamily="18" charset="0"/>
                      </a:rPr>
                      <m:t>𝜶</m:t>
                    </m:r>
                  </m:oMath>
                </a14:m>
                <a:r>
                  <a:rPr lang="en-US" b="1" dirty="0"/>
                  <a:t> </a:t>
                </a:r>
                <a:r>
                  <a:rPr lang="en-US" dirty="0"/>
                  <a:t>and </a:t>
                </a:r>
                <a14:m>
                  <m:oMath xmlns:m="http://schemas.openxmlformats.org/officeDocument/2006/math">
                    <m:r>
                      <a:rPr lang="en-US" b="1" i="1" smtClean="0">
                        <a:latin typeface="Cambria Math" panose="02040503050406030204" pitchFamily="18" charset="0"/>
                      </a:rPr>
                      <m:t>𝑩</m:t>
                    </m:r>
                  </m:oMath>
                </a14:m>
                <a:r>
                  <a:rPr lang="en-US" b="1" dirty="0"/>
                  <a:t> </a:t>
                </a:r>
                <a:r>
                  <a:rPr lang="en-US" dirty="0"/>
                  <a:t>which can be done by computing maximum likelihood estimates using expected sufficient statistics from E-step</a:t>
                </a:r>
              </a:p>
              <a:p>
                <a:r>
                  <a:rPr lang="en-US" dirty="0"/>
                  <a:t>Variational EM procedure amounts to computing and using a separate posterior for each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b="1" dirty="0"/>
                  <a:t> </a:t>
                </a:r>
                <a:r>
                  <a:rPr lang="en-US" dirty="0"/>
                  <a:t>and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endParaRPr lang="en-US" b="1"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900" t="-1753" r="-500"/>
                </a:stretch>
              </a:blipFill>
            </p:spPr>
            <p:txBody>
              <a:bodyPr/>
              <a:lstStyle/>
              <a:p>
                <a:r>
                  <a:rPr lang="en-US">
                    <a:noFill/>
                  </a:rPr>
                  <a:t> </a:t>
                </a:r>
              </a:p>
            </p:txBody>
          </p:sp>
        </mc:Fallback>
      </mc:AlternateContent>
    </p:spTree>
    <p:extLst>
      <p:ext uri="{BB962C8B-B14F-4D97-AF65-F5344CB8AC3E}">
        <p14:creationId xmlns:p14="http://schemas.microsoft.com/office/powerpoint/2010/main" val="13153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Dirichlet Allocation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0" y="942049"/>
                <a:ext cx="6726322" cy="5877974"/>
              </a:xfrm>
            </p:spPr>
            <p:txBody>
              <a:bodyPr>
                <a:normAutofit fontScale="85000" lnSpcReduction="20000"/>
              </a:bodyPr>
              <a:lstStyle/>
              <a:p>
                <a:r>
                  <a:rPr lang="en-US" dirty="0"/>
                  <a:t>Alternative to variational method is collapsed Gibbs sampling</a:t>
                </a:r>
              </a:p>
              <a:p>
                <a:r>
                  <a:rPr lang="en-US" dirty="0"/>
                  <a:t>Consider that model in (</a:t>
                </a:r>
                <a:r>
                  <a:rPr lang="en-US" b="1" dirty="0"/>
                  <a:t>A</a:t>
                </a:r>
                <a:r>
                  <a:rPr lang="en-US" dirty="0"/>
                  <a:t>) can be expanded to that shown in (</a:t>
                </a:r>
                <a:r>
                  <a:rPr lang="en-US" b="1" dirty="0"/>
                  <a:t>B</a:t>
                </a:r>
                <a:r>
                  <a:rPr lang="en-US" dirty="0"/>
                  <a:t>)</a:t>
                </a:r>
              </a:p>
              <a:p>
                <a:r>
                  <a:rPr lang="en-US" dirty="0"/>
                  <a:t>Then, add another Dirichlet prior with parameters given by </a:t>
                </a:r>
                <a14:m>
                  <m:oMath xmlns:m="http://schemas.openxmlformats.org/officeDocument/2006/math">
                    <m:r>
                      <a:rPr lang="en-US" b="1" i="0" smtClean="0">
                        <a:latin typeface="Cambria Math" panose="02040503050406030204" pitchFamily="18" charset="0"/>
                      </a:rPr>
                      <m:t>𝚪</m:t>
                    </m:r>
                  </m:oMath>
                </a14:m>
                <a:r>
                  <a:rPr lang="en-US" b="1" dirty="0"/>
                  <a:t> </a:t>
                </a:r>
                <a:r>
                  <a:rPr lang="en-US" dirty="0"/>
                  <a:t>on the topic parameters of </a:t>
                </a:r>
                <a14:m>
                  <m:oMath xmlns:m="http://schemas.openxmlformats.org/officeDocument/2006/math">
                    <m:r>
                      <a:rPr lang="en-US" b="1" i="1" smtClean="0">
                        <a:latin typeface="Cambria Math" panose="02040503050406030204" pitchFamily="18" charset="0"/>
                      </a:rPr>
                      <m:t>𝑩</m:t>
                    </m:r>
                  </m:oMath>
                </a14:m>
                <a:r>
                  <a:rPr lang="en-US" b="1" dirty="0"/>
                  <a:t> </a:t>
                </a:r>
                <a:r>
                  <a:rPr lang="en-US" dirty="0"/>
                  <a:t>to reduce overfitting</a:t>
                </a:r>
              </a:p>
              <a:p>
                <a:r>
                  <a:rPr lang="en-US" dirty="0"/>
                  <a:t>Standard Gibbs sampling involves iteratively sampling hidden random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𝑗</m:t>
                        </m:r>
                      </m:sub>
                    </m:sSub>
                  </m:oMath>
                </a14:m>
                <a:r>
                  <a:rPr lang="en-US" dirty="0"/>
                  <a:t>, and elements of matrix </a:t>
                </a:r>
                <a14:m>
                  <m:oMath xmlns:m="http://schemas.openxmlformats.org/officeDocument/2006/math">
                    <m:r>
                      <a:rPr lang="en-US" b="1" i="1" smtClean="0">
                        <a:latin typeface="Cambria Math" panose="02040503050406030204" pitchFamily="18" charset="0"/>
                      </a:rPr>
                      <m:t>𝑩</m:t>
                    </m:r>
                  </m:oMath>
                </a14:m>
                <a:endParaRPr lang="en-US" b="1" dirty="0"/>
              </a:p>
              <a:p>
                <a:r>
                  <a:rPr lang="en-US" dirty="0"/>
                  <a:t>Collapsed Gibbs sampling is obtained by integrating out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dirty="0"/>
                  <a:t>’s and </a:t>
                </a:r>
                <a14:m>
                  <m:oMath xmlns:m="http://schemas.openxmlformats.org/officeDocument/2006/math">
                    <m:r>
                      <a:rPr lang="en-US" b="1" i="1" smtClean="0">
                        <a:latin typeface="Cambria Math" panose="02040503050406030204" pitchFamily="18" charset="0"/>
                      </a:rPr>
                      <m:t>𝑩</m:t>
                    </m:r>
                  </m:oMath>
                </a14:m>
                <a:r>
                  <a:rPr lang="en-US" b="1" dirty="0"/>
                  <a:t> </a:t>
                </a:r>
                <a:r>
                  <a:rPr lang="en-US" dirty="0"/>
                  <a:t>analytically</a:t>
                </a:r>
              </a:p>
              <a:p>
                <a:r>
                  <a:rPr lang="en-US" dirty="0"/>
                  <a:t>Consequently, conditioned by current estimates of </a:t>
                </a:r>
                <a14:m>
                  <m:oMath xmlns:m="http://schemas.openxmlformats.org/officeDocument/2006/math">
                    <m:r>
                      <a:rPr lang="en-US" b="1">
                        <a:latin typeface="Cambria Math" panose="02040503050406030204" pitchFamily="18" charset="0"/>
                      </a:rPr>
                      <m:t>𝚪</m:t>
                    </m:r>
                  </m:oMath>
                </a14:m>
                <a:r>
                  <a:rPr lang="en-US" dirty="0"/>
                  <a:t>, </a:t>
                </a:r>
                <a14:m>
                  <m:oMath xmlns:m="http://schemas.openxmlformats.org/officeDocument/2006/math">
                    <m:r>
                      <a:rPr lang="en-US" b="1" i="1" smtClean="0">
                        <a:latin typeface="Cambria Math" panose="02040503050406030204" pitchFamily="18" charset="0"/>
                      </a:rPr>
                      <m:t>𝜶</m:t>
                    </m:r>
                  </m:oMath>
                </a14:m>
                <a:r>
                  <a:rPr lang="en-US" dirty="0"/>
                  <a:t>, and observed words of document corpus, Gibbs sampler proceeds by iteratively updating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oMath>
                </a14:m>
                <a:r>
                  <a:rPr lang="en-US" b="1" dirty="0"/>
                  <a:t> </a:t>
                </a:r>
                <a:r>
                  <a:rPr lang="en-US" dirty="0"/>
                  <a:t>to compute required posterior</a:t>
                </a:r>
              </a:p>
              <a:p>
                <a:r>
                  <a:rPr lang="en-US" dirty="0"/>
                  <a:t>it is then relatively straightforward to obtain estimates for the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dirty="0"/>
                  <a:t>’s and </a:t>
                </a:r>
                <a14:m>
                  <m:oMath xmlns:m="http://schemas.openxmlformats.org/officeDocument/2006/math">
                    <m:r>
                      <a:rPr lang="en-US" b="1" i="1" smtClean="0">
                        <a:latin typeface="Cambria Math" panose="02040503050406030204" pitchFamily="18" charset="0"/>
                      </a:rPr>
                      <m:t>𝑩</m:t>
                    </m:r>
                  </m:oMath>
                </a14:m>
                <a:endParaRPr lang="en-US" b="1" dirty="0"/>
              </a:p>
              <a:p>
                <a:endParaRPr lang="en-US"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0" y="942049"/>
                <a:ext cx="6726322" cy="5877974"/>
              </a:xfrm>
              <a:blipFill>
                <a:blip r:embed="rId2"/>
                <a:stretch>
                  <a:fillRect l="-1179" t="-2386" r="-11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E6628A2-B364-4C8E-BA18-FD69719545AC}"/>
              </a:ext>
            </a:extLst>
          </p:cNvPr>
          <p:cNvPicPr>
            <a:picLocks noChangeAspect="1"/>
          </p:cNvPicPr>
          <p:nvPr/>
        </p:nvPicPr>
        <p:blipFill>
          <a:blip r:embed="rId3"/>
          <a:stretch>
            <a:fillRect/>
          </a:stretch>
        </p:blipFill>
        <p:spPr>
          <a:xfrm>
            <a:off x="6726321" y="1072444"/>
            <a:ext cx="2664257" cy="5357161"/>
          </a:xfrm>
          <a:prstGeom prst="rect">
            <a:avLst/>
          </a:prstGeom>
        </p:spPr>
      </p:pic>
      <p:pic>
        <p:nvPicPr>
          <p:cNvPr id="5" name="Picture 4">
            <a:extLst>
              <a:ext uri="{FF2B5EF4-FFF2-40B4-BE49-F238E27FC236}">
                <a16:creationId xmlns:a16="http://schemas.microsoft.com/office/drawing/2014/main" id="{5FA47CE8-E9C2-4462-B495-F19CBEDFB952}"/>
              </a:ext>
            </a:extLst>
          </p:cNvPr>
          <p:cNvPicPr>
            <a:picLocks noChangeAspect="1"/>
          </p:cNvPicPr>
          <p:nvPr/>
        </p:nvPicPr>
        <p:blipFill>
          <a:blip r:embed="rId4"/>
          <a:stretch>
            <a:fillRect/>
          </a:stretch>
        </p:blipFill>
        <p:spPr>
          <a:xfrm>
            <a:off x="9441948" y="1068616"/>
            <a:ext cx="2664257" cy="5391811"/>
          </a:xfrm>
          <a:prstGeom prst="rect">
            <a:avLst/>
          </a:prstGeom>
        </p:spPr>
      </p:pic>
      <p:sp>
        <p:nvSpPr>
          <p:cNvPr id="6" name="TextBox 5">
            <a:extLst>
              <a:ext uri="{FF2B5EF4-FFF2-40B4-BE49-F238E27FC236}">
                <a16:creationId xmlns:a16="http://schemas.microsoft.com/office/drawing/2014/main" id="{9CA9F92B-0BC9-40DC-AE29-99F13AAF2A3E}"/>
              </a:ext>
            </a:extLst>
          </p:cNvPr>
          <p:cNvSpPr txBox="1"/>
          <p:nvPr/>
        </p:nvSpPr>
        <p:spPr>
          <a:xfrm>
            <a:off x="7027524" y="606175"/>
            <a:ext cx="472611" cy="461665"/>
          </a:xfrm>
          <a:prstGeom prst="rect">
            <a:avLst/>
          </a:prstGeom>
          <a:noFill/>
        </p:spPr>
        <p:txBody>
          <a:bodyPr wrap="square" rtlCol="0">
            <a:spAutoFit/>
          </a:bodyPr>
          <a:lstStyle/>
          <a:p>
            <a:r>
              <a:rPr lang="en-US" sz="2400" b="1" dirty="0"/>
              <a:t>A</a:t>
            </a:r>
          </a:p>
        </p:txBody>
      </p:sp>
      <p:sp>
        <p:nvSpPr>
          <p:cNvPr id="8" name="TextBox 7">
            <a:extLst>
              <a:ext uri="{FF2B5EF4-FFF2-40B4-BE49-F238E27FC236}">
                <a16:creationId xmlns:a16="http://schemas.microsoft.com/office/drawing/2014/main" id="{73787BFF-9BBF-4236-90E2-E2C049BC7CB8}"/>
              </a:ext>
            </a:extLst>
          </p:cNvPr>
          <p:cNvSpPr txBox="1"/>
          <p:nvPr/>
        </p:nvSpPr>
        <p:spPr>
          <a:xfrm>
            <a:off x="9589214" y="606174"/>
            <a:ext cx="472611" cy="461665"/>
          </a:xfrm>
          <a:prstGeom prst="rect">
            <a:avLst/>
          </a:prstGeom>
          <a:noFill/>
        </p:spPr>
        <p:txBody>
          <a:bodyPr wrap="square" rtlCol="0">
            <a:spAutoFit/>
          </a:bodyPr>
          <a:lstStyle/>
          <a:p>
            <a:r>
              <a:rPr lang="en-US" sz="2400" b="1" dirty="0"/>
              <a:t>B</a:t>
            </a:r>
          </a:p>
        </p:txBody>
      </p:sp>
    </p:spTree>
    <p:extLst>
      <p:ext uri="{BB962C8B-B14F-4D97-AF65-F5344CB8AC3E}">
        <p14:creationId xmlns:p14="http://schemas.microsoft.com/office/powerpoint/2010/main" val="164972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Latent Dirichlet Allocation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9411127" cy="5915950"/>
              </a:xfrm>
            </p:spPr>
            <p:txBody>
              <a:bodyPr>
                <a:normAutofit lnSpcReduction="10000"/>
              </a:bodyPr>
              <a:lstStyle/>
              <a:p>
                <a:r>
                  <a:rPr lang="en-US" dirty="0"/>
                  <a:t>Overall approach of using Latent Dirichlet Allocation to extract topics from a document collection can be summarized as follows:</a:t>
                </a:r>
              </a:p>
              <a:p>
                <a:r>
                  <a:rPr lang="en-US" dirty="0"/>
                  <a:t>1) define a hierarchical Bayesian model for joint distribution of documents and words, following structure at right </a:t>
                </a:r>
                <a14:m>
                  <m:oMath xmlns:m="http://schemas.openxmlformats.org/officeDocument/2006/math">
                    <m:r>
                      <a:rPr lang="en-US" b="0" i="1" smtClean="0">
                        <a:latin typeface="Cambria Math" panose="02040503050406030204" pitchFamily="18" charset="0"/>
                      </a:rPr>
                      <m:t>→</m:t>
                    </m:r>
                  </m:oMath>
                </a14:m>
                <a:endParaRPr lang="en-US" dirty="0"/>
              </a:p>
              <a:p>
                <a:r>
                  <a:rPr lang="en-US" dirty="0"/>
                  <a:t>2) Bayesian E-step, performing approximate inference using Gibbs sampling to sample from </a:t>
                </a:r>
                <a:r>
                  <a:rPr lang="en-US" i="1" dirty="0"/>
                  <a:t>joint posterior </a:t>
                </a:r>
                <a:r>
                  <a:rPr lang="en-US" dirty="0"/>
                  <a:t>over </a:t>
                </a:r>
                <a:r>
                  <a:rPr lang="en-US" i="1" dirty="0"/>
                  <a:t>all </a:t>
                </a:r>
                <a:r>
                  <a:rPr lang="en-US" dirty="0"/>
                  <a:t>topics for all documents in model, or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1" i="0" smtClean="0">
                        <a:latin typeface="Cambria Math" panose="02040503050406030204" pitchFamily="18" charset="0"/>
                      </a:rPr>
                      <m:t>𝚪</m:t>
                    </m:r>
                    <m:r>
                      <a:rPr lang="en-US" b="1" i="0" smtClean="0">
                        <a:latin typeface="Cambria Math" panose="02040503050406030204" pitchFamily="18" charset="0"/>
                      </a:rPr>
                      <m:t>,</m:t>
                    </m:r>
                    <m:r>
                      <a:rPr lang="en-US" b="1" i="1" smtClean="0">
                        <a:latin typeface="Cambria Math" panose="02040503050406030204" pitchFamily="18" charset="0"/>
                      </a:rPr>
                      <m:t>𝜶</m:t>
                    </m:r>
                    <m:r>
                      <a:rPr lang="en-US" b="1" i="1" smtClean="0">
                        <a:latin typeface="Cambria Math" panose="02040503050406030204" pitchFamily="18" charset="0"/>
                      </a:rPr>
                      <m:t>)</m:t>
                    </m:r>
                  </m:oMath>
                </a14:m>
                <a:r>
                  <a:rPr lang="en-US" dirty="0"/>
                  <a:t>, where the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𝜽</m:t>
                        </m:r>
                      </m:e>
                      <m:sub>
                        <m:r>
                          <a:rPr lang="en-US" b="0" i="1" smtClean="0">
                            <a:latin typeface="Cambria Math" panose="02040503050406030204" pitchFamily="18" charset="0"/>
                          </a:rPr>
                          <m:t>𝑖</m:t>
                        </m:r>
                      </m:sub>
                    </m:sSub>
                  </m:oMath>
                </a14:m>
                <a:r>
                  <a:rPr lang="en-US" dirty="0"/>
                  <a:t>’s and </a:t>
                </a:r>
                <a14:m>
                  <m:oMath xmlns:m="http://schemas.openxmlformats.org/officeDocument/2006/math">
                    <m:r>
                      <a:rPr lang="en-US" b="1" i="1" smtClean="0">
                        <a:latin typeface="Cambria Math" panose="02040503050406030204" pitchFamily="18" charset="0"/>
                      </a:rPr>
                      <m:t>𝑩</m:t>
                    </m:r>
                  </m:oMath>
                </a14:m>
                <a:r>
                  <a:rPr lang="en-US" b="1" dirty="0"/>
                  <a:t> </a:t>
                </a:r>
                <a:r>
                  <a:rPr lang="en-US" dirty="0"/>
                  <a:t>have been integrated out</a:t>
                </a:r>
              </a:p>
              <a:p>
                <a:r>
                  <a:rPr lang="en-US" dirty="0"/>
                  <a:t>3) M-step using these samples to update estimates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𝜽</m:t>
                        </m:r>
                      </m:e>
                      <m:sub>
                        <m:r>
                          <a:rPr lang="en-US" i="1">
                            <a:latin typeface="Cambria Math" panose="02040503050406030204" pitchFamily="18" charset="0"/>
                          </a:rPr>
                          <m:t>𝑖</m:t>
                        </m:r>
                      </m:sub>
                    </m:sSub>
                  </m:oMath>
                </a14:m>
                <a:r>
                  <a:rPr lang="en-US" dirty="0"/>
                  <a:t>’s and </a:t>
                </a:r>
                <a14:m>
                  <m:oMath xmlns:m="http://schemas.openxmlformats.org/officeDocument/2006/math">
                    <m:r>
                      <a:rPr lang="en-US" b="1" i="1">
                        <a:latin typeface="Cambria Math" panose="02040503050406030204" pitchFamily="18" charset="0"/>
                      </a:rPr>
                      <m:t>𝑩</m:t>
                    </m:r>
                  </m:oMath>
                </a14:m>
                <a:r>
                  <a:rPr lang="en-US" dirty="0"/>
                  <a:t>, using update equations that are functions of </a:t>
                </a:r>
                <a14:m>
                  <m:oMath xmlns:m="http://schemas.openxmlformats.org/officeDocument/2006/math">
                    <m:r>
                      <a:rPr lang="en-US" b="1">
                        <a:latin typeface="Cambria Math" panose="02040503050406030204" pitchFamily="18" charset="0"/>
                      </a:rPr>
                      <m:t>𝚪</m:t>
                    </m:r>
                    <m:r>
                      <a:rPr lang="en-US" b="1">
                        <a:latin typeface="Cambria Math" panose="02040503050406030204" pitchFamily="18" charset="0"/>
                      </a:rPr>
                      <m:t>,</m:t>
                    </m:r>
                    <m:r>
                      <a:rPr lang="en-US" b="1" i="1" smtClean="0">
                        <a:latin typeface="Cambria Math" panose="02040503050406030204" pitchFamily="18" charset="0"/>
                      </a:rPr>
                      <m:t> </m:t>
                    </m:r>
                    <m:r>
                      <a:rPr lang="en-US" b="1" i="1">
                        <a:latin typeface="Cambria Math" panose="02040503050406030204" pitchFamily="18" charset="0"/>
                      </a:rPr>
                      <m:t>𝜶</m:t>
                    </m:r>
                    <m:r>
                      <a:rPr lang="en-US" b="1" i="1" smtClean="0">
                        <a:latin typeface="Cambria Math" panose="02040503050406030204" pitchFamily="18" charset="0"/>
                      </a:rPr>
                      <m:t> </m:t>
                    </m:r>
                  </m:oMath>
                </a14:m>
                <a:r>
                  <a:rPr lang="en-US" dirty="0"/>
                  <a:t>, samples</a:t>
                </a:r>
              </a:p>
              <a:p>
                <a:r>
                  <a:rPr lang="en-US" dirty="0"/>
                  <a:t>This procedure is performed with a hierarchical Bayesian model, so updated parameters can be used to create a Bayesian predictive distribution over new words and new topics given the observed words</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9411127" cy="5915950"/>
              </a:xfrm>
              <a:blipFill>
                <a:blip r:embed="rId2"/>
                <a:stretch>
                  <a:fillRect l="-1166" t="-2371" r="-2073" b="-3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802C3D-8309-444C-AEE2-FF1405201B7F}"/>
              </a:ext>
            </a:extLst>
          </p:cNvPr>
          <p:cNvPicPr>
            <a:picLocks noChangeAspect="1"/>
          </p:cNvPicPr>
          <p:nvPr/>
        </p:nvPicPr>
        <p:blipFill>
          <a:blip r:embed="rId3"/>
          <a:stretch>
            <a:fillRect/>
          </a:stretch>
        </p:blipFill>
        <p:spPr>
          <a:xfrm>
            <a:off x="9318659" y="524140"/>
            <a:ext cx="2873341" cy="5814946"/>
          </a:xfrm>
          <a:prstGeom prst="rect">
            <a:avLst/>
          </a:prstGeom>
        </p:spPr>
      </p:pic>
    </p:spTree>
    <p:extLst>
      <p:ext uri="{BB962C8B-B14F-4D97-AF65-F5344CB8AC3E}">
        <p14:creationId xmlns:p14="http://schemas.microsoft.com/office/powerpoint/2010/main" val="226653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b="1" dirty="0"/>
              <a:t>9.8 Sequential and Temporal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4910293"/>
              </a:xfrm>
            </p:spPr>
            <p:txBody>
              <a:bodyPr>
                <a:normAutofit fontScale="92500" lnSpcReduction="10000"/>
              </a:bodyPr>
              <a:lstStyle/>
              <a:p>
                <a:r>
                  <a:rPr lang="en-US" dirty="0"/>
                  <a:t>Consider task of creating probability model for sequence of observations</a:t>
                </a:r>
              </a:p>
              <a:p>
                <a:r>
                  <a:rPr lang="en-US" dirty="0"/>
                  <a:t>If observations correspond to words, define random variables with as many states as there are words in the vocabulary</a:t>
                </a:r>
              </a:p>
              <a:p>
                <a:r>
                  <a:rPr lang="en-US" dirty="0"/>
                  <a:t>If observations are continuous, use parameterized continuous distribution</a:t>
                </a:r>
              </a:p>
              <a:p>
                <a:r>
                  <a:rPr lang="en-US" b="1" dirty="0"/>
                  <a:t>Markov models and N-gram models</a:t>
                </a:r>
              </a:p>
              <a:p>
                <a:r>
                  <a:rPr lang="en-US" dirty="0"/>
                  <a:t>Markov model: simple, effective probabilistic model for discrete sequential data</a:t>
                </a:r>
              </a:p>
              <a:p>
                <a:r>
                  <a:rPr lang="en-US" dirty="0"/>
                  <a:t>Predict each symbol in sequence using conditional probability given preceding symbol</a:t>
                </a:r>
              </a:p>
              <a:p>
                <a:r>
                  <a:rPr lang="en-US" dirty="0"/>
                  <a:t>Given observations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this can be written: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a14:m>
                <a:endParaRPr lang="en-US" dirty="0"/>
              </a:p>
              <a:p>
                <a:r>
                  <a:rPr lang="en-US" dirty="0"/>
                  <a:t>Usually, every conditional probability used in such models is the same</a:t>
                </a:r>
              </a:p>
              <a:p>
                <a:r>
                  <a:rPr lang="en-US" dirty="0"/>
                  <a:t>A) first order Markov Model, B) second order Markov Model</a:t>
                </a:r>
              </a:p>
              <a:p>
                <a:endParaRPr lang="en-US"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4910293"/>
              </a:xfrm>
              <a:blipFill>
                <a:blip r:embed="rId2"/>
                <a:stretch>
                  <a:fillRect l="-750" t="-2609" b="-49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C6EAF3D-2034-4086-A9A5-80C45417DBF3}"/>
              </a:ext>
            </a:extLst>
          </p:cNvPr>
          <p:cNvPicPr>
            <a:picLocks noChangeAspect="1"/>
          </p:cNvPicPr>
          <p:nvPr/>
        </p:nvPicPr>
        <p:blipFill>
          <a:blip r:embed="rId3"/>
          <a:stretch>
            <a:fillRect/>
          </a:stretch>
        </p:blipFill>
        <p:spPr>
          <a:xfrm>
            <a:off x="-6143" y="5945083"/>
            <a:ext cx="6102141" cy="912917"/>
          </a:xfrm>
          <a:prstGeom prst="rect">
            <a:avLst/>
          </a:prstGeom>
        </p:spPr>
      </p:pic>
      <p:pic>
        <p:nvPicPr>
          <p:cNvPr id="6" name="Picture 5">
            <a:extLst>
              <a:ext uri="{FF2B5EF4-FFF2-40B4-BE49-F238E27FC236}">
                <a16:creationId xmlns:a16="http://schemas.microsoft.com/office/drawing/2014/main" id="{49265B41-358A-4108-8EA9-3EF2B8F45AA3}"/>
              </a:ext>
            </a:extLst>
          </p:cNvPr>
          <p:cNvPicPr>
            <a:picLocks noChangeAspect="1"/>
          </p:cNvPicPr>
          <p:nvPr/>
        </p:nvPicPr>
        <p:blipFill>
          <a:blip r:embed="rId4"/>
          <a:stretch>
            <a:fillRect/>
          </a:stretch>
        </p:blipFill>
        <p:spPr>
          <a:xfrm>
            <a:off x="6289175" y="5852342"/>
            <a:ext cx="5715789" cy="901961"/>
          </a:xfrm>
          <a:prstGeom prst="rect">
            <a:avLst/>
          </a:prstGeom>
        </p:spPr>
      </p:pic>
    </p:spTree>
    <p:extLst>
      <p:ext uri="{BB962C8B-B14F-4D97-AF65-F5344CB8AC3E}">
        <p14:creationId xmlns:p14="http://schemas.microsoft.com/office/powerpoint/2010/main" val="26775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Hidden Markov Models (HMMs)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647273"/>
                <a:ext cx="12191999" cy="4395278"/>
              </a:xfrm>
            </p:spPr>
            <p:txBody>
              <a:bodyPr>
                <a:normAutofit fontScale="92500" lnSpcReduction="10000"/>
              </a:bodyPr>
              <a:lstStyle/>
              <a:p>
                <a:r>
                  <a:rPr lang="en-US" dirty="0"/>
                  <a:t>HMMs have been widely used for pattern recognition since the 1980s, and until recently most major speech recognition systems use HMMs</a:t>
                </a:r>
              </a:p>
              <a:p>
                <a:r>
                  <a:rPr lang="en-US" dirty="0"/>
                  <a:t>HMM is a joint probability model of a set of discrete observed variables </a:t>
                </a:r>
                <a:br>
                  <a:rPr lang="en-US" dirty="0"/>
                </a:b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and discrete hidden variables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for </a:t>
                </a:r>
                <a14:m>
                  <m:oMath xmlns:m="http://schemas.openxmlformats.org/officeDocument/2006/math">
                    <m:r>
                      <a:rPr lang="en-US" b="0" i="1" smtClean="0">
                        <a:latin typeface="Cambria Math" panose="02040503050406030204" pitchFamily="18" charset="0"/>
                      </a:rPr>
                      <m:t>𝑇</m:t>
                    </m:r>
                  </m:oMath>
                </a14:m>
                <a:r>
                  <a:rPr lang="en-US" dirty="0"/>
                  <a:t> observations, that factors the joint distribution as follows: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e>
                    </m:nary>
                  </m:oMath>
                </a14:m>
                <a:endParaRPr lang="en-US" dirty="0"/>
              </a:p>
              <a:p>
                <a:r>
                  <a:rPr lang="en-US" dirty="0"/>
                  <a:t>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oMath>
                </a14:m>
                <a:r>
                  <a:rPr lang="en-US" dirty="0"/>
                  <a:t> is a discrete random variable with </a:t>
                </a:r>
                <a14:m>
                  <m:oMath xmlns:m="http://schemas.openxmlformats.org/officeDocument/2006/math">
                    <m:r>
                      <a:rPr lang="en-US" b="0" i="1" smtClean="0">
                        <a:latin typeface="Cambria Math" panose="02040503050406030204" pitchFamily="18" charset="0"/>
                      </a:rPr>
                      <m:t>𝑁</m:t>
                    </m:r>
                  </m:oMath>
                </a14:m>
                <a:r>
                  <a:rPr lang="en-US" dirty="0"/>
                  <a:t> possible values,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oMath>
                </a14:m>
                <a:r>
                  <a:rPr lang="en-US" dirty="0"/>
                  <a:t> is a discrete random variable with </a:t>
                </a:r>
                <a14:m>
                  <m:oMath xmlns:m="http://schemas.openxmlformats.org/officeDocument/2006/math">
                    <m:r>
                      <a:rPr lang="en-US" b="0" i="1" smtClean="0">
                        <a:latin typeface="Cambria Math" panose="02040503050406030204" pitchFamily="18" charset="0"/>
                      </a:rPr>
                      <m:t>𝑀</m:t>
                    </m:r>
                  </m:oMath>
                </a14:m>
                <a:r>
                  <a:rPr lang="en-US" dirty="0"/>
                  <a:t> possible values</a:t>
                </a:r>
              </a:p>
              <a:p>
                <a:r>
                  <a:rPr lang="en-US" dirty="0"/>
                  <a:t>A) illustrates an HMM as a type of Bayesian network known as a ‘dynamic’ Bayesian network because variables are replicated dynamically over the appropriate number of time steps</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647273"/>
                <a:ext cx="12191999" cy="4395278"/>
              </a:xfrm>
              <a:blipFill>
                <a:blip r:embed="rId2"/>
                <a:stretch>
                  <a:fillRect l="-750" t="-27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B8BECD9-F72C-4612-A0FC-C975094EE09C}"/>
              </a:ext>
            </a:extLst>
          </p:cNvPr>
          <p:cNvPicPr>
            <a:picLocks noChangeAspect="1"/>
          </p:cNvPicPr>
          <p:nvPr/>
        </p:nvPicPr>
        <p:blipFill>
          <a:blip r:embed="rId3"/>
          <a:stretch>
            <a:fillRect/>
          </a:stretch>
        </p:blipFill>
        <p:spPr>
          <a:xfrm>
            <a:off x="3500061" y="4468937"/>
            <a:ext cx="6846015" cy="2356179"/>
          </a:xfrm>
          <a:prstGeom prst="rect">
            <a:avLst/>
          </a:prstGeom>
        </p:spPr>
      </p:pic>
    </p:spTree>
    <p:extLst>
      <p:ext uri="{BB962C8B-B14F-4D97-AF65-F5344CB8AC3E}">
        <p14:creationId xmlns:p14="http://schemas.microsoft.com/office/powerpoint/2010/main" val="19813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Full rule set with exceptions for iris dataset</a:t>
            </a:r>
          </a:p>
        </p:txBody>
      </p:sp>
      <p:sp>
        <p:nvSpPr>
          <p:cNvPr id="3" name="Content Placeholder 2"/>
          <p:cNvSpPr>
            <a:spLocks noGrp="1"/>
          </p:cNvSpPr>
          <p:nvPr>
            <p:ph idx="1"/>
          </p:nvPr>
        </p:nvSpPr>
        <p:spPr>
          <a:xfrm>
            <a:off x="838200" y="5264727"/>
            <a:ext cx="10515600" cy="1496291"/>
          </a:xfrm>
        </p:spPr>
        <p:txBody>
          <a:bodyPr>
            <a:normAutofit fontScale="70000" lnSpcReduction="20000"/>
          </a:bodyPr>
          <a:lstStyle/>
          <a:p>
            <a:r>
              <a:rPr lang="en-CA" dirty="0"/>
              <a:t>Default outcome: I. </a:t>
            </a:r>
            <a:r>
              <a:rPr lang="en-CA" dirty="0" err="1"/>
              <a:t>setosa</a:t>
            </a:r>
            <a:r>
              <a:rPr lang="en-CA" dirty="0"/>
              <a:t> (normally choose most frequent class)</a:t>
            </a:r>
          </a:p>
          <a:p>
            <a:r>
              <a:rPr lang="en-CA" dirty="0"/>
              <a:t>Mirrors how we think of real problems in our heads (more comprehensible than if…then…else)</a:t>
            </a:r>
          </a:p>
          <a:p>
            <a:r>
              <a:rPr lang="en-CA" dirty="0"/>
              <a:t>Scales up well (locality property) – each individual statement needs only be considered in context of rules/exceptions that lead to it, whereas with decision lists, all prior rules need to be reviewed to determine the precise effect of an individual rule, crucial for understanding large rule sets</a:t>
            </a:r>
          </a:p>
          <a:p>
            <a:endParaRPr lang="en-CA" dirty="0"/>
          </a:p>
        </p:txBody>
      </p:sp>
      <p:pic>
        <p:nvPicPr>
          <p:cNvPr id="5" name="Picture 4"/>
          <p:cNvPicPr>
            <a:picLocks noChangeAspect="1"/>
          </p:cNvPicPr>
          <p:nvPr/>
        </p:nvPicPr>
        <p:blipFill>
          <a:blip r:embed="rId2"/>
          <a:stretch>
            <a:fillRect/>
          </a:stretch>
        </p:blipFill>
        <p:spPr>
          <a:xfrm>
            <a:off x="173182" y="1378527"/>
            <a:ext cx="11830050" cy="3771900"/>
          </a:xfrm>
          <a:prstGeom prst="rect">
            <a:avLst/>
          </a:prstGeom>
        </p:spPr>
      </p:pic>
    </p:spTree>
    <p:extLst>
      <p:ext uri="{BB962C8B-B14F-4D97-AF65-F5344CB8AC3E}">
        <p14:creationId xmlns:p14="http://schemas.microsoft.com/office/powerpoint/2010/main" val="14116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Hidden Markov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normAutofit fontScale="92500" lnSpcReduction="20000"/>
              </a:bodyPr>
              <a:lstStyle/>
              <a:p>
                <a:r>
                  <a:rPr lang="en-US" dirty="0"/>
                  <a:t>HMMs are an obvious extension of first-order Markov Models</a:t>
                </a:r>
              </a:p>
              <a:p>
                <a:r>
                  <a:rPr lang="en-US" dirty="0"/>
                  <a:t>Common to use “time-homogenous” models where transition matrix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the same at each time step</a:t>
                </a:r>
              </a:p>
              <a:p>
                <a:r>
                  <a:rPr lang="en-US" dirty="0"/>
                  <a:t>Define </a:t>
                </a:r>
                <a14:m>
                  <m:oMath xmlns:m="http://schemas.openxmlformats.org/officeDocument/2006/math">
                    <m:r>
                      <a:rPr lang="en-US" b="1" i="1" smtClean="0">
                        <a:latin typeface="Cambria Math" panose="02040503050406030204" pitchFamily="18" charset="0"/>
                      </a:rPr>
                      <m:t>𝑨</m:t>
                    </m:r>
                  </m:oMath>
                </a14:m>
                <a:r>
                  <a:rPr lang="en-US" b="1" dirty="0"/>
                  <a:t> </a:t>
                </a:r>
                <a:r>
                  <a:rPr lang="en-US" dirty="0"/>
                  <a:t>to be transition matrix whose elements encode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b="1" dirty="0"/>
              </a:p>
              <a:p>
                <a14:m>
                  <m:oMath xmlns:m="http://schemas.openxmlformats.org/officeDocument/2006/math">
                    <m:r>
                      <a:rPr lang="en-US" b="1" i="1" smtClean="0">
                        <a:latin typeface="Cambria Math" panose="02040503050406030204" pitchFamily="18" charset="0"/>
                      </a:rPr>
                      <m:t>𝑩</m:t>
                    </m:r>
                  </m:oMath>
                </a14:m>
                <a:r>
                  <a:rPr lang="en-US" b="1" dirty="0"/>
                  <a:t> </a:t>
                </a:r>
                <a:r>
                  <a:rPr lang="en-US" dirty="0"/>
                  <a:t>to be emission matrix whose elements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𝑖𝑗</m:t>
                        </m:r>
                      </m:sub>
                    </m:sSub>
                  </m:oMath>
                </a14:m>
                <a:r>
                  <a:rPr lang="en-US" b="1" dirty="0"/>
                  <a:t> </a:t>
                </a:r>
                <a:r>
                  <a:rPr lang="en-US" dirty="0"/>
                  <a:t>correspond 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b="1" dirty="0"/>
              </a:p>
              <a:p>
                <a:r>
                  <a:rPr lang="en-US" dirty="0"/>
                  <a:t>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initial state probability distribution is encoded in vector </a:t>
                </a:r>
                <a14:m>
                  <m:oMath xmlns:m="http://schemas.openxmlformats.org/officeDocument/2006/math">
                    <m:r>
                      <a:rPr lang="en-US" b="0" i="1" smtClean="0">
                        <a:latin typeface="Cambria Math" panose="02040503050406030204" pitchFamily="18" charset="0"/>
                      </a:rPr>
                      <m:t>𝜋</m:t>
                    </m:r>
                  </m:oMath>
                </a14:m>
                <a:r>
                  <a:rPr lang="en-US" dirty="0"/>
                  <a:t> with elements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Complete set of parameters is </a:t>
                </a:r>
                <a14:m>
                  <m:oMath xmlns:m="http://schemas.openxmlformats.org/officeDocument/2006/math">
                    <m:r>
                      <a:rPr lang="en-US" b="0" i="1" smtClean="0">
                        <a:latin typeface="Cambria Math" panose="02040503050406030204" pitchFamily="18" charset="0"/>
                      </a:rPr>
                      <m:t>𝜃</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r>
                      <a:rPr lang="en-US" b="1" i="1" smtClean="0">
                        <a:latin typeface="Cambria Math" panose="02040503050406030204" pitchFamily="18" charset="0"/>
                      </a:rPr>
                      <m:t>,</m:t>
                    </m:r>
                    <m:r>
                      <a:rPr lang="en-US" b="1" i="1" smtClean="0">
                        <a:latin typeface="Cambria Math" panose="02040503050406030204" pitchFamily="18" charset="0"/>
                      </a:rPr>
                      <m:t>𝝅</m:t>
                    </m:r>
                    <m:r>
                      <a:rPr lang="en-US" b="1" i="1" smtClean="0">
                        <a:latin typeface="Cambria Math" panose="02040503050406030204" pitchFamily="18" charset="0"/>
                      </a:rPr>
                      <m:t>}</m:t>
                    </m:r>
                  </m:oMath>
                </a14:m>
                <a:r>
                  <a:rPr lang="en-US" dirty="0"/>
                  <a:t>, set containing 2 matrices, 1 vector</a:t>
                </a:r>
              </a:p>
              <a:p>
                <a:r>
                  <a:rPr lang="en-US" dirty="0"/>
                  <a:t>Write particular observation sequence as set of observations: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𝑂</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endParaRPr lang="en-US" dirty="0"/>
              </a:p>
              <a:p>
                <a:r>
                  <a:rPr lang="en-US" dirty="0"/>
                  <a:t>HMMs pose three key problems:</a:t>
                </a:r>
              </a:p>
              <a:p>
                <a:r>
                  <a:rPr lang="en-US" dirty="0"/>
                  <a:t>1) compute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m:t>
                        </m:r>
                      </m:e>
                    </m:acc>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probability of sequence under the model with params </a:t>
                </a:r>
                <a14:m>
                  <m:oMath xmlns:m="http://schemas.openxmlformats.org/officeDocument/2006/math">
                    <m:r>
                      <a:rPr lang="en-US" b="0" i="1" smtClean="0">
                        <a:latin typeface="Cambria Math" panose="02040503050406030204" pitchFamily="18" charset="0"/>
                      </a:rPr>
                      <m:t>𝜃</m:t>
                    </m:r>
                  </m:oMath>
                </a14:m>
                <a:endParaRPr lang="en-US" b="0" dirty="0"/>
              </a:p>
              <a:p>
                <a:r>
                  <a:rPr lang="en-US" dirty="0"/>
                  <a:t>2) find most probable explanation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explaining observation</a:t>
                </a:r>
              </a:p>
              <a:p>
                <a:r>
                  <a:rPr lang="en-US" dirty="0"/>
                  <a:t>3) find best parameters </a:t>
                </a:r>
                <a14:m>
                  <m:oMath xmlns:m="http://schemas.openxmlformats.org/officeDocument/2006/math">
                    <m:r>
                      <a:rPr lang="en-US" b="0" i="1" smtClean="0">
                        <a:latin typeface="Cambria Math" panose="02040503050406030204" pitchFamily="18" charset="0"/>
                      </a:rPr>
                      <m:t>𝜃</m:t>
                    </m:r>
                  </m:oMath>
                </a14:m>
                <a:r>
                  <a:rPr lang="en-US" dirty="0"/>
                  <a:t> for the model, given a dataset of observed sequences</a:t>
                </a:r>
              </a:p>
              <a:p>
                <a:r>
                  <a:rPr lang="en-US" dirty="0"/>
                  <a:t>These can be solved using sum-product, max-product, and EM algorithms respectively</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750" t="-2680" r="-850" b="-2577"/>
                </a:stretch>
              </a:blipFill>
            </p:spPr>
            <p:txBody>
              <a:bodyPr/>
              <a:lstStyle/>
              <a:p>
                <a:r>
                  <a:rPr lang="en-US">
                    <a:noFill/>
                  </a:rPr>
                  <a:t> </a:t>
                </a:r>
              </a:p>
            </p:txBody>
          </p:sp>
        </mc:Fallback>
      </mc:AlternateContent>
    </p:spTree>
    <p:extLst>
      <p:ext uri="{BB962C8B-B14F-4D97-AF65-F5344CB8AC3E}">
        <p14:creationId xmlns:p14="http://schemas.microsoft.com/office/powerpoint/2010/main" val="2537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Markov Random Field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Markov random fields define a factorized model for set of random variables </a:t>
                </a:r>
                <a14:m>
                  <m:oMath xmlns:m="http://schemas.openxmlformats.org/officeDocument/2006/math">
                    <m:r>
                      <a:rPr lang="en-US" b="0" i="1" smtClean="0">
                        <a:latin typeface="Cambria Math" panose="02040503050406030204" pitchFamily="18" charset="0"/>
                      </a:rPr>
                      <m:t>𝑋</m:t>
                    </m:r>
                  </m:oMath>
                </a14:m>
                <a:r>
                  <a:rPr lang="en-US" dirty="0"/>
                  <a:t>, where these variables into ‘cliques’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m:t>
                        </m:r>
                      </m:sub>
                    </m:sSub>
                  </m:oMath>
                </a14:m>
                <a:endParaRPr lang="en-US" dirty="0"/>
              </a:p>
              <a:p>
                <a:r>
                  <a:rPr lang="en-US" dirty="0"/>
                  <a:t>Factor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defined for each clique:</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oMath>
                </a14:m>
                <a:endParaRPr lang="en-US" dirty="0"/>
              </a:p>
              <a:p>
                <a:r>
                  <a:rPr lang="en-US" dirty="0"/>
                  <a:t>A clique is a group of nodes in an undirected graph that all connect to each other</a:t>
                </a:r>
              </a:p>
              <a:p>
                <a14:m>
                  <m:oMath xmlns:m="http://schemas.openxmlformats.org/officeDocument/2006/math">
                    <m:r>
                      <a:rPr lang="en-US" b="0" i="1" smtClean="0">
                        <a:latin typeface="Cambria Math" panose="02040503050406030204" pitchFamily="18" charset="0"/>
                      </a:rPr>
                      <m:t>𝑍</m:t>
                    </m:r>
                  </m:oMath>
                </a14:m>
                <a:r>
                  <a:rPr lang="en-US" dirty="0"/>
                  <a:t>, known as partition function, normalizes model to ensure it is a prob </a:t>
                </a:r>
                <a:r>
                  <a:rPr lang="en-US" dirty="0" err="1"/>
                  <a:t>distr</a:t>
                </a:r>
                <a:r>
                  <a:rPr lang="en-US" dirty="0"/>
                  <a:t>:</a:t>
                </a:r>
              </a:p>
              <a:p>
                <a:r>
                  <a:rPr lang="en-US" dirty="0"/>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sub>
                      <m:sup/>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𝑐</m:t>
                            </m:r>
                            <m:r>
                              <a:rPr lang="en-US" b="0" i="1" smtClean="0">
                                <a:latin typeface="Cambria Math" panose="02040503050406030204" pitchFamily="18" charset="0"/>
                              </a:rPr>
                              <m:t>=1</m:t>
                            </m:r>
                          </m:sub>
                          <m:sup>
                            <m:r>
                              <a:rPr lang="en-US" b="0" i="1" smtClean="0">
                                <a:latin typeface="Cambria Math" panose="02040503050406030204" pitchFamily="18" charset="0"/>
                              </a:rPr>
                              <m:t>𝐶</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m:t>
                                </m:r>
                              </m:sub>
                            </m:sSub>
                            <m:r>
                              <a:rPr lang="en-US" b="0" i="1" smtClean="0">
                                <a:latin typeface="Cambria Math" panose="02040503050406030204" pitchFamily="18" charset="0"/>
                              </a:rPr>
                              <m:t>)</m:t>
                            </m:r>
                          </m:e>
                        </m:nary>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900" t="-1753"/>
                </a:stretch>
              </a:blipFill>
            </p:spPr>
            <p:txBody>
              <a:bodyPr/>
              <a:lstStyle/>
              <a:p>
                <a:r>
                  <a:rPr lang="en-US">
                    <a:noFill/>
                  </a:rPr>
                  <a:t> </a:t>
                </a:r>
              </a:p>
            </p:txBody>
          </p:sp>
        </mc:Fallback>
      </mc:AlternateContent>
    </p:spTree>
    <p:extLst>
      <p:ext uri="{BB962C8B-B14F-4D97-AF65-F5344CB8AC3E}">
        <p14:creationId xmlns:p14="http://schemas.microsoft.com/office/powerpoint/2010/main" val="35974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Markov Random Field</a:t>
            </a:r>
          </a:p>
        </p:txBody>
      </p:sp>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893853"/>
            <a:ext cx="7572055" cy="3274885"/>
          </a:xfrm>
        </p:spPr>
        <p:txBody>
          <a:bodyPr>
            <a:normAutofit/>
          </a:bodyPr>
          <a:lstStyle/>
          <a:p>
            <a:r>
              <a:rPr lang="en-US" dirty="0"/>
              <a:t>A) undirected graph corresponding to Markov random field</a:t>
            </a:r>
          </a:p>
          <a:p>
            <a:r>
              <a:rPr lang="en-US" dirty="0"/>
              <a:t>This structure widely used for images, repeated over an entire image with each node representing a property of a pixel – label, or depth</a:t>
            </a:r>
          </a:p>
          <a:p>
            <a:r>
              <a:rPr lang="en-US" dirty="0"/>
              <a:t>Joint probability for four variables factorized:</a:t>
            </a:r>
          </a:p>
          <a:p>
            <a:endParaRPr lang="en-US" dirty="0"/>
          </a:p>
        </p:txBody>
      </p:sp>
      <p:pic>
        <p:nvPicPr>
          <p:cNvPr id="4" name="Picture 3">
            <a:extLst>
              <a:ext uri="{FF2B5EF4-FFF2-40B4-BE49-F238E27FC236}">
                <a16:creationId xmlns:a16="http://schemas.microsoft.com/office/drawing/2014/main" id="{BCE67F23-A09B-4359-A7DA-193ED72853A6}"/>
              </a:ext>
            </a:extLst>
          </p:cNvPr>
          <p:cNvPicPr>
            <a:picLocks noChangeAspect="1"/>
          </p:cNvPicPr>
          <p:nvPr/>
        </p:nvPicPr>
        <p:blipFill>
          <a:blip r:embed="rId2"/>
          <a:stretch>
            <a:fillRect/>
          </a:stretch>
        </p:blipFill>
        <p:spPr>
          <a:xfrm>
            <a:off x="8354718" y="0"/>
            <a:ext cx="3699721" cy="396582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D5ED70-044D-40A6-9FB6-2FF61C3AACF3}"/>
                  </a:ext>
                </a:extLst>
              </p:cNvPr>
              <p:cNvSpPr txBox="1"/>
              <p:nvPr/>
            </p:nvSpPr>
            <p:spPr>
              <a:xfrm>
                <a:off x="0" y="3965825"/>
                <a:ext cx="12192000" cy="2779735"/>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𝑃</m:t>
                    </m:r>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3</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4</m:t>
                            </m:r>
                          </m:sub>
                        </m:sSub>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𝑍</m:t>
                        </m:r>
                      </m:den>
                    </m:f>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𝑓</m:t>
                        </m:r>
                      </m:e>
                      <m:sub>
                        <m:r>
                          <a:rPr lang="en-US" sz="2500" b="0" i="1" smtClean="0">
                            <a:latin typeface="Cambria Math" panose="02040503050406030204" pitchFamily="18" charset="0"/>
                          </a:rPr>
                          <m:t>𝐴</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𝐵</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i="1">
                        <a:latin typeface="Cambria Math" panose="02040503050406030204" pitchFamily="18" charset="0"/>
                      </a:rPr>
                      <m:t>)</m:t>
                    </m:r>
                  </m:oMath>
                </a14:m>
                <a:r>
                  <a:rPr lang="en-US" sz="2500" dirty="0"/>
                  <a:t>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𝐶</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i="1">
                        <a:latin typeface="Cambria Math" panose="02040503050406030204" pitchFamily="18" charset="0"/>
                      </a:rPr>
                      <m:t>)</m:t>
                    </m:r>
                  </m:oMath>
                </a14:m>
                <a:r>
                  <a:rPr lang="en-US" sz="2500" dirty="0"/>
                  <a:t>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𝐷</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𝑓</m:t>
                        </m:r>
                      </m:e>
                      <m:sub>
                        <m:r>
                          <a:rPr lang="en-US" sz="2500" b="0" i="1" smtClean="0">
                            <a:latin typeface="Cambria Math" panose="02040503050406030204" pitchFamily="18" charset="0"/>
                          </a:rPr>
                          <m:t>𝐸</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𝐹</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3</m:t>
                        </m:r>
                      </m:sub>
                    </m:sSub>
                    <m:r>
                      <a:rPr lang="en-US" sz="2500" i="1">
                        <a:latin typeface="Cambria Math" panose="02040503050406030204" pitchFamily="18" charset="0"/>
                      </a:rPr>
                      <m:t>)</m:t>
                    </m:r>
                  </m:oMath>
                </a14:m>
                <a:r>
                  <a:rPr lang="en-US" sz="2500" dirty="0"/>
                  <a:t>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𝐺</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3</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4</m:t>
                        </m:r>
                      </m:sub>
                    </m:sSub>
                    <m:r>
                      <a:rPr lang="en-US" sz="2500" i="1">
                        <a:latin typeface="Cambria Math" panose="02040503050406030204" pitchFamily="18" charset="0"/>
                      </a:rPr>
                      <m:t>)</m:t>
                    </m:r>
                  </m:oMath>
                </a14:m>
                <a:r>
                  <a:rPr lang="en-US" sz="2500" dirty="0"/>
                  <a:t>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𝑓</m:t>
                        </m:r>
                      </m:e>
                      <m:sub>
                        <m:r>
                          <a:rPr lang="en-US" sz="2500" b="0" i="1" smtClean="0">
                            <a:latin typeface="Cambria Math" panose="02040503050406030204" pitchFamily="18" charset="0"/>
                          </a:rPr>
                          <m:t>𝐻</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4</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r>
                      <a:rPr lang="en-US" sz="2500" i="1">
                        <a:latin typeface="Cambria Math" panose="02040503050406030204" pitchFamily="18" charset="0"/>
                      </a:rPr>
                      <m:t>)</m:t>
                    </m:r>
                  </m:oMath>
                </a14:m>
                <a:endParaRPr lang="en-US" sz="2500" dirty="0"/>
              </a:p>
              <a:p>
                <a:pPr marL="342900" indent="-342900">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𝑍</m:t>
                        </m:r>
                      </m:den>
                    </m:f>
                    <m:nary>
                      <m:naryPr>
                        <m:chr m:val="∏"/>
                        <m:ctrlPr>
                          <a:rPr lang="en-US" sz="2500" b="0" i="1" smtClean="0">
                            <a:latin typeface="Cambria Math" panose="02040503050406030204" pitchFamily="18" charset="0"/>
                          </a:rPr>
                        </m:ctrlPr>
                      </m:naryPr>
                      <m:sub>
                        <m:r>
                          <m:rPr>
                            <m:brk m:alnAt="23"/>
                          </m:rPr>
                          <a:rPr lang="en-US" sz="2500" b="0" i="1" smtClean="0">
                            <a:latin typeface="Cambria Math" panose="02040503050406030204" pitchFamily="18" charset="0"/>
                          </a:rPr>
                          <m:t>𝑢</m:t>
                        </m:r>
                        <m:r>
                          <a:rPr lang="en-US" sz="2500" b="0" i="1" smtClean="0">
                            <a:latin typeface="Cambria Math" panose="02040503050406030204" pitchFamily="18" charset="0"/>
                          </a:rPr>
                          <m:t>=1</m:t>
                        </m:r>
                      </m:sub>
                      <m:sup>
                        <m:r>
                          <a:rPr lang="en-US" sz="2500" b="0" i="1" smtClean="0">
                            <a:latin typeface="Cambria Math" panose="02040503050406030204" pitchFamily="18" charset="0"/>
                          </a:rPr>
                          <m:t>𝑈</m:t>
                        </m:r>
                      </m:sup>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𝜙</m:t>
                            </m:r>
                          </m:e>
                          <m:sub>
                            <m:r>
                              <a:rPr lang="en-US" sz="2500" b="0" i="1" smtClean="0">
                                <a:latin typeface="Cambria Math" panose="02040503050406030204" pitchFamily="18" charset="0"/>
                              </a:rPr>
                              <m:t>𝑢</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𝑢</m:t>
                            </m:r>
                          </m:sub>
                        </m:sSub>
                        <m:r>
                          <a:rPr lang="en-US" sz="2500" b="0" i="1" smtClean="0">
                            <a:latin typeface="Cambria Math" panose="02040503050406030204" pitchFamily="18" charset="0"/>
                          </a:rPr>
                          <m:t>)</m:t>
                        </m:r>
                        <m:nary>
                          <m:naryPr>
                            <m:chr m:val="∏"/>
                            <m:ctrlPr>
                              <a:rPr lang="en-US" sz="2500" b="0" i="1" smtClean="0">
                                <a:latin typeface="Cambria Math" panose="02040503050406030204" pitchFamily="18" charset="0"/>
                              </a:rPr>
                            </m:ctrlPr>
                          </m:naryPr>
                          <m:sub>
                            <m:r>
                              <m:rPr>
                                <m:brk m:alnAt="23"/>
                              </m:rPr>
                              <a:rPr lang="en-US" sz="2500" b="0" i="1" smtClean="0">
                                <a:latin typeface="Cambria Math" panose="02040503050406030204" pitchFamily="18" charset="0"/>
                              </a:rPr>
                              <m:t>𝑣</m:t>
                            </m:r>
                            <m:r>
                              <a:rPr lang="en-US" sz="2500" b="0" i="1" smtClean="0">
                                <a:latin typeface="Cambria Math" panose="02040503050406030204" pitchFamily="18" charset="0"/>
                              </a:rPr>
                              <m:t>=1</m:t>
                            </m:r>
                          </m:sub>
                          <m:sup>
                            <m:r>
                              <a:rPr lang="en-US" sz="2500" b="0" i="1" smtClean="0">
                                <a:latin typeface="Cambria Math" panose="02040503050406030204" pitchFamily="18" charset="0"/>
                              </a:rPr>
                              <m:t>𝑉</m:t>
                            </m:r>
                          </m:sup>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𝜓</m:t>
                                </m:r>
                              </m:e>
                              <m:sub>
                                <m:r>
                                  <a:rPr lang="en-US" sz="2500" b="0" i="1" smtClean="0">
                                    <a:latin typeface="Cambria Math" panose="02040503050406030204" pitchFamily="18" charset="0"/>
                                  </a:rPr>
                                  <m:t>𝑣</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𝑣</m:t>
                                </m:r>
                              </m:sub>
                            </m:sSub>
                            <m:r>
                              <a:rPr lang="en-US" sz="2500" b="0" i="1" smtClean="0">
                                <a:latin typeface="Cambria Math" panose="02040503050406030204" pitchFamily="18" charset="0"/>
                              </a:rPr>
                              <m:t>)</m:t>
                            </m:r>
                          </m:e>
                        </m:nary>
                      </m:e>
                    </m:nary>
                  </m:oMath>
                </a14:m>
                <a:endParaRPr lang="en-US" sz="2500" dirty="0"/>
              </a:p>
              <a:p>
                <a:pPr marL="342900" indent="-342900">
                  <a:buFont typeface="Arial" panose="020B0604020202020204" pitchFamily="34" charset="0"/>
                  <a:buChar char="•"/>
                </a:pPr>
                <a:r>
                  <a:rPr lang="en-US" sz="2500" dirty="0"/>
                  <a:t>Where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𝜙</m:t>
                        </m:r>
                      </m:e>
                      <m:sub>
                        <m:r>
                          <a:rPr lang="en-US" sz="2500" i="1">
                            <a:latin typeface="Cambria Math" panose="02040503050406030204" pitchFamily="18" charset="0"/>
                          </a:rPr>
                          <m:t>𝑢</m:t>
                        </m:r>
                      </m:sub>
                    </m:sSub>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𝑢</m:t>
                            </m:r>
                          </m:sub>
                        </m:sSub>
                      </m:e>
                    </m:d>
                    <m:r>
                      <a:rPr lang="en-US" sz="2500" b="0" i="1" smtClean="0">
                        <a:latin typeface="Cambria Math" panose="02040503050406030204" pitchFamily="18" charset="0"/>
                      </a:rPr>
                      <m:t>=</m:t>
                    </m:r>
                  </m:oMath>
                </a14:m>
                <a:r>
                  <a:rPr lang="en-US" sz="2500" dirty="0"/>
                  <a:t>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𝜙</m:t>
                        </m:r>
                      </m:e>
                      <m:sub>
                        <m:r>
                          <a:rPr lang="en-US" sz="2500" i="1">
                            <a:latin typeface="Cambria Math" panose="02040503050406030204" pitchFamily="18" charset="0"/>
                          </a:rPr>
                          <m:t>𝑢</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𝑖</m:t>
                        </m:r>
                      </m:sub>
                    </m:sSub>
                    <m:r>
                      <a:rPr lang="en-US" sz="2500" i="1">
                        <a:latin typeface="Cambria Math" panose="02040503050406030204" pitchFamily="18" charset="0"/>
                      </a:rPr>
                      <m:t>)</m:t>
                    </m:r>
                  </m:oMath>
                </a14:m>
                <a:r>
                  <a:rPr lang="en-US" sz="2500" dirty="0"/>
                  <a:t> represents a set of unary functions of just one variable, and</a:t>
                </a:r>
              </a:p>
              <a:p>
                <a:pPr marL="342900" indent="-342900">
                  <a:buFont typeface="Arial" panose="020B0604020202020204" pitchFamily="34" charset="0"/>
                  <a:buChar char="•"/>
                </a:pP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𝜓</m:t>
                        </m:r>
                      </m:e>
                      <m:sub>
                        <m:r>
                          <a:rPr lang="en-US" sz="2500" i="1">
                            <a:latin typeface="Cambria Math" panose="02040503050406030204" pitchFamily="18" charset="0"/>
                          </a:rPr>
                          <m:t>𝑣</m:t>
                        </m:r>
                      </m:sub>
                    </m:sSub>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𝑋</m:t>
                            </m:r>
                          </m:e>
                          <m:sub>
                            <m:r>
                              <a:rPr lang="en-US" sz="2500" i="1">
                                <a:latin typeface="Cambria Math" panose="02040503050406030204" pitchFamily="18" charset="0"/>
                              </a:rPr>
                              <m:t>𝑣</m:t>
                            </m:r>
                          </m:sub>
                        </m:sSub>
                      </m:e>
                    </m:d>
                    <m:r>
                      <a:rPr lang="en-US" sz="2500" b="0" i="0" smtClean="0">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𝜓</m:t>
                        </m:r>
                      </m:e>
                      <m:sub>
                        <m:r>
                          <a:rPr lang="en-US" sz="2500" i="1">
                            <a:latin typeface="Cambria Math" panose="02040503050406030204" pitchFamily="18" charset="0"/>
                          </a:rPr>
                          <m:t>𝑣</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m:t>
                    </m:r>
                  </m:oMath>
                </a14:m>
                <a:r>
                  <a:rPr lang="en-US" sz="2500" dirty="0"/>
                  <a:t> represents a set of pairwise functions of two variables</a:t>
                </a:r>
              </a:p>
              <a:p>
                <a:pPr marL="342900" indent="-342900">
                  <a:buFont typeface="Arial" panose="020B0604020202020204" pitchFamily="34" charset="0"/>
                  <a:buChar char="•"/>
                </a:pPr>
                <a:r>
                  <a:rPr lang="en-US" sz="2500" dirty="0"/>
                  <a:t>Subscripts </a:t>
                </a:r>
                <a14:m>
                  <m:oMath xmlns:m="http://schemas.openxmlformats.org/officeDocument/2006/math">
                    <m:r>
                      <a:rPr lang="en-US" sz="2500" b="0" i="1" smtClean="0">
                        <a:latin typeface="Cambria Math" panose="02040503050406030204" pitchFamily="18" charset="0"/>
                      </a:rPr>
                      <m:t>𝑢</m:t>
                    </m:r>
                  </m:oMath>
                </a14:m>
                <a:r>
                  <a:rPr lang="en-US" sz="2500" dirty="0"/>
                  <a:t> and </a:t>
                </a:r>
                <a14:m>
                  <m:oMath xmlns:m="http://schemas.openxmlformats.org/officeDocument/2006/math">
                    <m:r>
                      <a:rPr lang="en-US" sz="2500" b="0" i="1" smtClean="0">
                        <a:latin typeface="Cambria Math" panose="02040503050406030204" pitchFamily="18" charset="0"/>
                      </a:rPr>
                      <m:t>𝑣</m:t>
                    </m:r>
                  </m:oMath>
                </a14:m>
                <a:r>
                  <a:rPr lang="en-US" sz="2500" dirty="0"/>
                  <a:t> index both the functions, and the sets of single variables </a:t>
                </a:r>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𝑢</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e>
                      <m:sub>
                        <m:r>
                          <a:rPr lang="en-US" sz="2500" b="0" i="1" smtClean="0">
                            <a:latin typeface="Cambria Math" panose="02040503050406030204" pitchFamily="18" charset="0"/>
                          </a:rPr>
                          <m:t>𝑢</m:t>
                        </m:r>
                      </m:sub>
                    </m:sSub>
                  </m:oMath>
                </a14:m>
                <a:r>
                  <a:rPr lang="en-US" sz="2500" dirty="0"/>
                  <a:t> and variable pairs </a:t>
                </a:r>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𝑣</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m:t>
                    </m:r>
                  </m:oMath>
                </a14:m>
                <a:r>
                  <a:rPr lang="en-US" sz="2500" dirty="0"/>
                  <a:t> that serve as their arguments</a:t>
                </a:r>
              </a:p>
            </p:txBody>
          </p:sp>
        </mc:Choice>
        <mc:Fallback xmlns="">
          <p:sp>
            <p:nvSpPr>
              <p:cNvPr id="5" name="TextBox 4">
                <a:extLst>
                  <a:ext uri="{FF2B5EF4-FFF2-40B4-BE49-F238E27FC236}">
                    <a16:creationId xmlns:a16="http://schemas.microsoft.com/office/drawing/2014/main" id="{99D5ED70-044D-40A6-9FB6-2FF61C3AACF3}"/>
                  </a:ext>
                </a:extLst>
              </p:cNvPr>
              <p:cNvSpPr txBox="1">
                <a:spLocks noRot="1" noChangeAspect="1" noMove="1" noResize="1" noEditPoints="1" noAdjustHandles="1" noChangeArrowheads="1" noChangeShapeType="1" noTextEdit="1"/>
              </p:cNvSpPr>
              <p:nvPr/>
            </p:nvSpPr>
            <p:spPr>
              <a:xfrm>
                <a:off x="0" y="3965825"/>
                <a:ext cx="12192000" cy="2779735"/>
              </a:xfrm>
              <a:prstGeom prst="rect">
                <a:avLst/>
              </a:prstGeom>
              <a:blipFill>
                <a:blip r:embed="rId3"/>
                <a:stretch>
                  <a:fillRect l="-700" b="-3509"/>
                </a:stretch>
              </a:blipFill>
            </p:spPr>
            <p:txBody>
              <a:bodyPr/>
              <a:lstStyle/>
              <a:p>
                <a:r>
                  <a:rPr lang="en-US">
                    <a:noFill/>
                  </a:rPr>
                  <a:t> </a:t>
                </a:r>
              </a:p>
            </p:txBody>
          </p:sp>
        </mc:Fallback>
      </mc:AlternateContent>
    </p:spTree>
    <p:extLst>
      <p:ext uri="{BB962C8B-B14F-4D97-AF65-F5344CB8AC3E}">
        <p14:creationId xmlns:p14="http://schemas.microsoft.com/office/powerpoint/2010/main" val="417902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Markov Random Field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Can be equivalently expressed using an energy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a:t>
                </a:r>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𝑢</m:t>
                        </m:r>
                        <m:r>
                          <a:rPr lang="en-US" b="0" i="1" smtClean="0">
                            <a:latin typeface="Cambria Math" panose="02040503050406030204" pitchFamily="18" charset="0"/>
                          </a:rPr>
                          <m:t>=1</m:t>
                        </m:r>
                      </m:sub>
                      <m:sup>
                        <m:r>
                          <a:rPr lang="en-US" b="0" i="1" smtClean="0">
                            <a:latin typeface="Cambria Math" panose="02040503050406030204" pitchFamily="18" charset="0"/>
                          </a:rPr>
                          <m:t>𝑈</m:t>
                        </m:r>
                      </m:sup>
                      <m:e>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𝑢</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𝑣</m:t>
                            </m:r>
                            <m:r>
                              <a:rPr lang="en-US" b="0" i="1" smtClean="0">
                                <a:latin typeface="Cambria Math" panose="02040503050406030204" pitchFamily="18" charset="0"/>
                              </a:rPr>
                              <m:t>=1</m:t>
                            </m:r>
                          </m:sub>
                          <m:sup>
                            <m:r>
                              <a:rPr lang="en-US" b="0" i="1" smtClean="0">
                                <a:latin typeface="Cambria Math" panose="02040503050406030204" pitchFamily="18" charset="0"/>
                              </a:rPr>
                              <m:t>𝑉</m:t>
                            </m:r>
                          </m:sup>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𝑣</m:t>
                                </m:r>
                              </m:sub>
                            </m:sSub>
                            <m:r>
                              <a:rPr lang="en-US" b="0" i="1" smtClean="0">
                                <a:latin typeface="Cambria Math" panose="02040503050406030204" pitchFamily="18" charset="0"/>
                              </a:rPr>
                              <m:t>)</m:t>
                            </m:r>
                          </m:e>
                        </m:nary>
                      </m:e>
                    </m:nary>
                  </m:oMath>
                </a14:m>
                <a:endParaRPr lang="en-US" b="0" dirty="0"/>
              </a:p>
              <a:p>
                <a:r>
                  <a:rPr lang="en-US" dirty="0"/>
                  <a:t>Markov random field can then be written: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𝑢</m:t>
                        </m:r>
                        <m:r>
                          <a:rPr lang="en-US" b="0" i="1" smtClean="0">
                            <a:latin typeface="Cambria Math" panose="02040503050406030204" pitchFamily="18" charset="0"/>
                          </a:rPr>
                          <m:t>=1</m:t>
                        </m:r>
                      </m:sub>
                      <m:sup>
                        <m:r>
                          <a:rPr lang="en-US" b="0" i="1" smtClean="0">
                            <a:latin typeface="Cambria Math" panose="02040503050406030204" pitchFamily="18" charset="0"/>
                          </a:rPr>
                          <m:t>𝑈</m:t>
                        </m:r>
                      </m:sup>
                      <m:e>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𝑢</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𝑣</m:t>
                            </m:r>
                            <m:r>
                              <a:rPr lang="en-US" b="0" i="1" smtClean="0">
                                <a:latin typeface="Cambria Math" panose="02040503050406030204" pitchFamily="18" charset="0"/>
                              </a:rPr>
                              <m:t>=1</m:t>
                            </m:r>
                          </m:sub>
                          <m:sup>
                            <m:r>
                              <a:rPr lang="en-US" b="0" i="1" smtClean="0">
                                <a:latin typeface="Cambria Math" panose="02040503050406030204" pitchFamily="18" charset="0"/>
                              </a:rPr>
                              <m:t>𝑉</m:t>
                            </m:r>
                          </m:sup>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𝑣</m:t>
                                </m:r>
                              </m:sub>
                            </m:sSub>
                            <m:r>
                              <a:rPr lang="en-US" b="0" i="1" smtClean="0">
                                <a:latin typeface="Cambria Math" panose="02040503050406030204" pitchFamily="18" charset="0"/>
                              </a:rPr>
                              <m:t>)</m:t>
                            </m:r>
                          </m:e>
                        </m:nary>
                      </m:e>
                    </m:nary>
                    <m:r>
                      <a:rPr lang="en-US" b="0" i="1" smtClean="0">
                        <a:latin typeface="Cambria Math" panose="02040503050406030204" pitchFamily="18" charset="0"/>
                      </a:rPr>
                      <m:t>)</m:t>
                    </m:r>
                  </m:oMath>
                </a14:m>
                <a:endParaRPr lang="en-US" dirty="0"/>
              </a:p>
              <a:p>
                <a:r>
                  <a:rPr lang="en-US" dirty="0"/>
                  <a:t>Since </a:t>
                </a:r>
                <a14:m>
                  <m:oMath xmlns:m="http://schemas.openxmlformats.org/officeDocument/2006/math">
                    <m:r>
                      <a:rPr lang="en-US" b="0" i="1" smtClean="0">
                        <a:latin typeface="Cambria Math" panose="02040503050406030204" pitchFamily="18" charset="0"/>
                      </a:rPr>
                      <m:t>𝑍</m:t>
                    </m:r>
                  </m:oMath>
                </a14:m>
                <a:r>
                  <a:rPr lang="en-US" dirty="0"/>
                  <a:t> is constant for any assignment of variables </a:t>
                </a:r>
                <a14:m>
                  <m:oMath xmlns:m="http://schemas.openxmlformats.org/officeDocument/2006/math">
                    <m:r>
                      <a:rPr lang="en-US" b="0" i="1" smtClean="0">
                        <a:latin typeface="Cambria Math" panose="02040503050406030204" pitchFamily="18" charset="0"/>
                      </a:rPr>
                      <m:t>𝑋</m:t>
                    </m:r>
                  </m:oMath>
                </a14:m>
                <a:r>
                  <a:rPr lang="en-US" dirty="0"/>
                  <a:t>, the negative log probability under the model can be written:</a:t>
                </a:r>
              </a:p>
              <a:p>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d>
                      </m:e>
                    </m:func>
                    <m:r>
                      <a:rPr lang="en-US" b="0" i="1" smtClean="0">
                        <a:latin typeface="Cambria Math" panose="02040503050406030204" pitchFamily="18" charset="0"/>
                      </a:rPr>
                      <m:t>=</m:t>
                    </m:r>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𝑢</m:t>
                                </m:r>
                                <m:r>
                                  <a:rPr lang="en-US" b="0" i="1" smtClean="0">
                                    <a:latin typeface="Cambria Math" panose="02040503050406030204" pitchFamily="18" charset="0"/>
                                  </a:rPr>
                                  <m:t>=1</m:t>
                                </m:r>
                              </m:sub>
                              <m:sup>
                                <m:r>
                                  <a:rPr lang="en-US" b="0" i="1" smtClean="0">
                                    <a:latin typeface="Cambria Math" panose="02040503050406030204" pitchFamily="18" charset="0"/>
                                  </a:rPr>
                                  <m:t>𝑈</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𝑢</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𝑉</m:t>
                                    </m:r>
                                    <m:r>
                                      <a:rPr lang="en-US" b="0" i="1" smtClean="0">
                                        <a:latin typeface="Cambria Math" panose="02040503050406030204" pitchFamily="18" charset="0"/>
                                      </a:rPr>
                                      <m:t>=1</m:t>
                                    </m:r>
                                  </m:sub>
                                  <m:sup>
                                    <m:r>
                                      <a:rPr lang="en-US" b="0" i="1" smtClean="0">
                                        <a:latin typeface="Cambria Math" panose="02040503050406030204" pitchFamily="18" charset="0"/>
                                      </a:rPr>
                                      <m:t>𝑉</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𝑉</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𝑉</m:t>
                                            </m:r>
                                          </m:sub>
                                        </m:sSub>
                                      </m:e>
                                    </m:d>
                                  </m:e>
                                </m:nary>
                              </m:e>
                            </m:nary>
                          </m:e>
                        </m:d>
                      </m:e>
                    </m:func>
                    <m:r>
                      <a:rPr lang="en-US" b="0" i="1" smtClean="0">
                        <a:latin typeface="Cambria Math" panose="02040503050406030204" pitchFamily="18" charset="0"/>
                      </a:rPr>
                      <m:t>−</m:t>
                    </m:r>
                    <m:r>
                      <a:rPr lang="en-US" b="0" i="1" smtClean="0">
                        <a:latin typeface="Cambria Math" panose="02040503050406030204" pitchFamily="18" charset="0"/>
                      </a:rPr>
                      <m:t>𝑙𝑜𝑔𝑍</m:t>
                    </m:r>
                    <m:r>
                      <a:rPr lang="en-US" b="0" i="1" smtClean="0">
                        <a:latin typeface="Cambria Math" panose="02040503050406030204" pitchFamily="18" charset="0"/>
                      </a:rPr>
                      <m:t>𝛼</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𝑢</m:t>
                        </m:r>
                        <m:r>
                          <a:rPr lang="en-US" b="0" i="1" smtClean="0">
                            <a:latin typeface="Cambria Math" panose="02040503050406030204" pitchFamily="18" charset="0"/>
                          </a:rPr>
                          <m:t>=1</m:t>
                        </m:r>
                      </m:sub>
                      <m:sup>
                        <m:r>
                          <a:rPr lang="en-US" b="0" i="1" smtClean="0">
                            <a:latin typeface="Cambria Math" panose="02040503050406030204" pitchFamily="18" charset="0"/>
                          </a:rPr>
                          <m:t>𝑈</m:t>
                        </m:r>
                      </m:sup>
                      <m:e>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𝑢</m:t>
                                </m:r>
                              </m:sub>
                            </m:sSub>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𝑉</m:t>
                            </m:r>
                            <m:r>
                              <a:rPr lang="en-US" b="0" i="1" smtClean="0">
                                <a:latin typeface="Cambria Math" panose="02040503050406030204" pitchFamily="18" charset="0"/>
                              </a:rPr>
                              <m:t>=1</m:t>
                            </m:r>
                          </m:sub>
                          <m:sup>
                            <m:r>
                              <a:rPr lang="en-US" b="0" i="1" smtClean="0">
                                <a:latin typeface="Cambria Math" panose="02040503050406030204" pitchFamily="18" charset="0"/>
                              </a:rPr>
                              <m:t>𝑉</m:t>
                            </m:r>
                          </m:sup>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𝑉</m:t>
                                </m:r>
                              </m:sub>
                            </m:sSub>
                            <m:r>
                              <a:rPr lang="en-US" b="0" i="1" smtClean="0">
                                <a:latin typeface="Cambria Math" panose="02040503050406030204" pitchFamily="18" charset="0"/>
                              </a:rPr>
                              <m:t>)</m:t>
                            </m:r>
                          </m:e>
                        </m:nary>
                      </m:e>
                    </m:nary>
                  </m:oMath>
                </a14:m>
                <a:endParaRPr lang="en-US" dirty="0"/>
              </a:p>
              <a:p>
                <a:r>
                  <a:rPr lang="en-US" dirty="0"/>
                  <a:t>This leads to commonly used strategy of minimizing energy function of this form to perform tasks such as image segmentation and entity resolution in text docs</a:t>
                </a:r>
              </a:p>
              <a:p>
                <a:r>
                  <a:rPr lang="en-US" dirty="0"/>
                  <a:t>Exact minimum found using graph-cuts or tree-reweighted message passing</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900" t="-1753" r="-800"/>
                </a:stretch>
              </a:blipFill>
            </p:spPr>
            <p:txBody>
              <a:bodyPr/>
              <a:lstStyle/>
              <a:p>
                <a:r>
                  <a:rPr lang="en-US">
                    <a:noFill/>
                  </a:rPr>
                  <a:t> </a:t>
                </a:r>
              </a:p>
            </p:txBody>
          </p:sp>
        </mc:Fallback>
      </mc:AlternateContent>
    </p:spTree>
    <p:extLst>
      <p:ext uri="{BB962C8B-B14F-4D97-AF65-F5344CB8AC3E}">
        <p14:creationId xmlns:p14="http://schemas.microsoft.com/office/powerpoint/2010/main" val="42228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10.5 Stochastic Deep Networks</a:t>
            </a:r>
          </a:p>
        </p:txBody>
      </p:sp>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We have seen deep networks composed of deterministic components</a:t>
            </a:r>
          </a:p>
          <a:p>
            <a:r>
              <a:rPr lang="en-US" dirty="0"/>
              <a:t>Now look at stochastic networks, beginning with Boltzmann machine, a model used for unsupervised learning</a:t>
            </a:r>
          </a:p>
          <a:p>
            <a:r>
              <a:rPr lang="en-US" dirty="0"/>
              <a:t>Boltzmann machine is a type of Markov random field</a:t>
            </a:r>
          </a:p>
          <a:p>
            <a:r>
              <a:rPr lang="en-US" dirty="0"/>
              <a:t>Neurons in Boltzmann machine correspond to random variables such as those used in Bayesian networks</a:t>
            </a:r>
          </a:p>
          <a:p>
            <a:r>
              <a:rPr lang="en-US" dirty="0"/>
              <a:t>Boltzmann machines popular prior to impressive results of CNNs</a:t>
            </a:r>
          </a:p>
          <a:p>
            <a:r>
              <a:rPr lang="en-US" dirty="0"/>
              <a:t>Have since declined in popularity</a:t>
            </a:r>
          </a:p>
          <a:p>
            <a:r>
              <a:rPr lang="en-US" dirty="0"/>
              <a:t>They have certain advantages (can capture multimodal distributions)</a:t>
            </a:r>
          </a:p>
          <a:p>
            <a:endParaRPr lang="en-US" dirty="0"/>
          </a:p>
        </p:txBody>
      </p:sp>
    </p:spTree>
    <p:extLst>
      <p:ext uri="{BB962C8B-B14F-4D97-AF65-F5344CB8AC3E}">
        <p14:creationId xmlns:p14="http://schemas.microsoft.com/office/powerpoint/2010/main" val="197105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Boltzmann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821933"/>
                <a:ext cx="12191999" cy="6036066"/>
              </a:xfrm>
            </p:spPr>
            <p:txBody>
              <a:bodyPr>
                <a:normAutofit/>
              </a:bodyPr>
              <a:lstStyle/>
              <a:p>
                <a:r>
                  <a:rPr lang="en-US" dirty="0"/>
                  <a:t>To create Boltzmann machine, begin by partitioning variables into:</a:t>
                </a:r>
              </a:p>
              <a:p>
                <a:r>
                  <a:rPr lang="en-US" dirty="0"/>
                  <a:t>Visible variables, defined by D-dimensional binary vector </a:t>
                </a:r>
                <a14:m>
                  <m:oMath xmlns:m="http://schemas.openxmlformats.org/officeDocument/2006/math">
                    <m:r>
                      <a:rPr lang="en-US" b="1" i="1" smtClean="0">
                        <a:latin typeface="Cambria Math" panose="02040503050406030204" pitchFamily="18" charset="0"/>
                      </a:rPr>
                      <m:t>𝒗</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{0,1}</m:t>
                        </m:r>
                      </m:e>
                      <m:sup>
                        <m:r>
                          <a:rPr lang="en-US" b="0" i="1" smtClean="0">
                            <a:latin typeface="Cambria Math" panose="02040503050406030204" pitchFamily="18" charset="0"/>
                            <a:ea typeface="Cambria Math" panose="02040503050406030204" pitchFamily="18" charset="0"/>
                          </a:rPr>
                          <m:t>𝐷</m:t>
                        </m:r>
                      </m:sup>
                    </m:sSup>
                  </m:oMath>
                </a14:m>
                <a:endParaRPr lang="en-US" b="1" dirty="0"/>
              </a:p>
              <a:p>
                <a:r>
                  <a:rPr lang="en-US" dirty="0"/>
                  <a:t>Hidden variables, defined by K-dimensional binary vector </a:t>
                </a:r>
                <a14:m>
                  <m:oMath xmlns:m="http://schemas.openxmlformats.org/officeDocument/2006/math">
                    <m:r>
                      <a:rPr lang="en-US" b="1" i="1" smtClean="0">
                        <a:latin typeface="Cambria Math" panose="02040503050406030204" pitchFamily="18" charset="0"/>
                      </a:rPr>
                      <m:t>𝒉</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{0,1}</m:t>
                        </m:r>
                      </m:e>
                      <m:sup>
                        <m:r>
                          <a:rPr lang="en-US" b="0" i="1" smtClean="0">
                            <a:latin typeface="Cambria Math" panose="02040503050406030204" pitchFamily="18" charset="0"/>
                            <a:ea typeface="Cambria Math" panose="02040503050406030204" pitchFamily="18" charset="0"/>
                          </a:rPr>
                          <m:t>𝐾</m:t>
                        </m:r>
                      </m:sup>
                    </m:sSup>
                  </m:oMath>
                </a14:m>
                <a:endParaRPr lang="en-US" b="1" dirty="0"/>
              </a:p>
              <a:p>
                <a:r>
                  <a:rPr lang="en-US" dirty="0"/>
                  <a:t>Then, a Boltzmann machine is a joint probability model of form:</a:t>
                </a:r>
              </a:p>
              <a:p>
                <a14:m>
                  <m:oMath xmlns:m="http://schemas.openxmlformats.org/officeDocument/2006/math">
                    <m:r>
                      <a:rPr lang="en-US" b="0" i="1" smtClean="0">
                        <a:latin typeface="Cambria Math" panose="02040503050406030204" pitchFamily="18" charset="0"/>
                      </a:rPr>
                      <m:t>𝑝</m:t>
                    </m:r>
                    <m:d>
                      <m:dPr>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𝜃</m:t>
                                </m:r>
                              </m:e>
                            </m:d>
                          </m:e>
                        </m:d>
                      </m:e>
                    </m:func>
                  </m:oMath>
                </a14:m>
                <a:endParaRPr lang="en-US" b="0" dirty="0"/>
              </a:p>
              <a:p>
                <a14:m>
                  <m:oMath xmlns:m="http://schemas.openxmlformats.org/officeDocument/2006/math">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1" i="1" smtClean="0">
                            <a:latin typeface="Cambria Math" panose="02040503050406030204" pitchFamily="18" charset="0"/>
                          </a:rPr>
                          <m:t>𝒗</m:t>
                        </m:r>
                      </m:sub>
                      <m:sup/>
                      <m:e>
                        <m:nary>
                          <m:naryPr>
                            <m:chr m:val="∑"/>
                            <m:supHide m:val="on"/>
                            <m:ctrlPr>
                              <a:rPr lang="en-US" b="0" i="1" smtClean="0">
                                <a:latin typeface="Cambria Math" panose="02040503050406030204" pitchFamily="18" charset="0"/>
                              </a:rPr>
                            </m:ctrlPr>
                          </m:naryPr>
                          <m:sub>
                            <m:r>
                              <m:rPr>
                                <m:brk m:alnAt="7"/>
                              </m:rPr>
                              <a:rPr lang="en-US" b="1" i="1" smtClean="0">
                                <a:latin typeface="Cambria Math" panose="02040503050406030204" pitchFamily="18" charset="0"/>
                              </a:rPr>
                              <m:t>𝒉</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0" i="1" smtClean="0">
                                    <a:latin typeface="Cambria Math" panose="02040503050406030204" pitchFamily="18" charset="0"/>
                                  </a:rPr>
                                  <m:t>𝜃</m:t>
                                </m:r>
                              </m:e>
                            </m:d>
                            <m:r>
                              <a:rPr lang="en-US" b="1" i="1" smtClean="0">
                                <a:latin typeface="Cambria Math" panose="02040503050406030204" pitchFamily="18" charset="0"/>
                              </a:rPr>
                              <m:t>)</m:t>
                            </m:r>
                          </m:e>
                        </m:nary>
                      </m:e>
                    </m:nary>
                  </m:oMath>
                </a14:m>
                <a:endParaRPr lang="en-US" dirty="0"/>
              </a:p>
              <a:p>
                <a14:m>
                  <m:oMath xmlns:m="http://schemas.openxmlformats.org/officeDocument/2006/math">
                    <m:r>
                      <a:rPr lang="en-US" i="1">
                        <a:latin typeface="Cambria Math" panose="02040503050406030204" pitchFamily="18" charset="0"/>
                      </a:rPr>
                      <m:t>𝐸</m:t>
                    </m:r>
                    <m:d>
                      <m:dPr>
                        <m:ctrlPr>
                          <a:rPr lang="en-US" b="1" i="1">
                            <a:latin typeface="Cambria Math" panose="02040503050406030204" pitchFamily="18" charset="0"/>
                          </a:rPr>
                        </m:ctrlPr>
                      </m:dPr>
                      <m:e>
                        <m:r>
                          <a:rPr lang="en-US" b="1" i="1">
                            <a:latin typeface="Cambria Math" panose="02040503050406030204" pitchFamily="18" charset="0"/>
                          </a:rPr>
                          <m:t>𝒗</m:t>
                        </m:r>
                        <m:r>
                          <a:rPr lang="en-US" b="1" i="1">
                            <a:latin typeface="Cambria Math" panose="02040503050406030204" pitchFamily="18" charset="0"/>
                          </a:rPr>
                          <m:t>,</m:t>
                        </m:r>
                        <m:r>
                          <a:rPr lang="en-US" b="1" i="1">
                            <a:latin typeface="Cambria Math" panose="02040503050406030204" pitchFamily="18" charset="0"/>
                          </a:rPr>
                          <m:t>𝒉</m:t>
                        </m:r>
                        <m:r>
                          <a:rPr lang="en-US" b="1" i="1">
                            <a:latin typeface="Cambria Math" panose="02040503050406030204" pitchFamily="18" charset="0"/>
                          </a:rPr>
                          <m:t>;</m:t>
                        </m:r>
                        <m:r>
                          <a:rPr lang="en-US" i="1">
                            <a:latin typeface="Cambria Math" panose="02040503050406030204" pitchFamily="18" charset="0"/>
                          </a:rPr>
                          <m:t>𝜃</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𝑇</m:t>
                        </m:r>
                      </m:sup>
                    </m:sSup>
                    <m:r>
                      <a:rPr lang="en-US" b="1" i="1" smtClean="0">
                        <a:latin typeface="Cambria Math" panose="02040503050406030204" pitchFamily="18" charset="0"/>
                      </a:rPr>
                      <m:t>𝑨𝒗</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r>
                      <a:rPr lang="en-US" b="1" i="1" smtClean="0">
                        <a:latin typeface="Cambria Math" panose="02040503050406030204" pitchFamily="18" charset="0"/>
                      </a:rPr>
                      <m:t>𝑩𝒉</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𝑇</m:t>
                        </m:r>
                      </m:sup>
                    </m:sSup>
                    <m:r>
                      <a:rPr lang="en-US" b="1" i="1" smtClean="0">
                        <a:latin typeface="Cambria Math" panose="02040503050406030204" pitchFamily="18" charset="0"/>
                      </a:rPr>
                      <m:t>𝑾𝒉</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𝑇</m:t>
                        </m:r>
                      </m:sup>
                    </m:sSup>
                    <m:r>
                      <a:rPr lang="en-US" b="1" i="1" smtClean="0">
                        <a:latin typeface="Cambria Math" panose="02040503050406030204" pitchFamily="18" charset="0"/>
                      </a:rPr>
                      <m:t>𝒗</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𝑇</m:t>
                        </m:r>
                      </m:sup>
                    </m:sSup>
                    <m:r>
                      <a:rPr lang="en-US" b="1" i="1" smtClean="0">
                        <a:latin typeface="Cambria Math" panose="02040503050406030204" pitchFamily="18" charset="0"/>
                      </a:rPr>
                      <m:t>𝒉</m:t>
                    </m:r>
                  </m:oMath>
                </a14:m>
                <a:endParaRPr lang="en-US" dirty="0"/>
              </a:p>
              <a:p>
                <a:r>
                  <a:rPr lang="en-US" dirty="0"/>
                  <a:t>Where </a:t>
                </a:r>
                <a14:m>
                  <m:oMath xmlns:m="http://schemas.openxmlformats.org/officeDocument/2006/math">
                    <m:r>
                      <a:rPr lang="en-US" i="1">
                        <a:latin typeface="Cambria Math" panose="02040503050406030204" pitchFamily="18" charset="0"/>
                      </a:rPr>
                      <m:t>𝐸</m:t>
                    </m:r>
                    <m:d>
                      <m:dPr>
                        <m:ctrlPr>
                          <a:rPr lang="en-US" b="1" i="1">
                            <a:latin typeface="Cambria Math" panose="02040503050406030204" pitchFamily="18" charset="0"/>
                          </a:rPr>
                        </m:ctrlPr>
                      </m:dPr>
                      <m:e>
                        <m:r>
                          <a:rPr lang="en-US" b="1" i="1">
                            <a:latin typeface="Cambria Math" panose="02040503050406030204" pitchFamily="18" charset="0"/>
                          </a:rPr>
                          <m:t>𝒗</m:t>
                        </m:r>
                        <m:r>
                          <a:rPr lang="en-US" b="1" i="1">
                            <a:latin typeface="Cambria Math" panose="02040503050406030204" pitchFamily="18" charset="0"/>
                          </a:rPr>
                          <m:t>,</m:t>
                        </m:r>
                        <m:r>
                          <a:rPr lang="en-US" b="1" i="1">
                            <a:latin typeface="Cambria Math" panose="02040503050406030204" pitchFamily="18" charset="0"/>
                          </a:rPr>
                          <m:t>𝒉</m:t>
                        </m:r>
                        <m:r>
                          <a:rPr lang="en-US" b="1" i="1">
                            <a:latin typeface="Cambria Math" panose="02040503050406030204" pitchFamily="18" charset="0"/>
                          </a:rPr>
                          <m:t>;</m:t>
                        </m:r>
                        <m:r>
                          <a:rPr lang="en-US" i="1">
                            <a:latin typeface="Cambria Math" panose="02040503050406030204" pitchFamily="18" charset="0"/>
                          </a:rPr>
                          <m:t>𝜃</m:t>
                        </m:r>
                      </m:e>
                    </m:d>
                  </m:oMath>
                </a14:m>
                <a:r>
                  <a:rPr lang="en-US" dirty="0"/>
                  <a:t> is the energy function, </a:t>
                </a:r>
                <a14:m>
                  <m:oMath xmlns:m="http://schemas.openxmlformats.org/officeDocument/2006/math">
                    <m:r>
                      <a:rPr lang="en-US" i="1">
                        <a:latin typeface="Cambria Math" panose="02040503050406030204" pitchFamily="18" charset="0"/>
                      </a:rPr>
                      <m:t>𝑍</m:t>
                    </m:r>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a:t> normalizes </a:t>
                </a:r>
                <a14:m>
                  <m:oMath xmlns:m="http://schemas.openxmlformats.org/officeDocument/2006/math">
                    <m:r>
                      <a:rPr lang="en-US" b="0" i="1" smtClean="0">
                        <a:latin typeface="Cambria Math" panose="02040503050406030204" pitchFamily="18" charset="0"/>
                      </a:rPr>
                      <m:t>𝐸</m:t>
                    </m:r>
                  </m:oMath>
                </a14:m>
                <a:r>
                  <a:rPr lang="en-US" dirty="0"/>
                  <a:t> so that it defines a valid joint probability, matrices </a:t>
                </a:r>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r>
                      <a:rPr lang="en-US" b="1" i="1" smtClean="0">
                        <a:latin typeface="Cambria Math" panose="02040503050406030204" pitchFamily="18" charset="0"/>
                      </a:rPr>
                      <m:t>,</m:t>
                    </m:r>
                    <m:r>
                      <a:rPr lang="en-US" b="1" i="1" smtClean="0">
                        <a:latin typeface="Cambria Math" panose="02040503050406030204" pitchFamily="18" charset="0"/>
                      </a:rPr>
                      <m:t>𝑾</m:t>
                    </m:r>
                  </m:oMath>
                </a14:m>
                <a:r>
                  <a:rPr lang="en-US" b="1" dirty="0"/>
                  <a:t> </a:t>
                </a:r>
                <a:r>
                  <a:rPr lang="en-US" dirty="0"/>
                  <a:t>encode visible to visible, hidden to hidden, and visible to hidden interactions, respectively, and vectors </a:t>
                </a:r>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US" b="1" dirty="0"/>
                  <a:t> </a:t>
                </a:r>
                <a:r>
                  <a:rPr lang="en-US" dirty="0"/>
                  <a:t>encode the biases associated with each variable</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821933"/>
                <a:ext cx="12191999" cy="6036066"/>
              </a:xfrm>
              <a:blipFill>
                <a:blip r:embed="rId2"/>
                <a:stretch>
                  <a:fillRect l="-900" t="-1717"/>
                </a:stretch>
              </a:blipFill>
            </p:spPr>
            <p:txBody>
              <a:bodyPr/>
              <a:lstStyle/>
              <a:p>
                <a:r>
                  <a:rPr lang="en-US">
                    <a:noFill/>
                  </a:rPr>
                  <a:t> </a:t>
                </a:r>
              </a:p>
            </p:txBody>
          </p:sp>
        </mc:Fallback>
      </mc:AlternateContent>
    </p:spTree>
    <p:extLst>
      <p:ext uri="{BB962C8B-B14F-4D97-AF65-F5344CB8AC3E}">
        <p14:creationId xmlns:p14="http://schemas.microsoft.com/office/powerpoint/2010/main" val="189335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Boltzmann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9858875" cy="5915950"/>
              </a:xfrm>
            </p:spPr>
            <p:txBody>
              <a:bodyPr>
                <a:normAutofit/>
              </a:bodyPr>
              <a:lstStyle/>
              <a:p>
                <a14:m>
                  <m:oMath xmlns:m="http://schemas.openxmlformats.org/officeDocument/2006/math">
                    <m:r>
                      <a:rPr lang="en-US" i="1" smtClean="0">
                        <a:latin typeface="Cambria Math" panose="02040503050406030204" pitchFamily="18" charset="0"/>
                      </a:rPr>
                      <m:t>𝐸</m:t>
                    </m:r>
                    <m:d>
                      <m:dPr>
                        <m:ctrlPr>
                          <a:rPr lang="en-US" b="1" i="1">
                            <a:latin typeface="Cambria Math" panose="02040503050406030204" pitchFamily="18" charset="0"/>
                          </a:rPr>
                        </m:ctrlPr>
                      </m:dPr>
                      <m:e>
                        <m:r>
                          <a:rPr lang="en-US" b="1" i="1">
                            <a:latin typeface="Cambria Math" panose="02040503050406030204" pitchFamily="18" charset="0"/>
                          </a:rPr>
                          <m:t>𝒗</m:t>
                        </m:r>
                        <m:r>
                          <a:rPr lang="en-US" b="1" i="1">
                            <a:latin typeface="Cambria Math" panose="02040503050406030204" pitchFamily="18" charset="0"/>
                          </a:rPr>
                          <m:t>,</m:t>
                        </m:r>
                        <m:r>
                          <a:rPr lang="en-US" b="1" i="1">
                            <a:latin typeface="Cambria Math" panose="02040503050406030204" pitchFamily="18" charset="0"/>
                          </a:rPr>
                          <m:t>𝒉</m:t>
                        </m:r>
                        <m:r>
                          <a:rPr lang="en-US" b="1" i="1">
                            <a:latin typeface="Cambria Math" panose="02040503050406030204" pitchFamily="18" charset="0"/>
                          </a:rPr>
                          <m:t>;</m:t>
                        </m:r>
                        <m:r>
                          <a:rPr lang="en-US" i="1">
                            <a:latin typeface="Cambria Math" panose="02040503050406030204" pitchFamily="18" charset="0"/>
                          </a:rPr>
                          <m:t>𝜃</m:t>
                        </m:r>
                      </m:e>
                    </m:d>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rPr>
                          <m:t>𝑇</m:t>
                        </m:r>
                      </m:sup>
                    </m:sSup>
                    <m:r>
                      <a:rPr lang="en-US" b="1" i="1">
                        <a:latin typeface="Cambria Math" panose="02040503050406030204" pitchFamily="18" charset="0"/>
                      </a:rPr>
                      <m:t>𝑨𝒗</m:t>
                    </m:r>
                    <m:r>
                      <a:rPr lang="en-US" b="1" i="1">
                        <a:latin typeface="Cambria Math" panose="02040503050406030204" pitchFamily="18" charset="0"/>
                      </a:rPr>
                      <m:t>−</m:t>
                    </m:r>
                    <m:f>
                      <m:fPr>
                        <m:ctrlPr>
                          <a:rPr lang="en-US" b="1"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b="1" i="1">
                            <a:latin typeface="Cambria Math" panose="02040503050406030204" pitchFamily="18" charset="0"/>
                          </a:rPr>
                        </m:ctrlPr>
                      </m:sSupPr>
                      <m:e>
                        <m:r>
                          <a:rPr lang="en-US" b="1" i="1">
                            <a:latin typeface="Cambria Math" panose="02040503050406030204" pitchFamily="18" charset="0"/>
                          </a:rPr>
                          <m:t>𝒉</m:t>
                        </m:r>
                      </m:e>
                      <m:sup>
                        <m:r>
                          <a:rPr lang="en-US" i="1">
                            <a:latin typeface="Cambria Math" panose="02040503050406030204" pitchFamily="18" charset="0"/>
                          </a:rPr>
                          <m:t>𝑇</m:t>
                        </m:r>
                      </m:sup>
                    </m:sSup>
                    <m:r>
                      <a:rPr lang="en-US" b="1" i="1">
                        <a:latin typeface="Cambria Math" panose="02040503050406030204" pitchFamily="18" charset="0"/>
                      </a:rPr>
                      <m:t>𝑩𝒉</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rPr>
                          <m:t>𝑇</m:t>
                        </m:r>
                      </m:sup>
                    </m:sSup>
                    <m:r>
                      <a:rPr lang="en-US" b="1" i="1">
                        <a:latin typeface="Cambria Math" panose="02040503050406030204" pitchFamily="18" charset="0"/>
                      </a:rPr>
                      <m:t>𝑾𝒉</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i="1">
                            <a:latin typeface="Cambria Math" panose="02040503050406030204" pitchFamily="18" charset="0"/>
                          </a:rPr>
                          <m:t>𝑇</m:t>
                        </m:r>
                      </m:sup>
                    </m:sSup>
                    <m:r>
                      <a:rPr lang="en-US" b="1" i="1">
                        <a:latin typeface="Cambria Math" panose="02040503050406030204" pitchFamily="18" charset="0"/>
                      </a:rPr>
                      <m:t>𝒗</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i="1">
                            <a:latin typeface="Cambria Math" panose="02040503050406030204" pitchFamily="18" charset="0"/>
                          </a:rPr>
                          <m:t>𝑇</m:t>
                        </m:r>
                      </m:sup>
                    </m:sSup>
                    <m:r>
                      <a:rPr lang="en-US" b="1" i="1">
                        <a:latin typeface="Cambria Math" panose="02040503050406030204" pitchFamily="18" charset="0"/>
                      </a:rPr>
                      <m:t>𝒉</m:t>
                    </m:r>
                  </m:oMath>
                </a14:m>
                <a:endParaRPr lang="en-US" dirty="0"/>
              </a:p>
              <a:p>
                <a:r>
                  <a:rPr lang="en-US" dirty="0"/>
                  <a:t>This structure is effectively a binary Markov random field with pairwise connections between all variables (A)</a:t>
                </a:r>
              </a:p>
              <a:p>
                <a:r>
                  <a:rPr lang="en-US" dirty="0"/>
                  <a:t>Conditional distribution of one variable given the others is a sigmoid function whose input is a weighted linear combination of states of other variables: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e>
                        <m:r>
                          <a:rPr lang="en-US" b="1" i="1" smtClean="0">
                            <a:latin typeface="Cambria Math" panose="02040503050406030204" pitchFamily="18" charset="0"/>
                          </a:rPr>
                          <m:t>𝒗</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1"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𝐷</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e>
                    </m:nary>
                  </m:oMath>
                </a14:m>
                <a:endParaRPr lang="en-US" dirty="0"/>
              </a:p>
              <a:p>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i="1">
                            <a:latin typeface="Cambria Math" panose="02040503050406030204" pitchFamily="18" charset="0"/>
                          </a:rPr>
                          <m:t>=1</m:t>
                        </m:r>
                      </m:e>
                      <m:e>
                        <m:r>
                          <a:rPr lang="en-US" b="1" i="1">
                            <a:latin typeface="Cambria Math" panose="02040503050406030204" pitchFamily="18" charset="0"/>
                          </a:rPr>
                          <m:t>𝒗</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𝒉</m:t>
                            </m:r>
                          </m:e>
                          <m: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𝑠𝑖𝑔𝑚𝑜𝑖𝑑</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𝑑</m:t>
                            </m:r>
                            <m:r>
                              <a:rPr lang="en-US" i="1">
                                <a:latin typeface="Cambria Math" panose="02040503050406030204" pitchFamily="18" charset="0"/>
                              </a:rPr>
                              <m:t>=1</m:t>
                            </m:r>
                          </m:sub>
                          <m:sup>
                            <m:r>
                              <a:rPr lang="en-US" b="0" i="1" smtClean="0">
                                <a:latin typeface="Cambria Math" panose="02040503050406030204" pitchFamily="18" charset="0"/>
                              </a:rPr>
                              <m:t>𝐷</m:t>
                            </m:r>
                          </m:sup>
                          <m:e>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𝑖𝑑</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i="1">
                                <a:latin typeface="Cambria Math" panose="02040503050406030204" pitchFamily="18" charset="0"/>
                              </a:rPr>
                              <m:t>)</m:t>
                            </m:r>
                          </m:e>
                        </m:nary>
                      </m:e>
                    </m:nary>
                  </m:oMath>
                </a14:m>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oMath>
                </a14:m>
                <a:r>
                  <a:rPr lang="en-US" dirty="0"/>
                  <a:t> indicates all elements with subscript other than </a:t>
                </a:r>
                <a14:m>
                  <m:oMath xmlns:m="http://schemas.openxmlformats.org/officeDocument/2006/math">
                    <m:r>
                      <a:rPr lang="en-US" b="0" i="1" smtClean="0">
                        <a:latin typeface="Cambria Math" panose="02040503050406030204" pitchFamily="18" charset="0"/>
                      </a:rPr>
                      <m:t>𝑖</m:t>
                    </m:r>
                  </m:oMath>
                </a14:m>
                <a:endParaRPr lang="en-US" dirty="0"/>
              </a:p>
              <a:p>
                <a:r>
                  <a:rPr lang="en-US" dirty="0"/>
                  <a:t>Equations are separate sigmoid functions for each variable, making it easy to construct Gibbs sampler which can be used to approximate conditional probability </a:t>
                </a:r>
                <a14:m>
                  <m:oMath xmlns:m="http://schemas.openxmlformats.org/officeDocument/2006/math">
                    <m:r>
                      <a:rPr lang="en-US" b="0" i="1" smtClean="0">
                        <a:latin typeface="Cambria Math" panose="02040503050406030204" pitchFamily="18" charset="0"/>
                      </a:rPr>
                      <m:t>𝑝</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r>
                      <a:rPr lang="en-US" b="1" i="1" smtClean="0">
                        <a:latin typeface="Cambria Math" panose="02040503050406030204" pitchFamily="18" charset="0"/>
                      </a:rPr>
                      <m:t>)</m:t>
                    </m:r>
                  </m:oMath>
                </a14:m>
                <a:r>
                  <a:rPr lang="en-US" b="1" dirty="0"/>
                  <a:t> </a:t>
                </a:r>
                <a:r>
                  <a:rPr lang="en-US" dirty="0"/>
                  <a:t>and joint </a:t>
                </a:r>
                <a14:m>
                  <m:oMath xmlns:m="http://schemas.openxmlformats.org/officeDocument/2006/math">
                    <m:r>
                      <a:rPr lang="en-US" b="0" i="1" smtClean="0">
                        <a:latin typeface="Cambria Math" panose="02040503050406030204" pitchFamily="18" charset="0"/>
                      </a:rPr>
                      <m:t>𝑝</m:t>
                    </m:r>
                    <m:d>
                      <m:dPr>
                        <m:ctrlPr>
                          <a:rPr lang="en-US" b="1" i="1" smtClean="0">
                            <a:latin typeface="Cambria Math" panose="02040503050406030204" pitchFamily="18" charset="0"/>
                          </a:rPr>
                        </m:ctrlPr>
                      </m:dPr>
                      <m:e>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e>
                    </m:d>
                  </m:oMath>
                </a14:m>
                <a:endParaRPr lang="en-US" b="1" dirty="0"/>
              </a:p>
              <a:p>
                <a:endParaRPr lang="en-US"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9858875" cy="5915950"/>
              </a:xfrm>
              <a:blipFill>
                <a:blip r:embed="rId2"/>
                <a:stretch>
                  <a:fillRect l="-1113" r="-1917" b="-1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4C0AE03-2ECB-4938-A57B-2156B0237D99}"/>
              </a:ext>
            </a:extLst>
          </p:cNvPr>
          <p:cNvPicPr>
            <a:picLocks noChangeAspect="1"/>
          </p:cNvPicPr>
          <p:nvPr/>
        </p:nvPicPr>
        <p:blipFill>
          <a:blip r:embed="rId3"/>
          <a:stretch>
            <a:fillRect/>
          </a:stretch>
        </p:blipFill>
        <p:spPr>
          <a:xfrm>
            <a:off x="9750176" y="2075380"/>
            <a:ext cx="2441824" cy="3279019"/>
          </a:xfrm>
          <a:prstGeom prst="rect">
            <a:avLst/>
          </a:prstGeom>
        </p:spPr>
      </p:pic>
    </p:spTree>
    <p:extLst>
      <p:ext uri="{BB962C8B-B14F-4D97-AF65-F5344CB8AC3E}">
        <p14:creationId xmlns:p14="http://schemas.microsoft.com/office/powerpoint/2010/main" val="176061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Boltzmann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Define loss as negative log-likelihood of marginal probability for single example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𝒗</m:t>
                        </m:r>
                      </m:e>
                    </m:acc>
                  </m:oMath>
                </a14:m>
                <a:r>
                  <a:rPr lang="en-US" dirty="0"/>
                  <a:t> under the Boltzmann machine model:</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𝑙𝑜𝑔𝑝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𝒗</m:t>
                            </m:r>
                          </m:e>
                        </m:acc>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chr m:val="∑"/>
                        <m:supHide m:val="on"/>
                        <m:ctrlPr>
                          <a:rPr lang="en-US" b="0" i="1" smtClean="0">
                            <a:latin typeface="Cambria Math" panose="02040503050406030204" pitchFamily="18" charset="0"/>
                          </a:rPr>
                        </m:ctrlPr>
                      </m:naryPr>
                      <m:sub>
                        <m:r>
                          <m:rPr>
                            <m:brk m:alnAt="7"/>
                          </m:rPr>
                          <a:rPr lang="en-US" b="1" i="1" smtClean="0">
                            <a:latin typeface="Cambria Math" panose="02040503050406030204" pitchFamily="18" charset="0"/>
                          </a:rPr>
                          <m:t>𝒉</m:t>
                        </m:r>
                      </m:sub>
                      <m:sup/>
                      <m:e>
                        <m:r>
                          <a:rPr lang="en-US" b="0" i="1" smtClean="0">
                            <a:latin typeface="Cambria Math" panose="02040503050406030204" pitchFamily="18" charset="0"/>
                          </a:rPr>
                          <m:t>𝑝</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𝒗</m:t>
                            </m:r>
                          </m:e>
                        </m:acc>
                        <m:r>
                          <a:rPr lang="en-US" b="0"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a14:m>
                <a:endParaRPr lang="en-US" dirty="0"/>
              </a:p>
              <a:p>
                <a:r>
                  <a:rPr lang="en-US" dirty="0"/>
                  <a:t>Then, based on some calculus, partial derivatives are: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 </m:t>
                                    </m:r>
                                  </m:sub>
                                  <m:sup>
                                    <m:r>
                                      <a:rPr lang="en-US" b="0" i="1" smtClean="0">
                                        <a:latin typeface="Cambria Math" panose="02040503050406030204" pitchFamily="18" charset="0"/>
                                      </a:rPr>
                                      <m:t>𝑇</m:t>
                                    </m:r>
                                  </m:sup>
                                </m:sSubSup>
                              </m:e>
                            </m:d>
                          </m:e>
                          <m:sub>
                            <m:r>
                              <a:rPr lang="en-US" i="1">
                                <a:latin typeface="Cambria Math" panose="02040503050406030204" pitchFamily="18" charset="0"/>
                              </a:rPr>
                              <m:t>𝑝</m:t>
                            </m:r>
                            <m:d>
                              <m:dPr>
                                <m:ctrlPr>
                                  <a:rPr lang="en-US" b="1" i="1">
                                    <a:latin typeface="Cambria Math" panose="02040503050406030204" pitchFamily="18" charset="0"/>
                                  </a:rPr>
                                </m:ctrlPr>
                              </m:dPr>
                              <m:e>
                                <m:r>
                                  <a:rPr lang="en-US" b="1" i="1">
                                    <a:latin typeface="Cambria Math" panose="02040503050406030204" pitchFamily="18" charset="0"/>
                                  </a:rPr>
                                  <m:t>𝒉</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e>
                            </m:d>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a:latin typeface="Cambria Math" panose="02040503050406030204" pitchFamily="18" charset="0"/>
                                  </a:rPr>
                                </m:ctrlPr>
                              </m:dPr>
                              <m:e>
                                <m:r>
                                  <a:rPr lang="en-US" b="1" i="1">
                                    <a:latin typeface="Cambria Math" panose="02040503050406030204" pitchFamily="18" charset="0"/>
                                  </a:rPr>
                                  <m:t>𝒗</m:t>
                                </m:r>
                                <m:sSup>
                                  <m:sSupPr>
                                    <m:ctrlPr>
                                      <a:rPr lang="en-US" b="1" i="1">
                                        <a:latin typeface="Cambria Math" panose="02040503050406030204" pitchFamily="18" charset="0"/>
                                      </a:rPr>
                                    </m:ctrlPr>
                                  </m:sSupPr>
                                  <m:e>
                                    <m:r>
                                      <a:rPr lang="en-US" b="1" i="1">
                                        <a:latin typeface="Cambria Math" panose="02040503050406030204" pitchFamily="18" charset="0"/>
                                      </a:rPr>
                                      <m:t>𝒉</m:t>
                                    </m:r>
                                  </m:e>
                                  <m:sup>
                                    <m:r>
                                      <a:rPr lang="en-US" i="1">
                                        <a:latin typeface="Cambria Math" panose="02040503050406030204" pitchFamily="18" charset="0"/>
                                      </a:rPr>
                                      <m:t>𝑇</m:t>
                                    </m:r>
                                  </m:sup>
                                </m:sSup>
                              </m:e>
                            </m:d>
                          </m:e>
                          <m:sub>
                            <m:r>
                              <a:rPr lang="en-US" b="0" i="1" smtClean="0">
                                <a:latin typeface="Cambria Math" panose="02040503050406030204" pitchFamily="18" charset="0"/>
                              </a:rPr>
                              <m:t>𝑝</m:t>
                            </m:r>
                            <m:d>
                              <m:dPr>
                                <m:ctrlPr>
                                  <a:rPr lang="en-US" b="1" i="1" smtClean="0">
                                    <a:latin typeface="Cambria Math" panose="02040503050406030204" pitchFamily="18" charset="0"/>
                                  </a:rPr>
                                </m:ctrlPr>
                              </m:dPr>
                              <m:e>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e>
                            </m:d>
                          </m:sub>
                        </m:sSub>
                      </m:e>
                    </m:d>
                  </m:oMath>
                </a14:m>
                <a:endParaRPr lang="en-US" b="1"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1" i="1" smtClean="0">
                            <a:latin typeface="Cambria Math" panose="02040503050406030204" pitchFamily="18" charset="0"/>
                          </a:rPr>
                          <m:t>𝑨</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𝒗</m:t>
                        </m:r>
                      </m:e>
                    </m:acc>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𝒗</m:t>
                            </m:r>
                          </m:e>
                        </m:acc>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a:latin typeface="Cambria Math" panose="02040503050406030204" pitchFamily="18" charset="0"/>
                              </a:rPr>
                            </m:ctrlPr>
                          </m:dPr>
                          <m:e>
                            <m:r>
                              <a:rPr lang="en-US" b="1" i="1">
                                <a:latin typeface="Cambria Math" panose="02040503050406030204" pitchFamily="18" charset="0"/>
                              </a:rPr>
                              <m:t>𝒗</m:t>
                            </m:r>
                            <m:sSup>
                              <m:sSupPr>
                                <m:ctrlPr>
                                  <a:rPr lang="en-US" b="1"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rPr>
                                  <m:t>𝑇</m:t>
                                </m:r>
                              </m:sup>
                            </m:sSup>
                          </m:e>
                        </m:d>
                      </m:e>
                      <m:sub>
                        <m:r>
                          <a:rPr lang="en-US" b="0" i="1" smtClean="0">
                            <a:latin typeface="Cambria Math" panose="02040503050406030204" pitchFamily="18" charset="0"/>
                          </a:rPr>
                          <m:t>𝑃</m:t>
                        </m:r>
                        <m:d>
                          <m:dPr>
                            <m:ctrlPr>
                              <a:rPr lang="en-US" b="1" i="1" smtClean="0">
                                <a:latin typeface="Cambria Math" panose="02040503050406030204" pitchFamily="18" charset="0"/>
                              </a:rPr>
                            </m:ctrlPr>
                          </m:dPr>
                          <m:e>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e>
                        </m:d>
                      </m:sub>
                    </m:sSub>
                    <m:r>
                      <a:rPr lang="en-US" b="0" i="1" smtClean="0">
                        <a:latin typeface="Cambria Math" panose="02040503050406030204" pitchFamily="18" charset="0"/>
                      </a:rPr>
                      <m:t>)</m:t>
                    </m:r>
                  </m:oMath>
                </a14:m>
                <a:endParaRPr lang="en-US" b="1"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1" i="1" smtClean="0">
                            <a:latin typeface="Cambria Math" panose="02040503050406030204" pitchFamily="18" charset="0"/>
                          </a:rPr>
                          <m:t>𝑩</m:t>
                        </m:r>
                      </m:den>
                    </m:f>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𝒉</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e>
                      <m:sub>
                        <m:r>
                          <a:rPr lang="en-US" b="0" i="1" smtClean="0">
                            <a:latin typeface="Cambria Math" panose="02040503050406030204" pitchFamily="18" charset="0"/>
                          </a:rPr>
                          <m:t>𝑃</m:t>
                        </m:r>
                        <m:r>
                          <a:rPr lang="en-US" b="0" i="1" smtClean="0">
                            <a:latin typeface="Cambria Math" panose="02040503050406030204" pitchFamily="18" charset="0"/>
                          </a:rPr>
                          <m:t>(</m:t>
                        </m:r>
                        <m:r>
                          <a:rPr lang="en-US" b="1" i="1">
                            <a:latin typeface="Cambria Math" panose="02040503050406030204" pitchFamily="18" charset="0"/>
                          </a:rPr>
                          <m:t>𝒉</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𝒉</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r>
                                  <a:rPr lang="en-US" b="0" i="1" smtClean="0">
                                    <a:latin typeface="Cambria Math" panose="02040503050406030204" pitchFamily="18" charset="0"/>
                                  </a:rPr>
                                  <m:t>𝑇</m:t>
                                </m:r>
                              </m:sup>
                            </m:sSup>
                          </m:e>
                        </m:d>
                      </m:e>
                      <m:sub>
                        <m:r>
                          <a:rPr lang="en-US" b="0" i="1" smtClean="0">
                            <a:latin typeface="Cambria Math" panose="02040503050406030204" pitchFamily="18" charset="0"/>
                          </a:rPr>
                          <m:t>𝑃</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1" i="1" smtClean="0">
                            <a:latin typeface="Cambria Math" panose="02040503050406030204" pitchFamily="18" charset="0"/>
                          </a:rPr>
                          <m:t>𝒂</m:t>
                        </m:r>
                      </m:den>
                    </m:f>
                    <m:r>
                      <a:rPr lang="en-US" b="0" i="1" smtClean="0">
                        <a:latin typeface="Cambria Math" panose="02040503050406030204" pitchFamily="18" charset="0"/>
                      </a:rPr>
                      <m:t>=−</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e>
                      <m:sub>
                        <m:r>
                          <a:rPr lang="en-US" b="0" i="1" smtClean="0">
                            <a:latin typeface="Cambria Math" panose="02040503050406030204" pitchFamily="18" charset="0"/>
                          </a:rPr>
                          <m:t>𝑃</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sub>
                    </m:sSub>
                    <m:r>
                      <a:rPr lang="en-US" b="1" i="1" smtClean="0">
                        <a:latin typeface="Cambria Math" panose="02040503050406030204" pitchFamily="18" charset="0"/>
                      </a:rPr>
                      <m:t>)</m:t>
                    </m:r>
                  </m:oMath>
                </a14:m>
                <a:endParaRPr lang="en-US" b="1"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1" i="1" smtClean="0">
                            <a:latin typeface="Cambria Math" panose="02040503050406030204" pitchFamily="18" charset="0"/>
                          </a:rPr>
                          <m:t>𝒃</m:t>
                        </m:r>
                      </m:den>
                    </m:f>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𝒉</m:t>
                            </m:r>
                          </m:e>
                        </m:d>
                      </m:e>
                      <m:sub>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𝒗</m:t>
                                </m:r>
                              </m:e>
                            </m:acc>
                          </m:e>
                        </m:d>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e>
                      <m:sub>
                        <m:r>
                          <a:rPr lang="en-US" b="0" i="1" smtClean="0">
                            <a:latin typeface="Cambria Math" panose="02040503050406030204" pitchFamily="18" charset="0"/>
                          </a:rPr>
                          <m:t>𝑃</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900" t="-1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F26062-6015-4451-A385-B9871DE5C059}"/>
                  </a:ext>
                </a:extLst>
              </p:cNvPr>
              <p:cNvSpPr txBox="1"/>
              <p:nvPr/>
            </p:nvSpPr>
            <p:spPr>
              <a:xfrm>
                <a:off x="6277510" y="3167390"/>
                <a:ext cx="562681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Distributions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1" smtClean="0">
                        <a:latin typeface="Cambria Math" panose="02040503050406030204" pitchFamily="18" charset="0"/>
                      </a:rPr>
                      <m:t>𝒉</m:t>
                    </m:r>
                    <m:r>
                      <a:rPr lang="en-US" sz="2400" b="1" i="1" smtClean="0">
                        <a:latin typeface="Cambria Math" panose="02040503050406030204" pitchFamily="18" charset="0"/>
                      </a:rPr>
                      <m:t>|</m:t>
                    </m:r>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𝒗</m:t>
                        </m:r>
                      </m:e>
                    </m:acc>
                    <m:r>
                      <a:rPr lang="en-US" sz="2400" b="0" i="1" smtClean="0">
                        <a:latin typeface="Cambria Math" panose="02040503050406030204" pitchFamily="18" charset="0"/>
                      </a:rPr>
                      <m:t>)</m:t>
                    </m:r>
                  </m:oMath>
                </a14:m>
                <a:r>
                  <a:rPr lang="en-US" sz="2400" dirty="0"/>
                  <a:t> and </a:t>
                </a:r>
                <a14:m>
                  <m:oMath xmlns:m="http://schemas.openxmlformats.org/officeDocument/2006/math">
                    <m:r>
                      <a:rPr lang="en-US" sz="2400" b="0" i="1" smtClean="0">
                        <a:latin typeface="Cambria Math" panose="02040503050406030204" pitchFamily="18" charset="0"/>
                      </a:rPr>
                      <m:t>𝑝</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𝒉</m:t>
                        </m:r>
                        <m:r>
                          <a:rPr lang="en-US" sz="2400" b="1" i="1" smtClean="0">
                            <a:latin typeface="Cambria Math" panose="02040503050406030204" pitchFamily="18" charset="0"/>
                          </a:rPr>
                          <m:t>,</m:t>
                        </m:r>
                        <m:r>
                          <a:rPr lang="en-US" sz="2400" b="1" i="1" smtClean="0">
                            <a:latin typeface="Cambria Math" panose="02040503050406030204" pitchFamily="18" charset="0"/>
                          </a:rPr>
                          <m:t>𝒗</m:t>
                        </m:r>
                      </m:e>
                    </m:d>
                  </m:oMath>
                </a14:m>
                <a:r>
                  <a:rPr lang="en-US" sz="2400" dirty="0"/>
                  <a:t> needed to compute expectations in these derivatives are not available in analytic form, but samples approximating them can be used instead.  </a:t>
                </a:r>
              </a:p>
              <a:p>
                <a:pPr marL="285750" indent="-285750">
                  <a:buFont typeface="Arial" panose="020B0604020202020204" pitchFamily="34" charset="0"/>
                  <a:buChar char="•"/>
                </a:pPr>
                <a:r>
                  <a:rPr lang="en-US" sz="2400" dirty="0"/>
                  <a:t>Using these equations and approximations for the distributions, one can implement optimization via gradient descent. </a:t>
                </a:r>
              </a:p>
            </p:txBody>
          </p:sp>
        </mc:Choice>
        <mc:Fallback xmlns="">
          <p:sp>
            <p:nvSpPr>
              <p:cNvPr id="4" name="TextBox 3">
                <a:extLst>
                  <a:ext uri="{FF2B5EF4-FFF2-40B4-BE49-F238E27FC236}">
                    <a16:creationId xmlns:a16="http://schemas.microsoft.com/office/drawing/2014/main" id="{61F26062-6015-4451-A385-B9871DE5C059}"/>
                  </a:ext>
                </a:extLst>
              </p:cNvPr>
              <p:cNvSpPr txBox="1">
                <a:spLocks noRot="1" noChangeAspect="1" noMove="1" noResize="1" noEditPoints="1" noAdjustHandles="1" noChangeArrowheads="1" noChangeShapeType="1" noTextEdit="1"/>
              </p:cNvSpPr>
              <p:nvPr/>
            </p:nvSpPr>
            <p:spPr>
              <a:xfrm>
                <a:off x="6277510" y="3167390"/>
                <a:ext cx="5626813" cy="3416320"/>
              </a:xfrm>
              <a:prstGeom prst="rect">
                <a:avLst/>
              </a:prstGeom>
              <a:blipFill>
                <a:blip r:embed="rId3"/>
                <a:stretch>
                  <a:fillRect l="-1517" t="-1429" r="-1300" b="-3214"/>
                </a:stretch>
              </a:blipFill>
            </p:spPr>
            <p:txBody>
              <a:bodyPr/>
              <a:lstStyle/>
              <a:p>
                <a:r>
                  <a:rPr lang="en-US">
                    <a:noFill/>
                  </a:rPr>
                  <a:t> </a:t>
                </a:r>
              </a:p>
            </p:txBody>
          </p:sp>
        </mc:Fallback>
      </mc:AlternateContent>
    </p:spTree>
    <p:extLst>
      <p:ext uri="{BB962C8B-B14F-4D97-AF65-F5344CB8AC3E}">
        <p14:creationId xmlns:p14="http://schemas.microsoft.com/office/powerpoint/2010/main" val="16971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Restricted Boltzmann Machine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9800792" cy="5915950"/>
              </a:xfrm>
            </p:spPr>
            <p:txBody>
              <a:bodyPr/>
              <a:lstStyle/>
              <a:p>
                <a:r>
                  <a:rPr lang="en-US" dirty="0"/>
                  <a:t>Eliminating connections between hidden variables, and connections between visible variables, yields a </a:t>
                </a:r>
                <a:r>
                  <a:rPr lang="en-US" i="1" dirty="0"/>
                  <a:t>restricted </a:t>
                </a:r>
                <a:r>
                  <a:rPr lang="en-US" dirty="0"/>
                  <a:t>RBM with the same distribution (B):</a:t>
                </a:r>
              </a:p>
              <a:p>
                <a14:m>
                  <m:oMath xmlns:m="http://schemas.openxmlformats.org/officeDocument/2006/math">
                    <m:r>
                      <a:rPr lang="en-US" b="0" i="1" smtClean="0">
                        <a:latin typeface="Cambria Math" panose="02040503050406030204" pitchFamily="18" charset="0"/>
                      </a:rPr>
                      <m:t>𝑝</m:t>
                    </m:r>
                    <m:d>
                      <m:dPr>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p>
              <a:p>
                <a:r>
                  <a:rPr lang="en-US" dirty="0"/>
                  <a:t>And different energy function:</a:t>
                </a:r>
              </a:p>
              <a:p>
                <a14:m>
                  <m:oMath xmlns:m="http://schemas.openxmlformats.org/officeDocument/2006/math">
                    <m:r>
                      <a:rPr lang="en-US" i="1">
                        <a:latin typeface="Cambria Math" panose="02040503050406030204" pitchFamily="18" charset="0"/>
                      </a:rPr>
                      <m:t>𝐸</m:t>
                    </m:r>
                    <m:d>
                      <m:dPr>
                        <m:ctrlPr>
                          <a:rPr lang="en-US" b="1" i="1">
                            <a:latin typeface="Cambria Math" panose="02040503050406030204" pitchFamily="18" charset="0"/>
                          </a:rPr>
                        </m:ctrlPr>
                      </m:dPr>
                      <m:e>
                        <m:r>
                          <a:rPr lang="en-US" b="1" i="1">
                            <a:latin typeface="Cambria Math" panose="02040503050406030204" pitchFamily="18" charset="0"/>
                          </a:rPr>
                          <m:t>𝒗</m:t>
                        </m:r>
                        <m:r>
                          <a:rPr lang="en-US" b="1" i="1">
                            <a:latin typeface="Cambria Math" panose="02040503050406030204" pitchFamily="18" charset="0"/>
                          </a:rPr>
                          <m:t>,</m:t>
                        </m:r>
                        <m:r>
                          <a:rPr lang="en-US" b="1" i="1">
                            <a:latin typeface="Cambria Math" panose="02040503050406030204" pitchFamily="18" charset="0"/>
                          </a:rPr>
                          <m:t>𝒉</m:t>
                        </m:r>
                        <m:r>
                          <a:rPr lang="en-US" i="1">
                            <a:latin typeface="Cambria Math" panose="02040503050406030204" pitchFamily="18" charset="0"/>
                          </a:rPr>
                          <m:t>;</m:t>
                        </m:r>
                        <m:r>
                          <a:rPr lang="en-US" i="1">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𝑇</m:t>
                        </m:r>
                      </m:sup>
                    </m:sSup>
                    <m:r>
                      <a:rPr lang="en-US" b="1" i="1" smtClean="0">
                        <a:latin typeface="Cambria Math" panose="02040503050406030204" pitchFamily="18" charset="0"/>
                      </a:rPr>
                      <m:t>𝑾𝒉</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𝑇</m:t>
                        </m:r>
                      </m:sup>
                    </m:sSup>
                    <m:r>
                      <a:rPr lang="en-US" b="1" i="1" smtClean="0">
                        <a:latin typeface="Cambria Math" panose="02040503050406030204" pitchFamily="18" charset="0"/>
                      </a:rPr>
                      <m:t>𝒗</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𝑇</m:t>
                        </m:r>
                      </m:sup>
                    </m:sSup>
                    <m:r>
                      <a:rPr lang="en-US" b="1" i="1" smtClean="0">
                        <a:latin typeface="Cambria Math" panose="02040503050406030204" pitchFamily="18" charset="0"/>
                      </a:rPr>
                      <m:t>𝒉</m:t>
                    </m:r>
                  </m:oMath>
                </a14:m>
                <a:endParaRPr lang="en-US" dirty="0"/>
              </a:p>
              <a:p>
                <a:r>
                  <a:rPr lang="en-US" dirty="0"/>
                  <a:t>This result of this transformation is shown in (B)</a:t>
                </a:r>
              </a:p>
              <a:p>
                <a:r>
                  <a:rPr lang="en-US" dirty="0"/>
                  <a:t>Eliminating coupling matrices </a:t>
                </a:r>
                <a14:m>
                  <m:oMath xmlns:m="http://schemas.openxmlformats.org/officeDocument/2006/math">
                    <m:r>
                      <a:rPr lang="en-US" b="1" i="1" smtClean="0">
                        <a:latin typeface="Cambria Math" panose="02040503050406030204" pitchFamily="18" charset="0"/>
                      </a:rPr>
                      <m:t>𝑨</m:t>
                    </m:r>
                  </m:oMath>
                </a14:m>
                <a:r>
                  <a:rPr lang="en-US" b="1" dirty="0"/>
                  <a:t> </a:t>
                </a:r>
                <a:r>
                  <a:rPr lang="en-US" dirty="0"/>
                  <a:t>and </a:t>
                </a:r>
                <a14:m>
                  <m:oMath xmlns:m="http://schemas.openxmlformats.org/officeDocument/2006/math">
                    <m:r>
                      <a:rPr lang="en-US" b="1" i="1" smtClean="0">
                        <a:latin typeface="Cambria Math" panose="02040503050406030204" pitchFamily="18" charset="0"/>
                      </a:rPr>
                      <m:t>𝑩</m:t>
                    </m:r>
                  </m:oMath>
                </a14:m>
                <a:r>
                  <a:rPr lang="en-US" b="1" dirty="0"/>
                  <a:t> </a:t>
                </a:r>
                <a:r>
                  <a:rPr lang="en-US" dirty="0"/>
                  <a:t>means the exact inference step for </a:t>
                </a:r>
                <a14:m>
                  <m:oMath xmlns:m="http://schemas.openxmlformats.org/officeDocument/2006/math">
                    <m:r>
                      <a:rPr lang="en-US" b="1" i="1" smtClean="0">
                        <a:latin typeface="Cambria Math" panose="02040503050406030204" pitchFamily="18" charset="0"/>
                      </a:rPr>
                      <m:t>𝒉</m:t>
                    </m:r>
                  </m:oMath>
                </a14:m>
                <a:r>
                  <a:rPr lang="en-US" b="1" dirty="0"/>
                  <a:t> </a:t>
                </a:r>
                <a:r>
                  <a:rPr lang="en-US" dirty="0"/>
                  <a:t>can be performed in one shot</a:t>
                </a:r>
              </a:p>
              <a:p>
                <a:endParaRPr lang="en-US" b="1" dirty="0"/>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9800792" cy="5915950"/>
              </a:xfrm>
              <a:blipFill>
                <a:blip r:embed="rId2"/>
                <a:stretch>
                  <a:fillRect l="-1119" t="-17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A14AEDD-CD4A-4B1A-993D-B7EF2A377C92}"/>
              </a:ext>
            </a:extLst>
          </p:cNvPr>
          <p:cNvPicPr>
            <a:picLocks noChangeAspect="1"/>
          </p:cNvPicPr>
          <p:nvPr/>
        </p:nvPicPr>
        <p:blipFill>
          <a:blip r:embed="rId3"/>
          <a:stretch>
            <a:fillRect/>
          </a:stretch>
        </p:blipFill>
        <p:spPr>
          <a:xfrm>
            <a:off x="9800791" y="25753"/>
            <a:ext cx="2391209" cy="3208790"/>
          </a:xfrm>
          <a:prstGeom prst="rect">
            <a:avLst/>
          </a:prstGeom>
        </p:spPr>
      </p:pic>
      <p:pic>
        <p:nvPicPr>
          <p:cNvPr id="5" name="Picture 4">
            <a:extLst>
              <a:ext uri="{FF2B5EF4-FFF2-40B4-BE49-F238E27FC236}">
                <a16:creationId xmlns:a16="http://schemas.microsoft.com/office/drawing/2014/main" id="{2EF2B20B-7B16-4A4E-A13E-58606DC8CCC2}"/>
              </a:ext>
            </a:extLst>
          </p:cNvPr>
          <p:cNvPicPr>
            <a:picLocks noChangeAspect="1"/>
          </p:cNvPicPr>
          <p:nvPr/>
        </p:nvPicPr>
        <p:blipFill>
          <a:blip r:embed="rId4"/>
          <a:stretch>
            <a:fillRect/>
          </a:stretch>
        </p:blipFill>
        <p:spPr>
          <a:xfrm>
            <a:off x="9686311" y="3429000"/>
            <a:ext cx="2505689" cy="3403247"/>
          </a:xfrm>
          <a:prstGeom prst="rect">
            <a:avLst/>
          </a:prstGeom>
        </p:spPr>
      </p:pic>
    </p:spTree>
    <p:extLst>
      <p:ext uri="{BB962C8B-B14F-4D97-AF65-F5344CB8AC3E}">
        <p14:creationId xmlns:p14="http://schemas.microsoft.com/office/powerpoint/2010/main" val="219336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Restricted Boltzmann Machine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2000" cy="5915950"/>
              </a:xfrm>
            </p:spPr>
            <p:txBody>
              <a:bodyPr>
                <a:normAutofit lnSpcReduction="10000"/>
              </a:bodyPr>
              <a:lstStyle/>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oMath>
                </a14:m>
                <a:r>
                  <a:rPr lang="en-US" dirty="0"/>
                  <a:t> becomes the product of a different sigmoid for each dimension, each sigmoid depending only on the observed input vector </a:t>
                </a:r>
                <a14:m>
                  <m:oMath xmlns:m="http://schemas.openxmlformats.org/officeDocument/2006/math">
                    <m:r>
                      <a:rPr lang="en-US" b="1" i="1" smtClean="0">
                        <a:latin typeface="Cambria Math" panose="02040503050406030204" pitchFamily="18" charset="0"/>
                      </a:rPr>
                      <m:t>𝒗</m:t>
                    </m:r>
                    <m:r>
                      <a:rPr lang="en-US" b="1" i="0" smtClean="0">
                        <a:latin typeface="Cambria Math" panose="02040503050406030204" pitchFamily="18" charset="0"/>
                      </a:rPr>
                      <m:t>.</m:t>
                    </m:r>
                  </m:oMath>
                </a14:m>
                <a:r>
                  <a:rPr lang="en-US" b="1" dirty="0"/>
                  <a:t> </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𝒉</m:t>
                        </m:r>
                      </m:e>
                      <m:e>
                        <m:r>
                          <a:rPr lang="en-US" b="1" i="1" smtClean="0">
                            <a:latin typeface="Cambria Math" panose="02040503050406030204" pitchFamily="18" charset="0"/>
                          </a:rPr>
                          <m:t>𝒗</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e>
                            <m:r>
                              <a:rPr lang="en-US" b="1" i="1" smtClean="0">
                                <a:latin typeface="Cambria Math" panose="02040503050406030204" pitchFamily="18" charset="0"/>
                              </a:rPr>
                              <m:t>𝒗</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𝐵𝑒𝑟𝑛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m:t>
                            </m:r>
                          </m:e>
                        </m:nary>
                      </m:e>
                    </m:nary>
                  </m:oMath>
                </a14:m>
                <a:endParaRPr lang="en-US"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1" i="1" dirty="0" smtClean="0">
                        <a:latin typeface="Cambria Math" panose="02040503050406030204" pitchFamily="18" charset="0"/>
                      </a:rPr>
                      <m:t>𝒗</m:t>
                    </m:r>
                    <m:r>
                      <a:rPr lang="en-US" b="1" i="1" dirty="0" smtClean="0">
                        <a:latin typeface="Cambria Math" panose="02040503050406030204" pitchFamily="18" charset="0"/>
                      </a:rPr>
                      <m:t>|</m:t>
                    </m:r>
                    <m:r>
                      <a:rPr lang="en-US" b="1" i="1" dirty="0" smtClean="0">
                        <a:latin typeface="Cambria Math" panose="02040503050406030204" pitchFamily="18" charset="0"/>
                      </a:rPr>
                      <m:t>𝒉</m:t>
                    </m:r>
                    <m:r>
                      <a:rPr lang="en-US" b="1" i="1" dirty="0" smtClean="0">
                        <a:latin typeface="Cambria Math" panose="02040503050406030204" pitchFamily="18" charset="0"/>
                      </a:rPr>
                      <m:t>)</m:t>
                    </m:r>
                  </m:oMath>
                </a14:m>
                <a:r>
                  <a:rPr lang="en-US" dirty="0"/>
                  <a:t> has a similar form:</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e>
                      <m:e>
                        <m:r>
                          <a:rPr lang="en-US" b="1" i="1" smtClean="0">
                            <a:latin typeface="Cambria Math" panose="02040503050406030204" pitchFamily="18" charset="0"/>
                          </a:rPr>
                          <m:t>𝒉</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𝐷</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e>
                            <m:r>
                              <a:rPr lang="en-US" b="1" i="1" smtClean="0">
                                <a:latin typeface="Cambria Math" panose="02040503050406030204" pitchFamily="18" charset="0"/>
                              </a:rPr>
                              <m:t>𝒉</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𝐷</m:t>
                            </m:r>
                          </m:sup>
                          <m:e>
                            <m:r>
                              <a:rPr lang="en-US" b="0" i="1" smtClean="0">
                                <a:latin typeface="Cambria Math" panose="02040503050406030204" pitchFamily="18" charset="0"/>
                              </a:rPr>
                              <m:t>𝐵𝑒𝑟𝑛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𝑖</m:t>
                                </m:r>
                              </m:sub>
                            </m:sSub>
                            <m:r>
                              <a:rPr lang="en-US" b="1" i="1" smtClean="0">
                                <a:latin typeface="Cambria Math" panose="02040503050406030204" pitchFamily="18" charset="0"/>
                              </a:rPr>
                              <m:t>𝒉</m:t>
                            </m:r>
                            <m:r>
                              <a:rPr lang="en-US" b="0" i="1" smtClean="0">
                                <a:latin typeface="Cambria Math" panose="02040503050406030204" pitchFamily="18" charset="0"/>
                              </a:rPr>
                              <m:t>))</m:t>
                            </m:r>
                          </m:e>
                        </m:nary>
                      </m:e>
                    </m:nary>
                  </m:oMath>
                </a14:m>
                <a:endParaRPr lang="en-US" dirty="0"/>
              </a:p>
              <a:p>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oMath>
                </a14:m>
                <a:r>
                  <a:rPr lang="en-US" dirty="0"/>
                  <a:t> is a vector consisting of the transpose of k</a:t>
                </a:r>
                <a:r>
                  <a:rPr lang="en-US" baseline="30000" dirty="0"/>
                  <a:t>th</a:t>
                </a:r>
                <a:r>
                  <a:rPr lang="en-US" dirty="0"/>
                  <a:t> column of weight matrix </a:t>
                </a:r>
                <a14:m>
                  <m:oMath xmlns:m="http://schemas.openxmlformats.org/officeDocument/2006/math">
                    <m:r>
                      <a:rPr lang="en-US" b="1" i="1" smtClean="0">
                        <a:latin typeface="Cambria Math" panose="02040503050406030204" pitchFamily="18" charset="0"/>
                      </a:rPr>
                      <m:t>𝑾</m:t>
                    </m:r>
                  </m:oMath>
                </a14:m>
                <a:r>
                  <a:rPr lang="en-US" dirty="0"/>
                  <a:t>, while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𝑖</m:t>
                        </m:r>
                      </m:sub>
                    </m:sSub>
                  </m:oMath>
                </a14:m>
                <a:r>
                  <a:rPr lang="en-US" b="1" dirty="0"/>
                  <a:t> </a:t>
                </a:r>
                <a:r>
                  <a:rPr lang="en-US" dirty="0"/>
                  <a:t>is the </a:t>
                </a:r>
                <a:r>
                  <a:rPr lang="en-US" dirty="0" err="1"/>
                  <a:t>i</a:t>
                </a:r>
                <a:r>
                  <a:rPr lang="en-US" baseline="30000" dirty="0" err="1"/>
                  <a:t>th</a:t>
                </a:r>
                <a:r>
                  <a:rPr lang="en-US" dirty="0"/>
                  <a:t> row of </a:t>
                </a:r>
                <a14:m>
                  <m:oMath xmlns:m="http://schemas.openxmlformats.org/officeDocument/2006/math">
                    <m:r>
                      <a:rPr lang="en-US" b="1" i="1" smtClean="0">
                        <a:latin typeface="Cambria Math" panose="02040503050406030204" pitchFamily="18" charset="0"/>
                      </a:rPr>
                      <m:t>𝑾</m:t>
                    </m:r>
                  </m:oMath>
                </a14:m>
                <a:endParaRPr lang="en-US" b="1" dirty="0"/>
              </a:p>
              <a:p>
                <a:r>
                  <a:rPr lang="en-US" dirty="0"/>
                  <a:t>These are conditional distributions derived from underlying joint model, and can be used to compute the loss w.r.t </a:t>
                </a:r>
                <a14:m>
                  <m:oMath xmlns:m="http://schemas.openxmlformats.org/officeDocument/2006/math">
                    <m:r>
                      <a:rPr lang="en-US" b="1" i="1" smtClean="0">
                        <a:latin typeface="Cambria Math" panose="02040503050406030204" pitchFamily="18" charset="0"/>
                      </a:rPr>
                      <m:t>𝑾</m:t>
                    </m:r>
                    <m:r>
                      <a:rPr lang="en-US" b="1" i="1" smtClean="0">
                        <a:latin typeface="Cambria Math" panose="02040503050406030204" pitchFamily="18" charset="0"/>
                      </a:rPr>
                      <m:t>, </m:t>
                    </m:r>
                    <m:r>
                      <a:rPr lang="en-US" b="1" i="1" smtClean="0">
                        <a:latin typeface="Cambria Math" panose="02040503050406030204" pitchFamily="18" charset="0"/>
                      </a:rPr>
                      <m:t>𝒂</m:t>
                    </m:r>
                    <m:r>
                      <a:rPr lang="en-US" b="1" i="1" smtClean="0">
                        <a:latin typeface="Cambria Math" panose="02040503050406030204" pitchFamily="18" charset="0"/>
                      </a:rPr>
                      <m:t>, </m:t>
                    </m:r>
                  </m:oMath>
                </a14:m>
                <a:r>
                  <a:rPr lang="en-US" dirty="0"/>
                  <a:t>and </a:t>
                </a:r>
                <a14:m>
                  <m:oMath xmlns:m="http://schemas.openxmlformats.org/officeDocument/2006/math">
                    <m:r>
                      <a:rPr lang="en-US" b="1" i="1" smtClean="0">
                        <a:latin typeface="Cambria Math" panose="02040503050406030204" pitchFamily="18" charset="0"/>
                      </a:rPr>
                      <m:t>𝒃</m:t>
                    </m:r>
                  </m:oMath>
                </a14:m>
                <a:endParaRPr lang="en-US" b="1" dirty="0"/>
              </a:p>
              <a:p>
                <a:r>
                  <a:rPr lang="en-US" dirty="0"/>
                  <a:t>The expectations needed for learning are easier to compute than for an unrestricted model: an exact expression can be obtained for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𝒉</m:t>
                        </m:r>
                      </m:e>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e>
                    </m:d>
                  </m:oMath>
                </a14:m>
                <a:r>
                  <a:rPr lang="en-US" dirty="0"/>
                  <a:t>, but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𝒉</m:t>
                    </m:r>
                    <m:r>
                      <a:rPr lang="en-US" b="1" i="1" smtClean="0">
                        <a:latin typeface="Cambria Math" panose="02040503050406030204" pitchFamily="18" charset="0"/>
                      </a:rPr>
                      <m:t>)</m:t>
                    </m:r>
                  </m:oMath>
                </a14:m>
                <a:r>
                  <a:rPr lang="en-US" dirty="0"/>
                  <a:t> remains intractable and must be approximated</a:t>
                </a:r>
              </a:p>
              <a:p>
                <a:r>
                  <a:rPr lang="en-US" dirty="0"/>
                  <a:t>Contrastive divergence is an alternative method to Gibbs sampling for training RBMs</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2000" cy="5915950"/>
              </a:xfrm>
              <a:blipFill>
                <a:blip r:embed="rId2"/>
                <a:stretch>
                  <a:fillRect l="-900" t="-2371" r="-200" b="-2784"/>
                </a:stretch>
              </a:blipFill>
            </p:spPr>
            <p:txBody>
              <a:bodyPr/>
              <a:lstStyle/>
              <a:p>
                <a:r>
                  <a:rPr lang="en-US">
                    <a:noFill/>
                  </a:rPr>
                  <a:t> </a:t>
                </a:r>
              </a:p>
            </p:txBody>
          </p:sp>
        </mc:Fallback>
      </mc:AlternateContent>
    </p:spTree>
    <p:extLst>
      <p:ext uri="{BB962C8B-B14F-4D97-AF65-F5344CB8AC3E}">
        <p14:creationId xmlns:p14="http://schemas.microsoft.com/office/powerpoint/2010/main" val="167992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Machine learning</a:t>
            </a:r>
          </a:p>
        </p:txBody>
      </p:sp>
      <p:sp>
        <p:nvSpPr>
          <p:cNvPr id="3" name="Content Placeholder 2"/>
          <p:cNvSpPr>
            <a:spLocks noGrp="1"/>
          </p:cNvSpPr>
          <p:nvPr>
            <p:ph idx="1"/>
          </p:nvPr>
        </p:nvSpPr>
        <p:spPr/>
        <p:txBody>
          <a:bodyPr/>
          <a:lstStyle/>
          <a:p>
            <a:r>
              <a:rPr lang="en-CA" dirty="0"/>
              <a:t>The process of machine learning is one of abstraction</a:t>
            </a:r>
          </a:p>
          <a:p>
            <a:r>
              <a:rPr lang="en-CA" dirty="0"/>
              <a:t>Machine learning enables acquisition of structural descriptions from examples</a:t>
            </a:r>
          </a:p>
          <a:p>
            <a:r>
              <a:rPr lang="en-CA" dirty="0"/>
              <a:t>Prediction</a:t>
            </a:r>
          </a:p>
          <a:p>
            <a:pPr lvl="1"/>
            <a:r>
              <a:rPr lang="en-CA" dirty="0"/>
              <a:t>Forecasting what will happen in new situations</a:t>
            </a:r>
          </a:p>
          <a:p>
            <a:r>
              <a:rPr lang="en-CA" dirty="0"/>
              <a:t>Structural descriptions </a:t>
            </a:r>
          </a:p>
          <a:p>
            <a:pPr lvl="1"/>
            <a:r>
              <a:rPr lang="en-CA" dirty="0"/>
              <a:t>Generate insights for practical applications</a:t>
            </a:r>
          </a:p>
          <a:p>
            <a:r>
              <a:rPr lang="en-CA" dirty="0"/>
              <a:t>To apply machine learning productively, need to understand how the algorithms work</a:t>
            </a:r>
          </a:p>
          <a:p>
            <a:endParaRPr lang="en-CA" dirty="0"/>
          </a:p>
        </p:txBody>
      </p:sp>
    </p:spTree>
    <p:extLst>
      <p:ext uri="{BB962C8B-B14F-4D97-AF65-F5344CB8AC3E}">
        <p14:creationId xmlns:p14="http://schemas.microsoft.com/office/powerpoint/2010/main" val="17091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 y="35682"/>
            <a:ext cx="6369412" cy="793823"/>
          </a:xfrm>
        </p:spPr>
        <p:txBody>
          <a:bodyPr/>
          <a:lstStyle/>
          <a:p>
            <a:r>
              <a:rPr lang="en-CA" dirty="0"/>
              <a:t>More expressive rules</a:t>
            </a:r>
          </a:p>
        </p:txBody>
      </p:sp>
      <p:sp>
        <p:nvSpPr>
          <p:cNvPr id="3" name="Content Placeholder 2"/>
          <p:cNvSpPr>
            <a:spLocks noGrp="1"/>
          </p:cNvSpPr>
          <p:nvPr>
            <p:ph idx="1"/>
          </p:nvPr>
        </p:nvSpPr>
        <p:spPr>
          <a:xfrm>
            <a:off x="45243" y="832523"/>
            <a:ext cx="6147739" cy="2354022"/>
          </a:xfrm>
        </p:spPr>
        <p:txBody>
          <a:bodyPr>
            <a:normAutofit fontScale="92500" lnSpcReduction="10000"/>
          </a:bodyPr>
          <a:lstStyle/>
          <a:p>
            <a:r>
              <a:rPr lang="en-CA" dirty="0"/>
              <a:t>Until now, we have only tested rules against a constant (iris dataset)</a:t>
            </a:r>
          </a:p>
          <a:p>
            <a:r>
              <a:rPr lang="en-CA" dirty="0"/>
              <a:t>Suppose we have 8 blocks, and we wish to learn “standing” concept</a:t>
            </a:r>
          </a:p>
          <a:p>
            <a:r>
              <a:rPr lang="en-CA" dirty="0"/>
              <a:t>Learning algorithm is given </a:t>
            </a:r>
            <a:r>
              <a:rPr lang="en-CA" i="1" dirty="0"/>
              <a:t>width</a:t>
            </a:r>
            <a:r>
              <a:rPr lang="en-CA" dirty="0"/>
              <a:t>, </a:t>
            </a:r>
            <a:r>
              <a:rPr lang="en-CA" i="1" dirty="0"/>
              <a:t>height</a:t>
            </a:r>
            <a:r>
              <a:rPr lang="en-CA" dirty="0"/>
              <a:t>, and </a:t>
            </a:r>
            <a:r>
              <a:rPr lang="en-CA" i="1" dirty="0"/>
              <a:t>number of sides</a:t>
            </a:r>
          </a:p>
          <a:p>
            <a:endParaRPr lang="en-CA" dirty="0"/>
          </a:p>
          <a:p>
            <a:endParaRPr lang="en-CA" dirty="0"/>
          </a:p>
        </p:txBody>
      </p:sp>
      <p:pic>
        <p:nvPicPr>
          <p:cNvPr id="4" name="Picture 3"/>
          <p:cNvPicPr>
            <a:picLocks noChangeAspect="1"/>
          </p:cNvPicPr>
          <p:nvPr/>
        </p:nvPicPr>
        <p:blipFill>
          <a:blip r:embed="rId2"/>
          <a:stretch>
            <a:fillRect/>
          </a:stretch>
        </p:blipFill>
        <p:spPr>
          <a:xfrm>
            <a:off x="651163" y="3307628"/>
            <a:ext cx="8486341" cy="3561399"/>
          </a:xfrm>
          <a:prstGeom prst="rect">
            <a:avLst/>
          </a:prstGeom>
        </p:spPr>
      </p:pic>
      <p:pic>
        <p:nvPicPr>
          <p:cNvPr id="5" name="Picture 4"/>
          <p:cNvPicPr>
            <a:picLocks noChangeAspect="1"/>
          </p:cNvPicPr>
          <p:nvPr/>
        </p:nvPicPr>
        <p:blipFill>
          <a:blip r:embed="rId3"/>
          <a:stretch>
            <a:fillRect/>
          </a:stretch>
        </p:blipFill>
        <p:spPr>
          <a:xfrm>
            <a:off x="9137504" y="3307628"/>
            <a:ext cx="2846678" cy="3522602"/>
          </a:xfrm>
          <a:prstGeom prst="rect">
            <a:avLst/>
          </a:prstGeom>
        </p:spPr>
      </p:pic>
      <p:pic>
        <p:nvPicPr>
          <p:cNvPr id="6" name="Picture 5"/>
          <p:cNvPicPr>
            <a:picLocks noChangeAspect="1"/>
          </p:cNvPicPr>
          <p:nvPr/>
        </p:nvPicPr>
        <p:blipFill>
          <a:blip r:embed="rId4"/>
          <a:stretch>
            <a:fillRect/>
          </a:stretch>
        </p:blipFill>
        <p:spPr>
          <a:xfrm>
            <a:off x="6414655" y="90208"/>
            <a:ext cx="5690526" cy="475411"/>
          </a:xfrm>
          <a:prstGeom prst="rect">
            <a:avLst/>
          </a:prstGeom>
        </p:spPr>
      </p:pic>
      <p:pic>
        <p:nvPicPr>
          <p:cNvPr id="8" name="Picture 7"/>
          <p:cNvPicPr>
            <a:picLocks noChangeAspect="1"/>
          </p:cNvPicPr>
          <p:nvPr/>
        </p:nvPicPr>
        <p:blipFill>
          <a:blip r:embed="rId5"/>
          <a:stretch>
            <a:fillRect/>
          </a:stretch>
        </p:blipFill>
        <p:spPr>
          <a:xfrm>
            <a:off x="6562582" y="519870"/>
            <a:ext cx="3846509" cy="504224"/>
          </a:xfrm>
          <a:prstGeom prst="rect">
            <a:avLst/>
          </a:prstGeom>
        </p:spPr>
      </p:pic>
      <p:pic>
        <p:nvPicPr>
          <p:cNvPr id="9" name="Picture 8"/>
          <p:cNvPicPr>
            <a:picLocks noChangeAspect="1"/>
          </p:cNvPicPr>
          <p:nvPr/>
        </p:nvPicPr>
        <p:blipFill>
          <a:blip r:embed="rId6"/>
          <a:stretch>
            <a:fillRect/>
          </a:stretch>
        </p:blipFill>
        <p:spPr>
          <a:xfrm>
            <a:off x="7896658" y="1474427"/>
            <a:ext cx="3662066" cy="866991"/>
          </a:xfrm>
          <a:prstGeom prst="rect">
            <a:avLst/>
          </a:prstGeom>
        </p:spPr>
      </p:pic>
      <p:sp>
        <p:nvSpPr>
          <p:cNvPr id="10" name="TextBox 9"/>
          <p:cNvSpPr txBox="1"/>
          <p:nvPr/>
        </p:nvSpPr>
        <p:spPr>
          <a:xfrm>
            <a:off x="6414655" y="2507673"/>
            <a:ext cx="5569527" cy="646331"/>
          </a:xfrm>
          <a:prstGeom prst="rect">
            <a:avLst/>
          </a:prstGeom>
          <a:noFill/>
        </p:spPr>
        <p:txBody>
          <a:bodyPr wrap="square" rtlCol="0">
            <a:spAutoFit/>
          </a:bodyPr>
          <a:lstStyle/>
          <a:p>
            <a:r>
              <a:rPr lang="en-CA" dirty="0"/>
              <a:t>We can augment existing datasets by adding attributes such as  width&gt;height (</a:t>
            </a:r>
            <a:r>
              <a:rPr lang="en-CA" dirty="0" err="1"/>
              <a:t>Flinks</a:t>
            </a:r>
            <a:r>
              <a:rPr lang="en-CA" dirty="0"/>
              <a:t> example) - preprocessing</a:t>
            </a:r>
          </a:p>
        </p:txBody>
      </p:sp>
    </p:spTree>
    <p:extLst>
      <p:ext uri="{BB962C8B-B14F-4D97-AF65-F5344CB8AC3E}">
        <p14:creationId xmlns:p14="http://schemas.microsoft.com/office/powerpoint/2010/main" val="6331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7EA2-090B-41BF-BD25-3BEE8D690658}"/>
              </a:ext>
            </a:extLst>
          </p:cNvPr>
          <p:cNvSpPr>
            <a:spLocks noGrp="1"/>
          </p:cNvSpPr>
          <p:nvPr>
            <p:ph type="title"/>
          </p:nvPr>
        </p:nvSpPr>
        <p:spPr>
          <a:xfrm>
            <a:off x="0" y="0"/>
            <a:ext cx="6534364" cy="1109609"/>
          </a:xfrm>
        </p:spPr>
        <p:txBody>
          <a:bodyPr/>
          <a:lstStyle/>
          <a:p>
            <a:r>
              <a:rPr lang="en-US" dirty="0"/>
              <a:t>Deep Boltzmann machine</a:t>
            </a:r>
          </a:p>
        </p:txBody>
      </p:sp>
      <p:pic>
        <p:nvPicPr>
          <p:cNvPr id="4" name="Picture 3">
            <a:extLst>
              <a:ext uri="{FF2B5EF4-FFF2-40B4-BE49-F238E27FC236}">
                <a16:creationId xmlns:a16="http://schemas.microsoft.com/office/drawing/2014/main" id="{48C2EA9C-97EB-41DE-9D30-86777FF4C8A5}"/>
              </a:ext>
            </a:extLst>
          </p:cNvPr>
          <p:cNvPicPr>
            <a:picLocks noChangeAspect="1"/>
          </p:cNvPicPr>
          <p:nvPr/>
        </p:nvPicPr>
        <p:blipFill>
          <a:blip r:embed="rId2"/>
          <a:stretch>
            <a:fillRect/>
          </a:stretch>
        </p:blipFill>
        <p:spPr>
          <a:xfrm>
            <a:off x="6394496" y="134573"/>
            <a:ext cx="4588577" cy="6443724"/>
          </a:xfrm>
          <a:prstGeom prst="rect">
            <a:avLst/>
          </a:prstGeom>
        </p:spPr>
      </p:pic>
    </p:spTree>
    <p:extLst>
      <p:ext uri="{BB962C8B-B14F-4D97-AF65-F5344CB8AC3E}">
        <p14:creationId xmlns:p14="http://schemas.microsoft.com/office/powerpoint/2010/main" val="25988481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Deep Boltzmann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0" y="942049"/>
                <a:ext cx="12192000" cy="5915950"/>
              </a:xfrm>
            </p:spPr>
            <p:txBody>
              <a:bodyPr/>
              <a:lstStyle/>
              <a:p>
                <a:r>
                  <a:rPr lang="en-US" dirty="0"/>
                  <a:t>Deep Boltzmann machines involve coupling layers of random variables using RBM connectivity</a:t>
                </a:r>
              </a:p>
              <a:p>
                <a:r>
                  <a:rPr lang="en-US" dirty="0"/>
                  <a:t>Assuming Bernoulli random variables, energy function is:</a:t>
                </a:r>
              </a:p>
              <a:p>
                <a14:m>
                  <m:oMath xmlns:m="http://schemas.openxmlformats.org/officeDocument/2006/math">
                    <m:r>
                      <a:rPr lang="en-US" sz="2400" b="0" i="1" smtClean="0">
                        <a:latin typeface="Cambria Math" panose="02040503050406030204" pitchFamily="18" charset="0"/>
                      </a:rPr>
                      <m:t>𝐸</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1" i="1" smtClean="0">
                                    <a:latin typeface="Cambria Math" panose="02040503050406030204" pitchFamily="18" charset="0"/>
                                  </a:rPr>
                                </m:ctrlPr>
                              </m:dPr>
                              <m:e>
                                <m:r>
                                  <a:rPr lang="en-US" sz="2400" b="0" i="1" smtClean="0">
                                    <a:latin typeface="Cambria Math" panose="02040503050406030204" pitchFamily="18" charset="0"/>
                                  </a:rPr>
                                  <m:t>𝐿</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𝑾</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𝒂</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𝒗</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p>
                    <m:r>
                      <a:rPr lang="en-US" sz="2400" b="1" i="1" smtClean="0">
                        <a:latin typeface="Cambria Math" panose="02040503050406030204" pitchFamily="18" charset="0"/>
                      </a:rPr>
                      <m:t>−</m:t>
                    </m:r>
                    <m:nary>
                      <m:naryPr>
                        <m:chr m:val="∑"/>
                        <m:ctrlPr>
                          <a:rPr lang="en-US" sz="2400" b="1" i="1" smtClean="0">
                            <a:latin typeface="Cambria Math" panose="02040503050406030204" pitchFamily="18" charset="0"/>
                          </a:rPr>
                        </m:ctrlPr>
                      </m:naryPr>
                      <m:sub>
                        <m:r>
                          <m:rPr>
                            <m:brk m:alnAt="23"/>
                          </m:rPr>
                          <a:rPr lang="en-US" sz="2400" b="0" i="1" smtClean="0">
                            <a:latin typeface="Cambria Math" panose="02040503050406030204" pitchFamily="18" charset="0"/>
                          </a:rPr>
                          <m:t>𝑙</m:t>
                        </m:r>
                        <m:r>
                          <a:rPr lang="en-US" sz="2400" b="0" i="1" smtClean="0">
                            <a:latin typeface="Cambria Math" panose="02040503050406030204" pitchFamily="18" charset="0"/>
                          </a:rPr>
                          <m:t>=2</m:t>
                        </m:r>
                      </m:sub>
                      <m:sup>
                        <m:r>
                          <a:rPr lang="en-US" sz="2400" b="0" i="1" smtClean="0">
                            <a:latin typeface="Cambria Math" panose="02040503050406030204" pitchFamily="18" charset="0"/>
                          </a:rPr>
                          <m:t>𝐿</m:t>
                        </m:r>
                      </m:sup>
                      <m:e>
                        <m:r>
                          <a:rPr lang="en-US" sz="2400" b="1" i="1" smtClean="0">
                            <a:latin typeface="Cambria Math" panose="02040503050406030204" pitchFamily="18" charset="0"/>
                          </a:rPr>
                          <m:t>(</m:t>
                        </m:r>
                      </m:e>
                    </m:nary>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𝑙</m:t>
                            </m:r>
                            <m:r>
                              <a:rPr lang="en-US" sz="2400" b="0" i="1" smtClean="0">
                                <a:latin typeface="Cambria Math" panose="02040503050406030204" pitchFamily="18" charset="0"/>
                              </a:rPr>
                              <m:t>−1</m:t>
                            </m:r>
                          </m:e>
                        </m:d>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𝑾</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𝑙</m:t>
                            </m:r>
                          </m:e>
                        </m:d>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d>
                          <m:dPr>
                            <m:ctrlPr>
                              <a:rPr lang="en-US" sz="2400" b="1" i="1" smtClean="0">
                                <a:latin typeface="Cambria Math" panose="02040503050406030204" pitchFamily="18" charset="0"/>
                              </a:rPr>
                            </m:ctrlPr>
                          </m:dPr>
                          <m:e>
                            <m:r>
                              <a:rPr lang="en-US" sz="2400" b="0" i="1" smtClean="0">
                                <a:latin typeface="Cambria Math" panose="02040503050406030204" pitchFamily="18" charset="0"/>
                              </a:rPr>
                              <m:t>𝑙</m:t>
                            </m:r>
                          </m:e>
                        </m:d>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𝑙</m:t>
                            </m:r>
                          </m:e>
                        </m:d>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𝒉</m:t>
                        </m:r>
                      </m:e>
                      <m:sup>
                        <m:r>
                          <a:rPr lang="en-US" sz="2400" b="1"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p>
                    <m:r>
                      <a:rPr lang="en-US" sz="2400" b="1" i="1" smtClean="0">
                        <a:latin typeface="Cambria Math" panose="02040503050406030204" pitchFamily="18" charset="0"/>
                      </a:rPr>
                      <m:t>)</m:t>
                    </m:r>
                  </m:oMath>
                </a14:m>
                <a:endParaRPr lang="en-US" sz="2400" dirty="0"/>
              </a:p>
              <a:p>
                <a:r>
                  <a:rPr lang="en-US" dirty="0"/>
                  <a:t>Where the layers are coupled with matrices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dirty="0"/>
                  <a:t>, and </a:t>
                </a:r>
                <a14:m>
                  <m:oMath xmlns:m="http://schemas.openxmlformats.org/officeDocument/2006/math">
                    <m:r>
                      <a:rPr lang="en-US" b="1" i="1" smtClean="0">
                        <a:latin typeface="Cambria Math" panose="02040503050406030204" pitchFamily="18" charset="0"/>
                      </a:rPr>
                      <m:t>𝒂</m:t>
                    </m:r>
                  </m:oMath>
                </a14:m>
                <a:r>
                  <a:rPr lang="en-US" b="1" dirty="0"/>
                  <a:t> </a:t>
                </a:r>
                <a:r>
                  <a:rPr lang="en-US" dirty="0"/>
                  <a:t>and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r>
                  <a:rPr lang="en-US" b="1" dirty="0"/>
                  <a:t> </a:t>
                </a:r>
                <a:r>
                  <a:rPr lang="en-US" dirty="0"/>
                  <a:t>are the biases for the visible layer and each hidden layer</a:t>
                </a:r>
              </a:p>
              <a:p>
                <a:r>
                  <a:rPr lang="en-US" dirty="0"/>
                  <a:t>Gradients for intermediate layer matrices are: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 </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 </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bSup>
                        <m:r>
                          <a:rPr lang="en-US" b="0" i="1" smtClean="0">
                            <a:latin typeface="Cambria Math" panose="02040503050406030204" pitchFamily="18" charset="0"/>
                          </a:rPr>
                          <m:t>]</m:t>
                        </m:r>
                      </m:e>
                      <m:sub>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p>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𝒗</m:t>
                            </m:r>
                          </m:e>
                        </m:acc>
                        <m:r>
                          <a:rPr lang="en-US" b="1" i="1"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sSup>
                          <m:sSupPr>
                            <m:ctrlPr>
                              <a:rPr lang="en-US" i="1" dirty="0">
                                <a:latin typeface="Cambria Math" panose="02040503050406030204" pitchFamily="18" charset="0"/>
                              </a:rPr>
                            </m:ctrlPr>
                          </m:sSupPr>
                          <m:e>
                            <m:r>
                              <a:rPr lang="en-US" b="1" i="1" dirty="0">
                                <a:latin typeface="Cambria Math" panose="02040503050406030204" pitchFamily="18" charset="0"/>
                              </a:rPr>
                              <m:t>𝒉</m:t>
                            </m:r>
                          </m:e>
                          <m:sup>
                            <m:r>
                              <a:rPr lang="en-US" i="1" dirty="0">
                                <a:latin typeface="Cambria Math" panose="02040503050406030204" pitchFamily="18" charset="0"/>
                              </a:rPr>
                              <m:t>(</m:t>
                            </m:r>
                            <m:r>
                              <a:rPr lang="en-US" i="1" dirty="0">
                                <a:latin typeface="Cambria Math" panose="02040503050406030204" pitchFamily="18" charset="0"/>
                              </a:rPr>
                              <m:t>𝑙</m:t>
                            </m:r>
                            <m:r>
                              <a:rPr lang="en-US" i="1" dirty="0">
                                <a:latin typeface="Cambria Math" panose="02040503050406030204" pitchFamily="18" charset="0"/>
                              </a:rPr>
                              <m:t>−1)</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𝒉</m:t>
                            </m:r>
                          </m:e>
                          <m:sup>
                            <m:d>
                              <m:dPr>
                                <m:ctrlPr>
                                  <a:rPr lang="en-US" i="1" dirty="0">
                                    <a:latin typeface="Cambria Math" panose="02040503050406030204" pitchFamily="18" charset="0"/>
                                  </a:rPr>
                                </m:ctrlPr>
                              </m:dPr>
                              <m:e>
                                <m:r>
                                  <a:rPr lang="en-US" i="1" dirty="0">
                                    <a:latin typeface="Cambria Math" panose="02040503050406030204" pitchFamily="18" charset="0"/>
                                  </a:rPr>
                                  <m:t>𝑙</m:t>
                                </m:r>
                              </m:e>
                            </m:d>
                            <m:r>
                              <a:rPr lang="en-US" i="1" dirty="0">
                                <a:latin typeface="Cambria Math" panose="02040503050406030204" pitchFamily="18" charset="0"/>
                              </a:rPr>
                              <m:t>𝑇</m:t>
                            </m:r>
                          </m:sup>
                        </m:sSup>
                        <m:r>
                          <a:rPr lang="en-US" i="1" dirty="0">
                            <a:latin typeface="Cambria Math" panose="02040503050406030204" pitchFamily="18" charset="0"/>
                          </a:rPr>
                          <m:t>]</m:t>
                        </m:r>
                      </m:e>
                      <m:sub>
                        <m:r>
                          <a:rPr lang="en-US" b="0" i="1" dirty="0" smtClean="0">
                            <a:latin typeface="Cambria Math" panose="02040503050406030204" pitchFamily="18" charset="0"/>
                          </a:rPr>
                          <m:t>𝑃</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𝑙</m:t>
                                </m:r>
                                <m:r>
                                  <a:rPr lang="en-US" b="0" i="1" dirty="0" smtClean="0">
                                    <a:latin typeface="Cambria Math" panose="02040503050406030204" pitchFamily="18" charset="0"/>
                                  </a:rPr>
                                  <m:t>−1</m:t>
                                </m:r>
                              </m:e>
                            </m:d>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𝑙</m:t>
                                </m:r>
                              </m:e>
                            </m:d>
                            <m:r>
                              <a:rPr lang="en-US" b="0" i="1" dirty="0" smtClean="0">
                                <a:latin typeface="Cambria Math" panose="02040503050406030204" pitchFamily="18" charset="0"/>
                              </a:rPr>
                              <m:t>𝑇</m:t>
                            </m:r>
                          </m:sup>
                        </m:sSup>
                        <m:r>
                          <a:rPr lang="en-US" b="1" i="1" dirty="0" smtClean="0">
                            <a:latin typeface="Cambria Math" panose="02040503050406030204" pitchFamily="18" charset="0"/>
                          </a:rPr>
                          <m:t>,</m:t>
                        </m:r>
                        <m:r>
                          <a:rPr lang="en-US" b="1" i="1" dirty="0" smtClean="0">
                            <a:latin typeface="Cambria Math" panose="02040503050406030204" pitchFamily="18" charset="0"/>
                          </a:rPr>
                          <m:t>𝒗</m:t>
                        </m:r>
                        <m:r>
                          <a:rPr lang="en-US" b="1" i="1" dirty="0" smtClean="0">
                            <a:latin typeface="Cambria Math" panose="02040503050406030204" pitchFamily="18" charset="0"/>
                          </a:rPr>
                          <m:t>)</m:t>
                        </m:r>
                      </m:sub>
                    </m:sSub>
                  </m:oMath>
                </a14:m>
                <a:endParaRPr lang="en-US" dirty="0"/>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den>
                    </m:f>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 </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e>
                      <m:sub>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𝒗</m:t>
                            </m:r>
                          </m:e>
                        </m:acc>
                        <m:r>
                          <a:rPr lang="en-US" b="0" i="1"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𝑙</m:t>
                            </m:r>
                          </m:e>
                        </m:d>
                      </m:sup>
                    </m:s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e>
                      <m:sub>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𝑙</m:t>
                                    </m:r>
                                  </m:e>
                                </m:d>
                              </m:sup>
                            </m:sSup>
                            <m:r>
                              <a:rPr lang="en-US" b="0" i="1" dirty="0" smtClean="0">
                                <a:latin typeface="Cambria Math" panose="02040503050406030204" pitchFamily="18" charset="0"/>
                              </a:rPr>
                              <m:t>,</m:t>
                            </m:r>
                            <m:r>
                              <a:rPr lang="en-US" b="1" i="1" dirty="0" smtClean="0">
                                <a:latin typeface="Cambria Math" panose="02040503050406030204" pitchFamily="18" charset="0"/>
                              </a:rPr>
                              <m:t>𝒗</m:t>
                            </m:r>
                          </m:e>
                        </m:d>
                      </m:sub>
                    </m:sSub>
                    <m:r>
                      <a:rPr lang="en-US" b="0" i="1" dirty="0" smtClean="0">
                        <a:latin typeface="Cambria Math" panose="02040503050406030204" pitchFamily="18" charset="0"/>
                      </a:rPr>
                      <m:t>)</m:t>
                    </m:r>
                  </m:oMath>
                </a14:m>
                <a:endParaRPr lang="en-US" dirty="0"/>
              </a:p>
              <a:p>
                <a:r>
                  <a:rPr lang="en-US" dirty="0"/>
                  <a:t>Where the probability distributions needed for the expectations can be computed using approximate inference techniques such as Gibbs sampling</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0" y="942049"/>
                <a:ext cx="12192000" cy="5915950"/>
              </a:xfrm>
              <a:blipFill>
                <a:blip r:embed="rId2"/>
                <a:stretch>
                  <a:fillRect l="-900" t="-1753" r="-1350"/>
                </a:stretch>
              </a:blipFill>
            </p:spPr>
            <p:txBody>
              <a:bodyPr/>
              <a:lstStyle/>
              <a:p>
                <a:r>
                  <a:rPr lang="en-US">
                    <a:noFill/>
                  </a:rPr>
                  <a:t> </a:t>
                </a:r>
              </a:p>
            </p:txBody>
          </p:sp>
        </mc:Fallback>
      </mc:AlternateContent>
    </p:spTree>
    <p:extLst>
      <p:ext uri="{BB962C8B-B14F-4D97-AF65-F5344CB8AC3E}">
        <p14:creationId xmlns:p14="http://schemas.microsoft.com/office/powerpoint/2010/main" val="6365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Deep Boltzmann Machine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942049"/>
                <a:ext cx="12191999" cy="5915950"/>
              </a:xfrm>
            </p:spPr>
            <p:txBody>
              <a:bodyPr/>
              <a:lstStyle/>
              <a:p>
                <a:r>
                  <a:rPr lang="en-US" dirty="0"/>
                  <a:t>Examining Markov blanket of layer in this network shows, given layers above/below, variables in a given layer are independent of all other layers</a:t>
                </a:r>
              </a:p>
              <a:p>
                <a:r>
                  <a:rPr lang="en-US" dirty="0"/>
                  <a:t>This conditional distribution is: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e>
                      <m:e>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𝑙</m:t>
                            </m:r>
                          </m:sub>
                        </m:s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m:t>
                            </m:r>
                          </m:sub>
                        </m:sSub>
                      </m:sup>
                      <m:e>
                        <m:r>
                          <a:rPr lang="en-US" b="0" i="1" smtClean="0">
                            <a:latin typeface="Cambria Math" panose="02040503050406030204" pitchFamily="18" charset="0"/>
                          </a:rPr>
                          <m:t>𝑝</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𝑘</m:t>
                            </m:r>
                          </m:sub>
                          <m:sup>
                            <m:r>
                              <a:rPr lang="en-US" b="0" i="1" smtClean="0">
                                <a:latin typeface="Cambria Math" panose="02040503050406030204" pitchFamily="18" charset="0"/>
                              </a:rPr>
                              <m:t>𝑙</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e>
                    </m:nary>
                  </m:oMath>
                </a14:m>
                <a:endParaRPr lang="en-US" dirty="0"/>
              </a:p>
              <a:p>
                <a14:m>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𝑙</m:t>
                            </m:r>
                          </m:sub>
                        </m:sSub>
                      </m:sup>
                      <m:e>
                        <m:r>
                          <a:rPr lang="en-US" b="0" i="1" smtClean="0">
                            <a:latin typeface="Cambria Math" panose="02040503050406030204" pitchFamily="18" charset="0"/>
                          </a:rPr>
                          <m:t>𝐵𝑒𝑟𝑛</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𝑘</m:t>
                            </m:r>
                          </m:sub>
                          <m:sup>
                            <m:r>
                              <a:rPr lang="en-US" b="0" i="1" smtClean="0">
                                <a:latin typeface="Cambria Math" panose="02040503050406030204" pitchFamily="18" charset="0"/>
                              </a:rPr>
                              <m:t>𝑙</m:t>
                            </m:r>
                          </m:sup>
                        </m:sSubSup>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𝑘</m:t>
                                </m:r>
                              </m:sub>
                              <m:sup>
                                <m:r>
                                  <a:rPr lang="en-US" b="0" i="1" smtClean="0">
                                    <a:latin typeface="Cambria Math" panose="02040503050406030204" pitchFamily="18" charset="0"/>
                                  </a:rPr>
                                  <m:t>𝑙</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𝑇</m:t>
                                </m:r>
                              </m:sup>
                            </m:sSubSup>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𝑾</m:t>
                                </m:r>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sSup>
                              <m:sSupPr>
                                <m:ctrlPr>
                                  <a:rPr lang="en-US" b="0" i="1" smtClean="0">
                                    <a:latin typeface="Cambria Math" panose="02040503050406030204" pitchFamily="18" charset="0"/>
                                  </a:rPr>
                                </m:ctrlPr>
                              </m:sSupPr>
                              <m:e>
                                <m:r>
                                  <a:rPr lang="en-US" b="1" i="1" smtClean="0">
                                    <a:latin typeface="Cambria Math" panose="02040503050406030204" pitchFamily="18" charset="0"/>
                                  </a:rPr>
                                  <m:t>𝒉</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e>
                        </m:d>
                        <m:r>
                          <a:rPr lang="en-US" b="0" i="1" smtClean="0">
                            <a:latin typeface="Cambria Math" panose="02040503050406030204" pitchFamily="18" charset="0"/>
                          </a:rPr>
                          <m:t>)</m:t>
                        </m:r>
                      </m:e>
                    </m:nary>
                  </m:oMath>
                </a14:m>
                <a:endParaRPr lang="en-US" dirty="0"/>
              </a:p>
              <a:p>
                <a:r>
                  <a:rPr lang="en-US" dirty="0"/>
                  <a:t>This enables all variables in a layer to be updated in parallel, using a method known as “block Gibbs sampling”, quicker than standard Gibbs sampling</a:t>
                </a:r>
              </a:p>
              <a:p>
                <a:r>
                  <a:rPr lang="en-US" dirty="0"/>
                  <a:t>Learning deep Boltzmann machines can be slow, so greedy, incremental methods are often used to initialize weights prior to learning</a:t>
                </a:r>
              </a:p>
              <a:p>
                <a:r>
                  <a:rPr lang="en-US" dirty="0"/>
                  <a:t>Deep Boltzmann machines can be learned incrementally by stacking 2-layer Boltzmann machines</a:t>
                </a:r>
              </a:p>
            </p:txBody>
          </p:sp>
        </mc:Choice>
        <mc:Fallback xmlns="">
          <p:sp>
            <p:nvSpPr>
              <p:cNvPr id="3" name="Content Placeholder 2">
                <a:extLst>
                  <a:ext uri="{FF2B5EF4-FFF2-40B4-BE49-F238E27FC236}">
                    <a16:creationId xmlns:a16="http://schemas.microsoft.com/office/drawing/2014/main" id="{B6AEEBD7-2856-4621-9A71-955F89F1AB6B}"/>
                  </a:ext>
                </a:extLst>
              </p:cNvPr>
              <p:cNvSpPr>
                <a:spLocks noGrp="1" noRot="1" noChangeAspect="1" noMove="1" noResize="1" noEditPoints="1" noAdjustHandles="1" noChangeArrowheads="1" noChangeShapeType="1" noTextEdit="1"/>
              </p:cNvSpPr>
              <p:nvPr>
                <p:ph idx="1"/>
              </p:nvPr>
            </p:nvSpPr>
            <p:spPr>
              <a:xfrm>
                <a:off x="-1" y="942049"/>
                <a:ext cx="12191999" cy="5915950"/>
              </a:xfrm>
              <a:blipFill>
                <a:blip r:embed="rId2"/>
                <a:stretch>
                  <a:fillRect l="-900" t="-1753" r="-50"/>
                </a:stretch>
              </a:blipFill>
            </p:spPr>
            <p:txBody>
              <a:bodyPr/>
              <a:lstStyle/>
              <a:p>
                <a:r>
                  <a:rPr lang="en-US">
                    <a:noFill/>
                  </a:rPr>
                  <a:t> </a:t>
                </a:r>
              </a:p>
            </p:txBody>
          </p:sp>
        </mc:Fallback>
      </mc:AlternateContent>
    </p:spTree>
    <p:extLst>
      <p:ext uri="{BB962C8B-B14F-4D97-AF65-F5344CB8AC3E}">
        <p14:creationId xmlns:p14="http://schemas.microsoft.com/office/powerpoint/2010/main" val="15307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99CF-EF8B-4D5E-B475-1E5461650E7E}"/>
              </a:ext>
            </a:extLst>
          </p:cNvPr>
          <p:cNvSpPr>
            <a:spLocks noGrp="1"/>
          </p:cNvSpPr>
          <p:nvPr>
            <p:ph type="title"/>
          </p:nvPr>
        </p:nvSpPr>
        <p:spPr>
          <a:xfrm>
            <a:off x="0" y="1"/>
            <a:ext cx="12192000" cy="893852"/>
          </a:xfrm>
        </p:spPr>
        <p:txBody>
          <a:bodyPr/>
          <a:lstStyle/>
          <a:p>
            <a:r>
              <a:rPr lang="en-US" dirty="0"/>
              <a:t>End of course</a:t>
            </a:r>
          </a:p>
        </p:txBody>
      </p:sp>
      <p:sp>
        <p:nvSpPr>
          <p:cNvPr id="3" name="Content Placeholder 2">
            <a:extLst>
              <a:ext uri="{FF2B5EF4-FFF2-40B4-BE49-F238E27FC236}">
                <a16:creationId xmlns:a16="http://schemas.microsoft.com/office/drawing/2014/main" id="{B6AEEBD7-2856-4621-9A71-955F89F1AB6B}"/>
              </a:ext>
            </a:extLst>
          </p:cNvPr>
          <p:cNvSpPr>
            <a:spLocks noGrp="1"/>
          </p:cNvSpPr>
          <p:nvPr>
            <p:ph idx="1"/>
          </p:nvPr>
        </p:nvSpPr>
        <p:spPr>
          <a:xfrm>
            <a:off x="1" y="893853"/>
            <a:ext cx="12191999" cy="5915950"/>
          </a:xfrm>
        </p:spPr>
        <p:txBody>
          <a:bodyPr/>
          <a:lstStyle/>
          <a:p>
            <a:r>
              <a:rPr lang="en-US" dirty="0"/>
              <a:t>Slides on </a:t>
            </a:r>
            <a:r>
              <a:rPr lang="en-US" dirty="0" err="1"/>
              <a:t>moodle</a:t>
            </a:r>
            <a:endParaRPr lang="en-US" dirty="0"/>
          </a:p>
          <a:p>
            <a:r>
              <a:rPr lang="en-US" dirty="0"/>
              <a:t>Will be in office </a:t>
            </a:r>
            <a:r>
              <a:rPr lang="en-US"/>
              <a:t>most days until </a:t>
            </a:r>
            <a:r>
              <a:rPr lang="en-US" dirty="0"/>
              <a:t>Dec 13 (final project due date)</a:t>
            </a:r>
          </a:p>
          <a:p>
            <a:r>
              <a:rPr lang="en-US" dirty="0"/>
              <a:t>Assignment 3 will be marked by this weekend</a:t>
            </a:r>
          </a:p>
        </p:txBody>
      </p:sp>
    </p:spTree>
    <p:extLst>
      <p:ext uri="{BB962C8B-B14F-4D97-AF65-F5344CB8AC3E}">
        <p14:creationId xmlns:p14="http://schemas.microsoft.com/office/powerpoint/2010/main" val="930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3.5 Instance based representation</a:t>
            </a:r>
          </a:p>
        </p:txBody>
      </p:sp>
      <p:sp>
        <p:nvSpPr>
          <p:cNvPr id="3" name="Content Placeholder 2"/>
          <p:cNvSpPr>
            <a:spLocks noGrp="1"/>
          </p:cNvSpPr>
          <p:nvPr>
            <p:ph idx="1"/>
          </p:nvPr>
        </p:nvSpPr>
        <p:spPr>
          <a:xfrm>
            <a:off x="838200" y="1690688"/>
            <a:ext cx="9954491" cy="4488439"/>
          </a:xfrm>
        </p:spPr>
        <p:txBody>
          <a:bodyPr>
            <a:normAutofit/>
          </a:bodyPr>
          <a:lstStyle/>
          <a:p>
            <a:r>
              <a:rPr lang="en-CA" dirty="0"/>
              <a:t>Instead of creating rules, work directly from instances themselves</a:t>
            </a:r>
          </a:p>
          <a:p>
            <a:r>
              <a:rPr lang="en-CA" dirty="0"/>
              <a:t>Store the set of training examples, and when we encounter a new instance, measure it against our stored examples using distance function</a:t>
            </a:r>
          </a:p>
          <a:p>
            <a:r>
              <a:rPr lang="en-CA" dirty="0"/>
              <a:t>Eager vs lazy evaluation</a:t>
            </a:r>
          </a:p>
          <a:p>
            <a:r>
              <a:rPr lang="en-CA" dirty="0"/>
              <a:t>K-nearest neighbour</a:t>
            </a:r>
          </a:p>
          <a:p>
            <a:r>
              <a:rPr lang="en-CA" dirty="0"/>
              <a:t>Distance function (typically Euclidean, but what about nominal attributes)</a:t>
            </a:r>
          </a:p>
          <a:p>
            <a:r>
              <a:rPr lang="en-CA" dirty="0"/>
              <a:t>Does not make explicit the structure that is learned</a:t>
            </a:r>
          </a:p>
        </p:txBody>
      </p:sp>
    </p:spTree>
    <p:extLst>
      <p:ext uri="{BB962C8B-B14F-4D97-AF65-F5344CB8AC3E}">
        <p14:creationId xmlns:p14="http://schemas.microsoft.com/office/powerpoint/2010/main" val="882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0"/>
            <a:ext cx="10515600" cy="956397"/>
          </a:xfrm>
        </p:spPr>
        <p:txBody>
          <a:bodyPr/>
          <a:lstStyle/>
          <a:p>
            <a:r>
              <a:rPr lang="en-CA" dirty="0"/>
              <a:t>Implicit knowledge representation</a:t>
            </a:r>
          </a:p>
        </p:txBody>
      </p:sp>
      <p:sp>
        <p:nvSpPr>
          <p:cNvPr id="3" name="Content Placeholder 2"/>
          <p:cNvSpPr>
            <a:spLocks noGrp="1"/>
          </p:cNvSpPr>
          <p:nvPr>
            <p:ph idx="1"/>
          </p:nvPr>
        </p:nvSpPr>
        <p:spPr>
          <a:xfrm>
            <a:off x="838200" y="956397"/>
            <a:ext cx="10515600" cy="2604221"/>
          </a:xfrm>
        </p:spPr>
        <p:txBody>
          <a:bodyPr>
            <a:normAutofit fontScale="62500" lnSpcReduction="20000"/>
          </a:bodyPr>
          <a:lstStyle/>
          <a:p>
            <a:r>
              <a:rPr lang="en-CA" dirty="0"/>
              <a:t>Instances combined with distance metric carve out boundaries in instance space, distinguishing one class from another (output is implicit)</a:t>
            </a:r>
          </a:p>
          <a:p>
            <a:pPr lvl="1"/>
            <a:r>
              <a:rPr lang="en-CA" dirty="0"/>
              <a:t>Simplest case: two instances, one of each class. Nearest neighbour rule splits instance space along perpendicular bisector of line joining two instances</a:t>
            </a:r>
          </a:p>
          <a:p>
            <a:r>
              <a:rPr lang="en-CA" dirty="0"/>
              <a:t>Given several instances of each class, space is divided by a set of lines representing perpendicular bisectors of selected lines joining an instance of one class to one of another class (A)</a:t>
            </a:r>
          </a:p>
          <a:p>
            <a:r>
              <a:rPr lang="en-CA" dirty="0"/>
              <a:t>Examples outside this decision boundary can be discarded (B)</a:t>
            </a:r>
          </a:p>
          <a:p>
            <a:r>
              <a:rPr lang="en-CA" dirty="0"/>
              <a:t>Can explicitly generalize the instances by creating rectangular regions enclosing class (C)</a:t>
            </a:r>
          </a:p>
          <a:p>
            <a:pPr lvl="1"/>
            <a:r>
              <a:rPr lang="en-CA" dirty="0"/>
              <a:t>Similar to rules that test a numeric variable against an upper and lower bound</a:t>
            </a:r>
          </a:p>
          <a:p>
            <a:r>
              <a:rPr lang="en-CA" dirty="0"/>
              <a:t>Nested regions (region all one class contains sub-region of different class), similar to exceptions (D)</a:t>
            </a:r>
          </a:p>
          <a:p>
            <a:endParaRPr lang="en-CA" dirty="0"/>
          </a:p>
          <a:p>
            <a:endParaRPr lang="en-CA" dirty="0"/>
          </a:p>
        </p:txBody>
      </p:sp>
      <p:pic>
        <p:nvPicPr>
          <p:cNvPr id="4" name="Picture 3"/>
          <p:cNvPicPr>
            <a:picLocks noChangeAspect="1"/>
          </p:cNvPicPr>
          <p:nvPr/>
        </p:nvPicPr>
        <p:blipFill>
          <a:blip r:embed="rId2"/>
          <a:stretch>
            <a:fillRect/>
          </a:stretch>
        </p:blipFill>
        <p:spPr>
          <a:xfrm>
            <a:off x="171450" y="3895725"/>
            <a:ext cx="11849100" cy="2962275"/>
          </a:xfrm>
          <a:prstGeom prst="rect">
            <a:avLst/>
          </a:prstGeom>
        </p:spPr>
      </p:pic>
    </p:spTree>
    <p:extLst>
      <p:ext uri="{BB962C8B-B14F-4D97-AF65-F5344CB8AC3E}">
        <p14:creationId xmlns:p14="http://schemas.microsoft.com/office/powerpoint/2010/main" val="337972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98657"/>
          </a:xfrm>
        </p:spPr>
        <p:txBody>
          <a:bodyPr/>
          <a:lstStyle/>
          <a:p>
            <a:r>
              <a:rPr lang="en-CA" dirty="0"/>
              <a:t>3.6 clusters</a:t>
            </a:r>
          </a:p>
        </p:txBody>
      </p:sp>
      <p:sp>
        <p:nvSpPr>
          <p:cNvPr id="3" name="Content Placeholder 2"/>
          <p:cNvSpPr>
            <a:spLocks noGrp="1"/>
          </p:cNvSpPr>
          <p:nvPr>
            <p:ph idx="1"/>
          </p:nvPr>
        </p:nvSpPr>
        <p:spPr>
          <a:xfrm>
            <a:off x="540327" y="798658"/>
            <a:ext cx="11430000" cy="2540288"/>
          </a:xfrm>
        </p:spPr>
        <p:txBody>
          <a:bodyPr>
            <a:normAutofit fontScale="70000" lnSpcReduction="20000"/>
          </a:bodyPr>
          <a:lstStyle/>
          <a:p>
            <a:r>
              <a:rPr lang="en-CA" dirty="0"/>
              <a:t>When clusters rather than a classifier is learned, output takes the form of a diagram showing which clusters a given instance belongs to (A)</a:t>
            </a:r>
          </a:p>
          <a:p>
            <a:r>
              <a:rPr lang="en-CA" dirty="0"/>
              <a:t>Some algorithms allow one instance to belong to more than one cluster, so we can draw overlapping subsets representing each cluster (B)</a:t>
            </a:r>
          </a:p>
          <a:p>
            <a:r>
              <a:rPr lang="en-CA" dirty="0"/>
              <a:t>Some algorithms associate instances with clusters probabilistically, so the output is a set of probabilities for each instance (C)</a:t>
            </a:r>
          </a:p>
          <a:p>
            <a:r>
              <a:rPr lang="en-CA" dirty="0"/>
              <a:t>Some algorithms produce a hierarchical structure of clusters, where instance space is divided into fewer clusters at top level, each of which divides into </a:t>
            </a:r>
            <a:r>
              <a:rPr lang="en-CA" dirty="0" err="1"/>
              <a:t>subclusters</a:t>
            </a:r>
            <a:r>
              <a:rPr lang="en-CA" dirty="0"/>
              <a:t>, etc. (D) </a:t>
            </a:r>
          </a:p>
          <a:p>
            <a:r>
              <a:rPr lang="en-CA" dirty="0"/>
              <a:t>Clustering is often used to find classes in unlabeled data, and then run the decision tree/rule generator</a:t>
            </a:r>
          </a:p>
          <a:p>
            <a:endParaRPr lang="en-CA" dirty="0"/>
          </a:p>
          <a:p>
            <a:endParaRPr lang="en-CA" dirty="0"/>
          </a:p>
        </p:txBody>
      </p:sp>
      <p:pic>
        <p:nvPicPr>
          <p:cNvPr id="5" name="Picture 4"/>
          <p:cNvPicPr>
            <a:picLocks noChangeAspect="1"/>
          </p:cNvPicPr>
          <p:nvPr/>
        </p:nvPicPr>
        <p:blipFill>
          <a:blip r:embed="rId2"/>
          <a:stretch>
            <a:fillRect/>
          </a:stretch>
        </p:blipFill>
        <p:spPr>
          <a:xfrm>
            <a:off x="838200" y="3670394"/>
            <a:ext cx="10735541" cy="3187606"/>
          </a:xfrm>
          <a:prstGeom prst="rect">
            <a:avLst/>
          </a:prstGeom>
        </p:spPr>
      </p:pic>
    </p:spTree>
    <p:extLst>
      <p:ext uri="{BB962C8B-B14F-4D97-AF65-F5344CB8AC3E}">
        <p14:creationId xmlns:p14="http://schemas.microsoft.com/office/powerpoint/2010/main" val="157107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 chapter 3</a:t>
            </a:r>
          </a:p>
        </p:txBody>
      </p:sp>
      <p:sp>
        <p:nvSpPr>
          <p:cNvPr id="3" name="Content Placeholder 2"/>
          <p:cNvSpPr>
            <a:spLocks noGrp="1"/>
          </p:cNvSpPr>
          <p:nvPr>
            <p:ph idx="1"/>
          </p:nvPr>
        </p:nvSpPr>
        <p:spPr/>
        <p:txBody>
          <a:bodyPr/>
          <a:lstStyle/>
          <a:p>
            <a:r>
              <a:rPr lang="en-CA" dirty="0"/>
              <a:t>Linear models</a:t>
            </a:r>
          </a:p>
          <a:p>
            <a:r>
              <a:rPr lang="en-CA" dirty="0"/>
              <a:t>Decision trees</a:t>
            </a:r>
          </a:p>
          <a:p>
            <a:r>
              <a:rPr lang="en-CA" dirty="0"/>
              <a:t>Rules </a:t>
            </a:r>
          </a:p>
          <a:p>
            <a:r>
              <a:rPr lang="en-CA" dirty="0"/>
              <a:t>Instance-based representation </a:t>
            </a:r>
          </a:p>
        </p:txBody>
      </p:sp>
    </p:spTree>
    <p:extLst>
      <p:ext uri="{BB962C8B-B14F-4D97-AF65-F5344CB8AC3E}">
        <p14:creationId xmlns:p14="http://schemas.microsoft.com/office/powerpoint/2010/main" val="189748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4</a:t>
            </a:r>
          </a:p>
        </p:txBody>
      </p:sp>
    </p:spTree>
    <p:extLst>
      <p:ext uri="{BB962C8B-B14F-4D97-AF65-F5344CB8AC3E}">
        <p14:creationId xmlns:p14="http://schemas.microsoft.com/office/powerpoint/2010/main" val="3687278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Recap</a:t>
            </a:r>
          </a:p>
        </p:txBody>
      </p:sp>
      <p:sp>
        <p:nvSpPr>
          <p:cNvPr id="3" name="Content Placeholder 2"/>
          <p:cNvSpPr>
            <a:spLocks noGrp="1"/>
          </p:cNvSpPr>
          <p:nvPr>
            <p:ph idx="1"/>
          </p:nvPr>
        </p:nvSpPr>
        <p:spPr/>
        <p:txBody>
          <a:bodyPr/>
          <a:lstStyle/>
          <a:p>
            <a:r>
              <a:rPr lang="en-CA" dirty="0"/>
              <a:t>Input</a:t>
            </a:r>
          </a:p>
          <a:p>
            <a:r>
              <a:rPr lang="en-CA" dirty="0"/>
              <a:t>Output</a:t>
            </a:r>
          </a:p>
          <a:p>
            <a:endParaRPr lang="en-CA" dirty="0"/>
          </a:p>
        </p:txBody>
      </p:sp>
    </p:spTree>
    <p:extLst>
      <p:ext uri="{BB962C8B-B14F-4D97-AF65-F5344CB8AC3E}">
        <p14:creationId xmlns:p14="http://schemas.microsoft.com/office/powerpoint/2010/main" val="244362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Algorithms: the basic methods (chapter 4)</a:t>
            </a:r>
          </a:p>
        </p:txBody>
      </p:sp>
      <p:sp>
        <p:nvSpPr>
          <p:cNvPr id="3" name="Content Placeholder 2"/>
          <p:cNvSpPr>
            <a:spLocks noGrp="1"/>
          </p:cNvSpPr>
          <p:nvPr>
            <p:ph idx="1"/>
          </p:nvPr>
        </p:nvSpPr>
        <p:spPr/>
        <p:txBody>
          <a:bodyPr>
            <a:normAutofit fontScale="85000" lnSpcReduction="20000"/>
          </a:bodyPr>
          <a:lstStyle/>
          <a:p>
            <a:r>
              <a:rPr lang="en-CA" b="1" dirty="0"/>
              <a:t>Rudimentary rule learning (1R)</a:t>
            </a:r>
          </a:p>
          <a:p>
            <a:r>
              <a:rPr lang="en-CA" b="1" dirty="0"/>
              <a:t>Naïve Bayes for probabilistic classification</a:t>
            </a:r>
          </a:p>
          <a:p>
            <a:r>
              <a:rPr lang="en-CA" dirty="0"/>
              <a:t>Divide and conquer for learning Decision Trees</a:t>
            </a:r>
          </a:p>
          <a:p>
            <a:r>
              <a:rPr lang="en-CA" dirty="0"/>
              <a:t>Separate and conquer for learning Decision Rules</a:t>
            </a:r>
          </a:p>
          <a:p>
            <a:r>
              <a:rPr lang="en-CA" dirty="0" err="1"/>
              <a:t>Apriori</a:t>
            </a:r>
            <a:r>
              <a:rPr lang="en-CA" dirty="0"/>
              <a:t> algorithm for mining Association Rules</a:t>
            </a:r>
          </a:p>
          <a:p>
            <a:r>
              <a:rPr lang="en-CA" dirty="0"/>
              <a:t>Linear regression for numeric prediction</a:t>
            </a:r>
          </a:p>
          <a:p>
            <a:r>
              <a:rPr lang="en-CA" dirty="0"/>
              <a:t>Logistic regression for classification</a:t>
            </a:r>
          </a:p>
          <a:p>
            <a:r>
              <a:rPr lang="en-CA" dirty="0"/>
              <a:t>Mistake-driven algorithms (Perceptron and Winnow)</a:t>
            </a:r>
          </a:p>
          <a:p>
            <a:r>
              <a:rPr lang="en-CA" dirty="0"/>
              <a:t>Instance based learning – data structures for nearest neighbour search</a:t>
            </a:r>
          </a:p>
          <a:p>
            <a:r>
              <a:rPr lang="en-CA" dirty="0"/>
              <a:t>K-means clustering and Hierarchical clustering</a:t>
            </a:r>
          </a:p>
          <a:p>
            <a:r>
              <a:rPr lang="en-CA" dirty="0"/>
              <a:t>Multi-instance learning</a:t>
            </a:r>
          </a:p>
        </p:txBody>
      </p:sp>
    </p:spTree>
    <p:extLst>
      <p:ext uri="{BB962C8B-B14F-4D97-AF65-F5344CB8AC3E}">
        <p14:creationId xmlns:p14="http://schemas.microsoft.com/office/powerpoint/2010/main" val="182868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 ideas</a:t>
            </a:r>
          </a:p>
        </p:txBody>
      </p:sp>
      <p:sp>
        <p:nvSpPr>
          <p:cNvPr id="3" name="Content Placeholder 2"/>
          <p:cNvSpPr>
            <a:spLocks noGrp="1"/>
          </p:cNvSpPr>
          <p:nvPr>
            <p:ph idx="1"/>
          </p:nvPr>
        </p:nvSpPr>
        <p:spPr/>
        <p:txBody>
          <a:bodyPr/>
          <a:lstStyle/>
          <a:p>
            <a:r>
              <a:rPr lang="en-CA" dirty="0"/>
              <a:t>Simplicity first approach (simple ideas often work very well!)</a:t>
            </a:r>
          </a:p>
          <a:p>
            <a:r>
              <a:rPr lang="en-CA" dirty="0"/>
              <a:t>Simple structure datasets can exhibit:</a:t>
            </a:r>
          </a:p>
          <a:p>
            <a:pPr lvl="1"/>
            <a:r>
              <a:rPr lang="en-CA" dirty="0"/>
              <a:t>Single attribute is relevant, all others are redundant</a:t>
            </a:r>
          </a:p>
          <a:p>
            <a:pPr lvl="1"/>
            <a:r>
              <a:rPr lang="en-CA" dirty="0"/>
              <a:t>Small number of independent rules governing assignment to different classes</a:t>
            </a:r>
          </a:p>
          <a:p>
            <a:pPr lvl="1"/>
            <a:r>
              <a:rPr lang="en-CA" dirty="0"/>
              <a:t>Strong (linear?) dependencies among different subsets of attributes</a:t>
            </a:r>
          </a:p>
          <a:p>
            <a:r>
              <a:rPr lang="en-CA" dirty="0"/>
              <a:t>Each of the above cases is handled best by a specific algorithm</a:t>
            </a:r>
          </a:p>
          <a:p>
            <a:endParaRPr lang="en-CA" dirty="0"/>
          </a:p>
        </p:txBody>
      </p:sp>
    </p:spTree>
    <p:extLst>
      <p:ext uri="{BB962C8B-B14F-4D97-AF65-F5344CB8AC3E}">
        <p14:creationId xmlns:p14="http://schemas.microsoft.com/office/powerpoint/2010/main" val="42743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Inferring Rudimentary Rules</a:t>
            </a:r>
          </a:p>
        </p:txBody>
      </p:sp>
      <p:sp>
        <p:nvSpPr>
          <p:cNvPr id="3" name="Content Placeholder 2"/>
          <p:cNvSpPr>
            <a:spLocks noGrp="1"/>
          </p:cNvSpPr>
          <p:nvPr>
            <p:ph idx="1"/>
          </p:nvPr>
        </p:nvSpPr>
        <p:spPr/>
        <p:txBody>
          <a:bodyPr/>
          <a:lstStyle/>
          <a:p>
            <a:r>
              <a:rPr lang="en-CA" b="1" dirty="0"/>
              <a:t>1R (1-Rule) </a:t>
            </a:r>
          </a:p>
          <a:p>
            <a:r>
              <a:rPr lang="en-CA" dirty="0"/>
              <a:t>Easiest way to find simple classification rules from set of instances</a:t>
            </a:r>
          </a:p>
          <a:p>
            <a:r>
              <a:rPr lang="en-CA" dirty="0"/>
              <a:t>Generates one-level decision tree expressed in form of a set of rules that all test a single attribute</a:t>
            </a:r>
          </a:p>
          <a:p>
            <a:r>
              <a:rPr lang="en-CA" dirty="0"/>
              <a:t>Simple, computationally cheap, characterizes structure of data well</a:t>
            </a:r>
          </a:p>
          <a:p>
            <a:pPr lvl="1"/>
            <a:r>
              <a:rPr lang="en-CA" dirty="0"/>
              <a:t>Simple rules frequently achieve surprisingly high accuracy because structure underlying real-world datasets is often quite rudimentary (example)</a:t>
            </a:r>
          </a:p>
          <a:p>
            <a:r>
              <a:rPr lang="en-CA" dirty="0"/>
              <a:t>Idea: make rules that test a single attribute and branch accordingly</a:t>
            </a:r>
          </a:p>
          <a:p>
            <a:endParaRPr lang="en-CA" dirty="0"/>
          </a:p>
          <a:p>
            <a:endParaRPr lang="en-CA" dirty="0"/>
          </a:p>
          <a:p>
            <a:pPr lvl="1"/>
            <a:endParaRPr lang="en-CA" dirty="0"/>
          </a:p>
        </p:txBody>
      </p:sp>
    </p:spTree>
    <p:extLst>
      <p:ext uri="{BB962C8B-B14F-4D97-AF65-F5344CB8AC3E}">
        <p14:creationId xmlns:p14="http://schemas.microsoft.com/office/powerpoint/2010/main" val="376622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Overview part 1</a:t>
            </a:r>
          </a:p>
        </p:txBody>
      </p:sp>
      <p:sp>
        <p:nvSpPr>
          <p:cNvPr id="3" name="Content Placeholder 2"/>
          <p:cNvSpPr>
            <a:spLocks noGrp="1"/>
          </p:cNvSpPr>
          <p:nvPr>
            <p:ph idx="1"/>
          </p:nvPr>
        </p:nvSpPr>
        <p:spPr/>
        <p:txBody>
          <a:bodyPr>
            <a:normAutofit fontScale="92500" lnSpcReduction="10000"/>
          </a:bodyPr>
          <a:lstStyle/>
          <a:p>
            <a:r>
              <a:rPr lang="en-CA" dirty="0"/>
              <a:t>Machine learning methods will be covered at successive levels of detail</a:t>
            </a:r>
          </a:p>
          <a:p>
            <a:r>
              <a:rPr lang="en-CA" dirty="0"/>
              <a:t>Chapter 1 – What’s it all about?</a:t>
            </a:r>
          </a:p>
          <a:p>
            <a:pPr lvl="1"/>
            <a:r>
              <a:rPr lang="en-CA" dirty="0"/>
              <a:t>What is machine learning, where is it used, examples of applications</a:t>
            </a:r>
          </a:p>
          <a:p>
            <a:r>
              <a:rPr lang="en-CA" dirty="0"/>
              <a:t>Chapter 2 – Input </a:t>
            </a:r>
          </a:p>
          <a:p>
            <a:pPr lvl="1"/>
            <a:r>
              <a:rPr lang="en-CA" dirty="0"/>
              <a:t>Instances and attributes</a:t>
            </a:r>
          </a:p>
          <a:p>
            <a:r>
              <a:rPr lang="en-CA" dirty="0"/>
              <a:t>Chapter 3 – Output </a:t>
            </a:r>
          </a:p>
          <a:p>
            <a:pPr lvl="1"/>
            <a:r>
              <a:rPr lang="en-CA" dirty="0"/>
              <a:t>Knowledge representation</a:t>
            </a:r>
          </a:p>
          <a:p>
            <a:r>
              <a:rPr lang="en-CA" dirty="0"/>
              <a:t>Chapter 4 – Algorithms: the basic methods</a:t>
            </a:r>
          </a:p>
          <a:p>
            <a:pPr lvl="1"/>
            <a:r>
              <a:rPr lang="en-CA" dirty="0"/>
              <a:t>Describe basic methods in simplified form</a:t>
            </a:r>
          </a:p>
          <a:p>
            <a:r>
              <a:rPr lang="en-CA" dirty="0"/>
              <a:t>Chapter 5 – Credibility: evaluating what’s been learned</a:t>
            </a:r>
          </a:p>
          <a:p>
            <a:pPr lvl="1"/>
            <a:r>
              <a:rPr lang="en-CA" dirty="0"/>
              <a:t>Need to be able to measure how well we are doing</a:t>
            </a:r>
          </a:p>
        </p:txBody>
      </p:sp>
    </p:spTree>
    <p:extLst>
      <p:ext uri="{BB962C8B-B14F-4D97-AF65-F5344CB8AC3E}">
        <p14:creationId xmlns:p14="http://schemas.microsoft.com/office/powerpoint/2010/main" val="28851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1R (1-Rule) algorithm</a:t>
            </a:r>
          </a:p>
        </p:txBody>
      </p:sp>
      <p:pic>
        <p:nvPicPr>
          <p:cNvPr id="4" name="Picture 3"/>
          <p:cNvPicPr>
            <a:picLocks noChangeAspect="1"/>
          </p:cNvPicPr>
          <p:nvPr/>
        </p:nvPicPr>
        <p:blipFill>
          <a:blip r:embed="rId2"/>
          <a:stretch>
            <a:fillRect/>
          </a:stretch>
        </p:blipFill>
        <p:spPr>
          <a:xfrm>
            <a:off x="364331" y="2743081"/>
            <a:ext cx="11463337" cy="1931278"/>
          </a:xfrm>
          <a:prstGeom prst="rect">
            <a:avLst/>
          </a:prstGeom>
        </p:spPr>
      </p:pic>
    </p:spTree>
    <p:extLst>
      <p:ext uri="{BB962C8B-B14F-4D97-AF65-F5344CB8AC3E}">
        <p14:creationId xmlns:p14="http://schemas.microsoft.com/office/powerpoint/2010/main" val="66958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70779" cy="1325563"/>
          </a:xfrm>
        </p:spPr>
        <p:txBody>
          <a:bodyPr/>
          <a:lstStyle/>
          <a:p>
            <a:r>
              <a:rPr lang="en-CA" dirty="0"/>
              <a:t>Applying 1R to raw data</a:t>
            </a:r>
          </a:p>
        </p:txBody>
      </p:sp>
      <p:graphicFrame>
        <p:nvGraphicFramePr>
          <p:cNvPr id="4" name="Table 3"/>
          <p:cNvGraphicFramePr>
            <a:graphicFrameLocks noGrp="1"/>
          </p:cNvGraphicFramePr>
          <p:nvPr/>
        </p:nvGraphicFramePr>
        <p:xfrm>
          <a:off x="5438265" y="80748"/>
          <a:ext cx="6608620" cy="6719460"/>
        </p:xfrm>
        <a:graphic>
          <a:graphicData uri="http://schemas.openxmlformats.org/drawingml/2006/table">
            <a:tbl>
              <a:tblPr firstRow="1" firstCol="1" bandRow="1">
                <a:tableStyleId>{5C22544A-7EE6-4342-B048-85BDC9FD1C3A}</a:tableStyleId>
              </a:tblPr>
              <a:tblGrid>
                <a:gridCol w="1321724">
                  <a:extLst>
                    <a:ext uri="{9D8B030D-6E8A-4147-A177-3AD203B41FA5}">
                      <a16:colId xmlns:a16="http://schemas.microsoft.com/office/drawing/2014/main" val="2316273983"/>
                    </a:ext>
                  </a:extLst>
                </a:gridCol>
                <a:gridCol w="1321724">
                  <a:extLst>
                    <a:ext uri="{9D8B030D-6E8A-4147-A177-3AD203B41FA5}">
                      <a16:colId xmlns:a16="http://schemas.microsoft.com/office/drawing/2014/main" val="265443370"/>
                    </a:ext>
                  </a:extLst>
                </a:gridCol>
                <a:gridCol w="1321724">
                  <a:extLst>
                    <a:ext uri="{9D8B030D-6E8A-4147-A177-3AD203B41FA5}">
                      <a16:colId xmlns:a16="http://schemas.microsoft.com/office/drawing/2014/main" val="1338186882"/>
                    </a:ext>
                  </a:extLst>
                </a:gridCol>
                <a:gridCol w="1321724">
                  <a:extLst>
                    <a:ext uri="{9D8B030D-6E8A-4147-A177-3AD203B41FA5}">
                      <a16:colId xmlns:a16="http://schemas.microsoft.com/office/drawing/2014/main" val="3043099467"/>
                    </a:ext>
                  </a:extLst>
                </a:gridCol>
                <a:gridCol w="1321724">
                  <a:extLst>
                    <a:ext uri="{9D8B030D-6E8A-4147-A177-3AD203B41FA5}">
                      <a16:colId xmlns:a16="http://schemas.microsoft.com/office/drawing/2014/main" val="3936291445"/>
                    </a:ext>
                  </a:extLst>
                </a:gridCol>
              </a:tblGrid>
              <a:tr h="569526">
                <a:tc>
                  <a:txBody>
                    <a:bodyPr/>
                    <a:lstStyle/>
                    <a:p>
                      <a:pPr indent="-128270">
                        <a:lnSpc>
                          <a:spcPts val="1515"/>
                        </a:lnSpc>
                        <a:spcAft>
                          <a:spcPts val="0"/>
                        </a:spcAft>
                      </a:pPr>
                      <a:r>
                        <a:rPr lang="en-CA" sz="1600" b="1" dirty="0">
                          <a:solidFill>
                            <a:schemeClr val="tx1"/>
                          </a:solidFill>
                          <a:effectLst/>
                        </a:rPr>
                        <a:t>Outlook</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Temperature</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Humidity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60506949"/>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6413865"/>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658815990"/>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High</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182050358"/>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False</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73097485"/>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7315331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094702979"/>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2388871"/>
                  </a:ext>
                </a:extLst>
              </a:tr>
              <a:tr h="439281">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Mild</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044260058"/>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48734293"/>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34425842"/>
                  </a:ext>
                </a:extLst>
              </a:tr>
              <a:tr h="439281">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587015908"/>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6966686"/>
                  </a:ext>
                </a:extLst>
              </a:tr>
              <a:tr h="439281">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39661719"/>
                  </a:ext>
                </a:extLst>
              </a:tr>
              <a:tr h="439281">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83103004"/>
                  </a:ext>
                </a:extLst>
              </a:tr>
            </a:tbl>
          </a:graphicData>
        </a:graphic>
      </p:graphicFrame>
      <p:sp>
        <p:nvSpPr>
          <p:cNvPr id="6" name="Rectangle 5"/>
          <p:cNvSpPr/>
          <p:nvPr/>
        </p:nvSpPr>
        <p:spPr>
          <a:xfrm>
            <a:off x="5438265" y="80748"/>
            <a:ext cx="5316169" cy="506106"/>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438265" y="586854"/>
            <a:ext cx="1317375" cy="914400"/>
          </a:xfrm>
          <a:prstGeom prst="rect">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5438265" y="3693531"/>
            <a:ext cx="1317375" cy="851174"/>
          </a:xfrm>
          <a:prstGeom prst="rect">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438265" y="5019638"/>
            <a:ext cx="1317375" cy="425819"/>
          </a:xfrm>
          <a:prstGeom prst="rect">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10713490" y="632810"/>
            <a:ext cx="1317375" cy="8684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10715862" y="3693531"/>
            <a:ext cx="1317375" cy="3957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10713490" y="4135272"/>
            <a:ext cx="1317375" cy="4417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10724497" y="5003716"/>
            <a:ext cx="1317375" cy="441741"/>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524389" y="1664314"/>
            <a:ext cx="4329545" cy="861774"/>
          </a:xfrm>
          <a:prstGeom prst="rect">
            <a:avLst/>
          </a:prstGeom>
          <a:noFill/>
        </p:spPr>
        <p:txBody>
          <a:bodyPr wrap="square" rtlCol="0">
            <a:spAutoFit/>
          </a:bodyPr>
          <a:lstStyle/>
          <a:p>
            <a:r>
              <a:rPr lang="en-CA" sz="2500" b="1" dirty="0">
                <a:solidFill>
                  <a:srgbClr val="0070C0"/>
                </a:solidFill>
              </a:rPr>
              <a:t>For each attribute:</a:t>
            </a:r>
          </a:p>
          <a:p>
            <a:r>
              <a:rPr lang="en-CA" sz="2500" b="1" dirty="0">
                <a:solidFill>
                  <a:srgbClr val="0070C0"/>
                </a:solidFill>
              </a:rPr>
              <a:t>(start with Outlook)</a:t>
            </a:r>
          </a:p>
        </p:txBody>
      </p:sp>
      <p:sp>
        <p:nvSpPr>
          <p:cNvPr id="10" name="TextBox 9"/>
          <p:cNvSpPr txBox="1"/>
          <p:nvPr/>
        </p:nvSpPr>
        <p:spPr>
          <a:xfrm>
            <a:off x="528411" y="2435396"/>
            <a:ext cx="4320670" cy="861774"/>
          </a:xfrm>
          <a:prstGeom prst="rect">
            <a:avLst/>
          </a:prstGeom>
          <a:noFill/>
        </p:spPr>
        <p:txBody>
          <a:bodyPr wrap="none" rtlCol="0">
            <a:spAutoFit/>
          </a:bodyPr>
          <a:lstStyle/>
          <a:p>
            <a:r>
              <a:rPr lang="en-CA" sz="2500" b="1" dirty="0">
                <a:solidFill>
                  <a:schemeClr val="accent2">
                    <a:lumMod val="50000"/>
                  </a:schemeClr>
                </a:solidFill>
              </a:rPr>
              <a:t>For each value of that attribute</a:t>
            </a:r>
          </a:p>
          <a:p>
            <a:r>
              <a:rPr lang="en-CA" sz="2500" b="1" dirty="0">
                <a:solidFill>
                  <a:schemeClr val="accent2">
                    <a:lumMod val="50000"/>
                  </a:schemeClr>
                </a:solidFill>
              </a:rPr>
              <a:t>(start with Sunny)</a:t>
            </a:r>
          </a:p>
        </p:txBody>
      </p:sp>
      <p:sp>
        <p:nvSpPr>
          <p:cNvPr id="15" name="TextBox 14"/>
          <p:cNvSpPr txBox="1"/>
          <p:nvPr/>
        </p:nvSpPr>
        <p:spPr>
          <a:xfrm>
            <a:off x="524389" y="3208840"/>
            <a:ext cx="4951805" cy="477054"/>
          </a:xfrm>
          <a:prstGeom prst="rect">
            <a:avLst/>
          </a:prstGeom>
          <a:noFill/>
        </p:spPr>
        <p:txBody>
          <a:bodyPr wrap="none" rtlCol="0">
            <a:spAutoFit/>
          </a:bodyPr>
          <a:lstStyle/>
          <a:p>
            <a:r>
              <a:rPr lang="en-CA" sz="2500" b="1" dirty="0">
                <a:solidFill>
                  <a:srgbClr val="00B050"/>
                </a:solidFill>
              </a:rPr>
              <a:t>Count how often each class appears</a:t>
            </a:r>
          </a:p>
        </p:txBody>
      </p:sp>
      <p:sp>
        <p:nvSpPr>
          <p:cNvPr id="16" name="TextBox 15"/>
          <p:cNvSpPr txBox="1"/>
          <p:nvPr/>
        </p:nvSpPr>
        <p:spPr>
          <a:xfrm>
            <a:off x="524389" y="3693531"/>
            <a:ext cx="3870419" cy="477054"/>
          </a:xfrm>
          <a:prstGeom prst="rect">
            <a:avLst/>
          </a:prstGeom>
          <a:noFill/>
        </p:spPr>
        <p:txBody>
          <a:bodyPr wrap="none" rtlCol="0">
            <a:spAutoFit/>
          </a:bodyPr>
          <a:lstStyle/>
          <a:p>
            <a:r>
              <a:rPr lang="en-CA" sz="2500" dirty="0"/>
              <a:t>Find the most frequent class</a:t>
            </a:r>
          </a:p>
        </p:txBody>
      </p:sp>
      <p:sp>
        <p:nvSpPr>
          <p:cNvPr id="17" name="TextBox 16"/>
          <p:cNvSpPr txBox="1"/>
          <p:nvPr/>
        </p:nvSpPr>
        <p:spPr>
          <a:xfrm>
            <a:off x="514250" y="4119118"/>
            <a:ext cx="4324692" cy="895775"/>
          </a:xfrm>
          <a:prstGeom prst="rect">
            <a:avLst/>
          </a:prstGeom>
          <a:noFill/>
        </p:spPr>
        <p:txBody>
          <a:bodyPr wrap="square" rtlCol="0">
            <a:spAutoFit/>
          </a:bodyPr>
          <a:lstStyle/>
          <a:p>
            <a:r>
              <a:rPr lang="en-CA" sz="2500" dirty="0"/>
              <a:t>Make the rule assign that class to this attribute-value</a:t>
            </a:r>
          </a:p>
        </p:txBody>
      </p:sp>
      <p:sp>
        <p:nvSpPr>
          <p:cNvPr id="19" name="TextBox 18"/>
          <p:cNvSpPr txBox="1"/>
          <p:nvPr/>
        </p:nvSpPr>
        <p:spPr>
          <a:xfrm>
            <a:off x="509237" y="5038158"/>
            <a:ext cx="3768352" cy="1246495"/>
          </a:xfrm>
          <a:prstGeom prst="rect">
            <a:avLst/>
          </a:prstGeom>
          <a:noFill/>
        </p:spPr>
        <p:txBody>
          <a:bodyPr wrap="square" rtlCol="0">
            <a:spAutoFit/>
          </a:bodyPr>
          <a:lstStyle/>
          <a:p>
            <a:r>
              <a:rPr lang="en-CA" sz="2500" dirty="0"/>
              <a:t>Calculate error rate of rules and choose rules with smallest error</a:t>
            </a:r>
          </a:p>
        </p:txBody>
      </p:sp>
    </p:spTree>
    <p:extLst>
      <p:ext uri="{BB962C8B-B14F-4D97-AF65-F5344CB8AC3E}">
        <p14:creationId xmlns:p14="http://schemas.microsoft.com/office/powerpoint/2010/main" val="41145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5" grpId="0"/>
      <p:bldP spid="10" grpId="0"/>
      <p:bldP spid="15" grpId="0"/>
      <p:bldP spid="16" grpId="0"/>
      <p:bldP spid="17"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0" y="27710"/>
            <a:ext cx="10515600" cy="651597"/>
          </a:xfrm>
        </p:spPr>
        <p:txBody>
          <a:bodyPr>
            <a:normAutofit fontScale="90000"/>
          </a:bodyPr>
          <a:lstStyle/>
          <a:p>
            <a:r>
              <a:rPr lang="en-CA" dirty="0"/>
              <a:t>1R (1-Rule)</a:t>
            </a:r>
          </a:p>
        </p:txBody>
      </p:sp>
      <p:pic>
        <p:nvPicPr>
          <p:cNvPr id="4" name="Picture 3"/>
          <p:cNvPicPr>
            <a:picLocks noChangeAspect="1"/>
          </p:cNvPicPr>
          <p:nvPr/>
        </p:nvPicPr>
        <p:blipFill>
          <a:blip r:embed="rId2"/>
          <a:stretch>
            <a:fillRect/>
          </a:stretch>
        </p:blipFill>
        <p:spPr>
          <a:xfrm>
            <a:off x="6096000" y="609600"/>
            <a:ext cx="5953990" cy="5490902"/>
          </a:xfrm>
          <a:prstGeom prst="rect">
            <a:avLst/>
          </a:prstGeom>
        </p:spPr>
      </p:pic>
      <p:sp>
        <p:nvSpPr>
          <p:cNvPr id="5" name="Oval 4"/>
          <p:cNvSpPr/>
          <p:nvPr/>
        </p:nvSpPr>
        <p:spPr>
          <a:xfrm>
            <a:off x="1719618" y="1282889"/>
            <a:ext cx="3249405" cy="13037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Outlook</a:t>
            </a:r>
          </a:p>
        </p:txBody>
      </p:sp>
      <p:cxnSp>
        <p:nvCxnSpPr>
          <p:cNvPr id="7" name="Straight Arrow Connector 6"/>
          <p:cNvCxnSpPr>
            <a:stCxn id="5" idx="3"/>
            <a:endCxn id="16" idx="0"/>
          </p:cNvCxnSpPr>
          <p:nvPr/>
        </p:nvCxnSpPr>
        <p:spPr>
          <a:xfrm flipH="1">
            <a:off x="1454313" y="2395729"/>
            <a:ext cx="741169" cy="1603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4"/>
            <a:endCxn id="17" idx="0"/>
          </p:cNvCxnSpPr>
          <p:nvPr/>
        </p:nvCxnSpPr>
        <p:spPr>
          <a:xfrm flipH="1">
            <a:off x="3216179" y="2586662"/>
            <a:ext cx="128142" cy="15415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5"/>
            <a:endCxn id="18" idx="0"/>
          </p:cNvCxnSpPr>
          <p:nvPr/>
        </p:nvCxnSpPr>
        <p:spPr>
          <a:xfrm>
            <a:off x="4493159" y="2395729"/>
            <a:ext cx="501828" cy="15348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91235" y="3998793"/>
            <a:ext cx="2126155" cy="1323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Sunny-&gt;no</a:t>
            </a:r>
          </a:p>
          <a:p>
            <a:pPr algn="ctr"/>
            <a:r>
              <a:rPr lang="en-CA" dirty="0"/>
              <a:t>2/5</a:t>
            </a:r>
          </a:p>
        </p:txBody>
      </p:sp>
      <p:sp>
        <p:nvSpPr>
          <p:cNvPr id="17" name="Oval 16"/>
          <p:cNvSpPr/>
          <p:nvPr/>
        </p:nvSpPr>
        <p:spPr>
          <a:xfrm>
            <a:off x="2106154" y="4128187"/>
            <a:ext cx="2220049" cy="1323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Overcast-&gt;yes</a:t>
            </a:r>
          </a:p>
          <a:p>
            <a:pPr algn="ctr"/>
            <a:r>
              <a:rPr lang="en-CA" dirty="0"/>
              <a:t>0/4</a:t>
            </a:r>
          </a:p>
        </p:txBody>
      </p:sp>
      <p:sp>
        <p:nvSpPr>
          <p:cNvPr id="18" name="Oval 17"/>
          <p:cNvSpPr/>
          <p:nvPr/>
        </p:nvSpPr>
        <p:spPr>
          <a:xfrm>
            <a:off x="3884962" y="3930555"/>
            <a:ext cx="2220049" cy="1323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Rainy-&gt;yes</a:t>
            </a:r>
          </a:p>
          <a:p>
            <a:pPr algn="ctr"/>
            <a:r>
              <a:rPr lang="en-CA" dirty="0"/>
              <a:t>2/5</a:t>
            </a:r>
          </a:p>
        </p:txBody>
      </p:sp>
      <p:sp>
        <p:nvSpPr>
          <p:cNvPr id="19" name="TextBox 18"/>
          <p:cNvSpPr txBox="1"/>
          <p:nvPr/>
        </p:nvSpPr>
        <p:spPr>
          <a:xfrm>
            <a:off x="614718" y="5588651"/>
            <a:ext cx="4894275" cy="1200329"/>
          </a:xfrm>
          <a:prstGeom prst="rect">
            <a:avLst/>
          </a:prstGeom>
          <a:noFill/>
        </p:spPr>
        <p:txBody>
          <a:bodyPr wrap="square" rtlCol="0">
            <a:spAutoFit/>
          </a:bodyPr>
          <a:lstStyle/>
          <a:p>
            <a:r>
              <a:rPr lang="en-CA" sz="2400" dirty="0"/>
              <a:t>If Outlook=Sunny then Play=no</a:t>
            </a:r>
          </a:p>
          <a:p>
            <a:r>
              <a:rPr lang="en-CA" sz="2400" dirty="0"/>
              <a:t>If Outlook=Overcast then Play=yes</a:t>
            </a:r>
          </a:p>
          <a:p>
            <a:r>
              <a:rPr lang="en-CA" sz="2400" dirty="0"/>
              <a:t>If Outlook=Rainy then Play=yes</a:t>
            </a:r>
          </a:p>
        </p:txBody>
      </p:sp>
    </p:spTree>
    <p:extLst>
      <p:ext uri="{BB962C8B-B14F-4D97-AF65-F5344CB8AC3E}">
        <p14:creationId xmlns:p14="http://schemas.microsoft.com/office/powerpoint/2010/main" val="253816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8" grpId="0" animBg="1"/>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37" y="-1633"/>
            <a:ext cx="10515600" cy="943330"/>
          </a:xfrm>
        </p:spPr>
        <p:txBody>
          <a:bodyPr/>
          <a:lstStyle/>
          <a:p>
            <a:r>
              <a:rPr lang="en-CA" dirty="0"/>
              <a:t>1R (1-Rule)</a:t>
            </a:r>
          </a:p>
        </p:txBody>
      </p:sp>
      <p:sp>
        <p:nvSpPr>
          <p:cNvPr id="4" name="Oval 3"/>
          <p:cNvSpPr/>
          <p:nvPr/>
        </p:nvSpPr>
        <p:spPr>
          <a:xfrm>
            <a:off x="1104139" y="1981660"/>
            <a:ext cx="1951629" cy="1064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Outlook</a:t>
            </a:r>
          </a:p>
        </p:txBody>
      </p:sp>
      <p:cxnSp>
        <p:nvCxnSpPr>
          <p:cNvPr id="5" name="Straight Arrow Connector 4"/>
          <p:cNvCxnSpPr>
            <a:stCxn id="4" idx="3"/>
            <a:endCxn id="8" idx="0"/>
          </p:cNvCxnSpPr>
          <p:nvPr/>
        </p:nvCxnSpPr>
        <p:spPr>
          <a:xfrm flipH="1">
            <a:off x="851364" y="2890423"/>
            <a:ext cx="538584"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4" idx="4"/>
            <a:endCxn id="9" idx="0"/>
          </p:cNvCxnSpPr>
          <p:nvPr/>
        </p:nvCxnSpPr>
        <p:spPr>
          <a:xfrm>
            <a:off x="2079954" y="3046342"/>
            <a:ext cx="86590" cy="7259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5"/>
            <a:endCxn id="10" idx="0"/>
          </p:cNvCxnSpPr>
          <p:nvPr/>
        </p:nvCxnSpPr>
        <p:spPr>
          <a:xfrm>
            <a:off x="2769959" y="2890423"/>
            <a:ext cx="707653"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2867" y="3772250"/>
            <a:ext cx="1276993"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Sunny</a:t>
            </a:r>
          </a:p>
          <a:p>
            <a:pPr algn="ctr"/>
            <a:r>
              <a:rPr lang="en-CA" dirty="0"/>
              <a:t>&gt;no</a:t>
            </a:r>
          </a:p>
          <a:p>
            <a:pPr algn="ctr"/>
            <a:r>
              <a:rPr lang="en-CA" dirty="0"/>
              <a:t>2/5</a:t>
            </a:r>
          </a:p>
        </p:txBody>
      </p:sp>
      <p:sp>
        <p:nvSpPr>
          <p:cNvPr id="9" name="Oval 8"/>
          <p:cNvSpPr/>
          <p:nvPr/>
        </p:nvSpPr>
        <p:spPr>
          <a:xfrm>
            <a:off x="1463216" y="3772250"/>
            <a:ext cx="1406655"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Overcast&gt;yes</a:t>
            </a:r>
          </a:p>
          <a:p>
            <a:pPr algn="ctr"/>
            <a:r>
              <a:rPr lang="en-CA" dirty="0"/>
              <a:t>0/4</a:t>
            </a:r>
          </a:p>
        </p:txBody>
      </p:sp>
      <p:sp>
        <p:nvSpPr>
          <p:cNvPr id="10" name="Oval 9"/>
          <p:cNvSpPr/>
          <p:nvPr/>
        </p:nvSpPr>
        <p:spPr>
          <a:xfrm>
            <a:off x="2810918" y="3772250"/>
            <a:ext cx="1333387"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Rainy</a:t>
            </a:r>
          </a:p>
          <a:p>
            <a:pPr algn="ctr"/>
            <a:r>
              <a:rPr lang="en-CA" dirty="0"/>
              <a:t>&gt;yes</a:t>
            </a:r>
          </a:p>
          <a:p>
            <a:pPr algn="ctr"/>
            <a:r>
              <a:rPr lang="en-CA" dirty="0"/>
              <a:t>2/5</a:t>
            </a:r>
          </a:p>
        </p:txBody>
      </p:sp>
      <p:sp>
        <p:nvSpPr>
          <p:cNvPr id="16" name="Oval 15"/>
          <p:cNvSpPr/>
          <p:nvPr/>
        </p:nvSpPr>
        <p:spPr>
          <a:xfrm>
            <a:off x="5449459" y="191070"/>
            <a:ext cx="1951629" cy="1064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Temperature</a:t>
            </a:r>
          </a:p>
        </p:txBody>
      </p:sp>
      <p:cxnSp>
        <p:nvCxnSpPr>
          <p:cNvPr id="17" name="Straight Arrow Connector 16"/>
          <p:cNvCxnSpPr>
            <a:stCxn id="16" idx="3"/>
            <a:endCxn id="20" idx="0"/>
          </p:cNvCxnSpPr>
          <p:nvPr/>
        </p:nvCxnSpPr>
        <p:spPr>
          <a:xfrm flipH="1">
            <a:off x="5196684" y="1099833"/>
            <a:ext cx="538584"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6" idx="4"/>
            <a:endCxn id="21" idx="0"/>
          </p:cNvCxnSpPr>
          <p:nvPr/>
        </p:nvCxnSpPr>
        <p:spPr>
          <a:xfrm>
            <a:off x="6425274" y="1255752"/>
            <a:ext cx="49956" cy="7259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5"/>
            <a:endCxn id="22" idx="0"/>
          </p:cNvCxnSpPr>
          <p:nvPr/>
        </p:nvCxnSpPr>
        <p:spPr>
          <a:xfrm>
            <a:off x="7115279" y="1099833"/>
            <a:ext cx="693338"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558187" y="1981660"/>
            <a:ext cx="1276993"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Hot</a:t>
            </a:r>
          </a:p>
          <a:p>
            <a:pPr algn="ctr"/>
            <a:r>
              <a:rPr lang="en-CA" dirty="0"/>
              <a:t>&gt;no</a:t>
            </a:r>
          </a:p>
          <a:p>
            <a:pPr algn="ctr"/>
            <a:r>
              <a:rPr lang="en-CA" dirty="0"/>
              <a:t>2/4</a:t>
            </a:r>
          </a:p>
        </p:txBody>
      </p:sp>
      <p:sp>
        <p:nvSpPr>
          <p:cNvPr id="21" name="Oval 20"/>
          <p:cNvSpPr/>
          <p:nvPr/>
        </p:nvSpPr>
        <p:spPr>
          <a:xfrm>
            <a:off x="5808536" y="1981660"/>
            <a:ext cx="1333387"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Mild &gt;yes</a:t>
            </a:r>
          </a:p>
          <a:p>
            <a:pPr algn="ctr"/>
            <a:r>
              <a:rPr lang="en-CA" dirty="0"/>
              <a:t>2/6</a:t>
            </a:r>
          </a:p>
        </p:txBody>
      </p:sp>
      <p:sp>
        <p:nvSpPr>
          <p:cNvPr id="22" name="Oval 21"/>
          <p:cNvSpPr/>
          <p:nvPr/>
        </p:nvSpPr>
        <p:spPr>
          <a:xfrm>
            <a:off x="7141923" y="1981660"/>
            <a:ext cx="1333387"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Cool &gt;yes</a:t>
            </a:r>
          </a:p>
          <a:p>
            <a:pPr algn="ctr"/>
            <a:r>
              <a:rPr lang="en-CA" dirty="0"/>
              <a:t>1/4</a:t>
            </a:r>
          </a:p>
        </p:txBody>
      </p:sp>
      <p:sp>
        <p:nvSpPr>
          <p:cNvPr id="23" name="Oval 22"/>
          <p:cNvSpPr/>
          <p:nvPr/>
        </p:nvSpPr>
        <p:spPr>
          <a:xfrm>
            <a:off x="5418741" y="3750592"/>
            <a:ext cx="1951629" cy="1064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Humidity</a:t>
            </a:r>
          </a:p>
        </p:txBody>
      </p:sp>
      <p:cxnSp>
        <p:nvCxnSpPr>
          <p:cNvPr id="24" name="Straight Arrow Connector 23"/>
          <p:cNvCxnSpPr>
            <a:stCxn id="23" idx="3"/>
            <a:endCxn id="27" idx="0"/>
          </p:cNvCxnSpPr>
          <p:nvPr/>
        </p:nvCxnSpPr>
        <p:spPr>
          <a:xfrm flipH="1">
            <a:off x="5165966" y="4659355"/>
            <a:ext cx="538584"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5"/>
          </p:cNvCxnSpPr>
          <p:nvPr/>
        </p:nvCxnSpPr>
        <p:spPr>
          <a:xfrm>
            <a:off x="7084561" y="4659355"/>
            <a:ext cx="27834"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527469" y="5541182"/>
            <a:ext cx="1276993"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High &gt;no</a:t>
            </a:r>
          </a:p>
          <a:p>
            <a:pPr algn="ctr"/>
            <a:r>
              <a:rPr lang="en-CA" dirty="0"/>
              <a:t>3/7</a:t>
            </a:r>
          </a:p>
        </p:txBody>
      </p:sp>
      <p:sp>
        <p:nvSpPr>
          <p:cNvPr id="28" name="Oval 27"/>
          <p:cNvSpPr/>
          <p:nvPr/>
        </p:nvSpPr>
        <p:spPr>
          <a:xfrm>
            <a:off x="6460507" y="5541182"/>
            <a:ext cx="1333387"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Normal&gt;yes</a:t>
            </a:r>
          </a:p>
          <a:p>
            <a:pPr algn="ctr"/>
            <a:r>
              <a:rPr lang="en-CA" dirty="0"/>
              <a:t>1/7</a:t>
            </a:r>
          </a:p>
        </p:txBody>
      </p:sp>
      <p:sp>
        <p:nvSpPr>
          <p:cNvPr id="30" name="Oval 29"/>
          <p:cNvSpPr/>
          <p:nvPr/>
        </p:nvSpPr>
        <p:spPr>
          <a:xfrm>
            <a:off x="9617122" y="1998043"/>
            <a:ext cx="1951629" cy="1064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Windy</a:t>
            </a:r>
          </a:p>
        </p:txBody>
      </p:sp>
      <p:cxnSp>
        <p:nvCxnSpPr>
          <p:cNvPr id="31" name="Straight Arrow Connector 30"/>
          <p:cNvCxnSpPr>
            <a:stCxn id="30" idx="3"/>
            <a:endCxn id="34" idx="0"/>
          </p:cNvCxnSpPr>
          <p:nvPr/>
        </p:nvCxnSpPr>
        <p:spPr>
          <a:xfrm flipH="1">
            <a:off x="9364347" y="2906806"/>
            <a:ext cx="538584" cy="8818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0" idx="5"/>
            <a:endCxn id="35" idx="0"/>
          </p:cNvCxnSpPr>
          <p:nvPr/>
        </p:nvCxnSpPr>
        <p:spPr>
          <a:xfrm>
            <a:off x="11282942" y="2906806"/>
            <a:ext cx="25092" cy="1003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8725850" y="3788633"/>
            <a:ext cx="1276993"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False &gt;yes</a:t>
            </a:r>
          </a:p>
          <a:p>
            <a:pPr algn="ctr"/>
            <a:r>
              <a:rPr lang="en-CA" dirty="0"/>
              <a:t>2/8</a:t>
            </a:r>
          </a:p>
        </p:txBody>
      </p:sp>
      <p:sp>
        <p:nvSpPr>
          <p:cNvPr id="35" name="Oval 34"/>
          <p:cNvSpPr/>
          <p:nvPr/>
        </p:nvSpPr>
        <p:spPr>
          <a:xfrm>
            <a:off x="10641340" y="3910022"/>
            <a:ext cx="1333387" cy="108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True &gt;no</a:t>
            </a:r>
          </a:p>
          <a:p>
            <a:pPr algn="ctr"/>
            <a:r>
              <a:rPr lang="en-CA" dirty="0"/>
              <a:t>3/6</a:t>
            </a:r>
          </a:p>
        </p:txBody>
      </p:sp>
      <p:sp>
        <p:nvSpPr>
          <p:cNvPr id="42" name="TextBox 41"/>
          <p:cNvSpPr txBox="1"/>
          <p:nvPr/>
        </p:nvSpPr>
        <p:spPr>
          <a:xfrm>
            <a:off x="1120656" y="5048154"/>
            <a:ext cx="3917123" cy="369332"/>
          </a:xfrm>
          <a:prstGeom prst="rect">
            <a:avLst/>
          </a:prstGeom>
          <a:noFill/>
        </p:spPr>
        <p:txBody>
          <a:bodyPr wrap="square" rtlCol="0">
            <a:spAutoFit/>
          </a:bodyPr>
          <a:lstStyle/>
          <a:p>
            <a:r>
              <a:rPr lang="en-CA" dirty="0"/>
              <a:t>Total errors: 4/14</a:t>
            </a:r>
          </a:p>
        </p:txBody>
      </p:sp>
      <p:sp>
        <p:nvSpPr>
          <p:cNvPr id="43" name="TextBox 42"/>
          <p:cNvSpPr txBox="1"/>
          <p:nvPr/>
        </p:nvSpPr>
        <p:spPr>
          <a:xfrm>
            <a:off x="5241607" y="6537651"/>
            <a:ext cx="3917123" cy="369332"/>
          </a:xfrm>
          <a:prstGeom prst="rect">
            <a:avLst/>
          </a:prstGeom>
          <a:noFill/>
        </p:spPr>
        <p:txBody>
          <a:bodyPr wrap="square" rtlCol="0">
            <a:spAutoFit/>
          </a:bodyPr>
          <a:lstStyle/>
          <a:p>
            <a:r>
              <a:rPr lang="en-CA" dirty="0"/>
              <a:t>Total errors: 4/14</a:t>
            </a:r>
          </a:p>
        </p:txBody>
      </p:sp>
      <p:sp>
        <p:nvSpPr>
          <p:cNvPr id="44" name="TextBox 43"/>
          <p:cNvSpPr txBox="1"/>
          <p:nvPr/>
        </p:nvSpPr>
        <p:spPr>
          <a:xfrm>
            <a:off x="5621908" y="3101150"/>
            <a:ext cx="3917123" cy="369332"/>
          </a:xfrm>
          <a:prstGeom prst="rect">
            <a:avLst/>
          </a:prstGeom>
          <a:noFill/>
        </p:spPr>
        <p:txBody>
          <a:bodyPr wrap="square" rtlCol="0">
            <a:spAutoFit/>
          </a:bodyPr>
          <a:lstStyle/>
          <a:p>
            <a:r>
              <a:rPr lang="en-CA" dirty="0"/>
              <a:t>Total errors: 5/14</a:t>
            </a:r>
          </a:p>
        </p:txBody>
      </p:sp>
      <p:sp>
        <p:nvSpPr>
          <p:cNvPr id="45" name="TextBox 44"/>
          <p:cNvSpPr txBox="1"/>
          <p:nvPr/>
        </p:nvSpPr>
        <p:spPr>
          <a:xfrm>
            <a:off x="9177800" y="5003183"/>
            <a:ext cx="2117688" cy="369332"/>
          </a:xfrm>
          <a:prstGeom prst="rect">
            <a:avLst/>
          </a:prstGeom>
          <a:noFill/>
        </p:spPr>
        <p:txBody>
          <a:bodyPr wrap="square" rtlCol="0">
            <a:spAutoFit/>
          </a:bodyPr>
          <a:lstStyle/>
          <a:p>
            <a:r>
              <a:rPr lang="en-CA" dirty="0"/>
              <a:t>Total errors: 5/14</a:t>
            </a:r>
          </a:p>
        </p:txBody>
      </p:sp>
      <p:sp>
        <p:nvSpPr>
          <p:cNvPr id="3" name="Rectangle 2"/>
          <p:cNvSpPr/>
          <p:nvPr/>
        </p:nvSpPr>
        <p:spPr>
          <a:xfrm>
            <a:off x="77337" y="1759527"/>
            <a:ext cx="4189863" cy="394854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49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1R (1-Rule) algorithm</a:t>
            </a:r>
          </a:p>
        </p:txBody>
      </p:sp>
      <p:pic>
        <p:nvPicPr>
          <p:cNvPr id="4" name="Picture 3"/>
          <p:cNvPicPr>
            <a:picLocks noChangeAspect="1"/>
          </p:cNvPicPr>
          <p:nvPr/>
        </p:nvPicPr>
        <p:blipFill>
          <a:blip r:embed="rId2"/>
          <a:stretch>
            <a:fillRect/>
          </a:stretch>
        </p:blipFill>
        <p:spPr>
          <a:xfrm>
            <a:off x="364331" y="2743081"/>
            <a:ext cx="11463337" cy="1931278"/>
          </a:xfrm>
          <a:prstGeom prst="rect">
            <a:avLst/>
          </a:prstGeom>
        </p:spPr>
      </p:pic>
    </p:spTree>
    <p:extLst>
      <p:ext uri="{BB962C8B-B14F-4D97-AF65-F5344CB8AC3E}">
        <p14:creationId xmlns:p14="http://schemas.microsoft.com/office/powerpoint/2010/main" val="1726307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Missing values and Numeric attributes for 1R</a:t>
            </a:r>
          </a:p>
        </p:txBody>
      </p:sp>
      <p:sp>
        <p:nvSpPr>
          <p:cNvPr id="3" name="Content Placeholder 2"/>
          <p:cNvSpPr>
            <a:spLocks noGrp="1"/>
          </p:cNvSpPr>
          <p:nvPr>
            <p:ph idx="1"/>
          </p:nvPr>
        </p:nvSpPr>
        <p:spPr/>
        <p:txBody>
          <a:bodyPr/>
          <a:lstStyle/>
          <a:p>
            <a:r>
              <a:rPr lang="en-CA" dirty="0"/>
              <a:t>1R accommodates both missing values and numeric attributes</a:t>
            </a:r>
          </a:p>
          <a:p>
            <a:r>
              <a:rPr lang="en-CA" dirty="0"/>
              <a:t>Missing is treated as just another attribute value</a:t>
            </a:r>
          </a:p>
          <a:p>
            <a:pPr lvl="1"/>
            <a:r>
              <a:rPr lang="en-CA" dirty="0" err="1"/>
              <a:t>ie</a:t>
            </a:r>
            <a:r>
              <a:rPr lang="en-CA" dirty="0"/>
              <a:t>: Outlook can take 4 values: Sunny, Overcast, Rainy, Missing</a:t>
            </a:r>
          </a:p>
          <a:p>
            <a:r>
              <a:rPr lang="en-CA" dirty="0"/>
              <a:t>Numeric attributes can be converted into nominal attributes using a simple discretization method</a:t>
            </a:r>
          </a:p>
        </p:txBody>
      </p:sp>
    </p:spTree>
    <p:extLst>
      <p:ext uri="{BB962C8B-B14F-4D97-AF65-F5344CB8AC3E}">
        <p14:creationId xmlns:p14="http://schemas.microsoft.com/office/powerpoint/2010/main" val="12382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7" y="0"/>
            <a:ext cx="10515600" cy="721485"/>
          </a:xfrm>
        </p:spPr>
        <p:txBody>
          <a:bodyPr/>
          <a:lstStyle/>
          <a:p>
            <a:r>
              <a:rPr lang="en-CA" dirty="0"/>
              <a:t>Discretization of numerical attributes</a:t>
            </a:r>
          </a:p>
        </p:txBody>
      </p:sp>
      <p:sp>
        <p:nvSpPr>
          <p:cNvPr id="8" name="TextBox 7"/>
          <p:cNvSpPr txBox="1"/>
          <p:nvPr/>
        </p:nvSpPr>
        <p:spPr>
          <a:xfrm>
            <a:off x="122828" y="585897"/>
            <a:ext cx="11177516" cy="461665"/>
          </a:xfrm>
          <a:prstGeom prst="rect">
            <a:avLst/>
          </a:prstGeom>
          <a:noFill/>
        </p:spPr>
        <p:txBody>
          <a:bodyPr wrap="square" rtlCol="0">
            <a:spAutoFit/>
          </a:bodyPr>
          <a:lstStyle/>
          <a:p>
            <a:r>
              <a:rPr lang="en-CA" sz="2400" dirty="0"/>
              <a:t>Step 1: sort training examples according to the values of the numeric attribute</a:t>
            </a:r>
          </a:p>
        </p:txBody>
      </p:sp>
      <p:pic>
        <p:nvPicPr>
          <p:cNvPr id="9" name="Picture 8"/>
          <p:cNvPicPr>
            <a:picLocks noChangeAspect="1"/>
          </p:cNvPicPr>
          <p:nvPr/>
        </p:nvPicPr>
        <p:blipFill>
          <a:blip r:embed="rId2"/>
          <a:stretch>
            <a:fillRect/>
          </a:stretch>
        </p:blipFill>
        <p:spPr>
          <a:xfrm>
            <a:off x="122828" y="1084100"/>
            <a:ext cx="7951811" cy="1087427"/>
          </a:xfrm>
          <a:prstGeom prst="rect">
            <a:avLst/>
          </a:prstGeom>
        </p:spPr>
      </p:pic>
      <p:sp>
        <p:nvSpPr>
          <p:cNvPr id="10" name="TextBox 9"/>
          <p:cNvSpPr txBox="1"/>
          <p:nvPr/>
        </p:nvSpPr>
        <p:spPr>
          <a:xfrm>
            <a:off x="8074639" y="1255093"/>
            <a:ext cx="3512308" cy="646331"/>
          </a:xfrm>
          <a:prstGeom prst="rect">
            <a:avLst/>
          </a:prstGeom>
          <a:noFill/>
        </p:spPr>
        <p:txBody>
          <a:bodyPr wrap="square" rtlCol="0">
            <a:spAutoFit/>
          </a:bodyPr>
          <a:lstStyle/>
          <a:p>
            <a:r>
              <a:rPr lang="en-CA" dirty="0"/>
              <a:t>Sorted temperature values from weather data</a:t>
            </a:r>
          </a:p>
        </p:txBody>
      </p:sp>
      <p:sp>
        <p:nvSpPr>
          <p:cNvPr id="12" name="TextBox 11"/>
          <p:cNvSpPr txBox="1"/>
          <p:nvPr/>
        </p:nvSpPr>
        <p:spPr>
          <a:xfrm>
            <a:off x="136477" y="2148225"/>
            <a:ext cx="11177516" cy="461665"/>
          </a:xfrm>
          <a:prstGeom prst="rect">
            <a:avLst/>
          </a:prstGeom>
          <a:noFill/>
        </p:spPr>
        <p:txBody>
          <a:bodyPr wrap="square" rtlCol="0">
            <a:spAutoFit/>
          </a:bodyPr>
          <a:lstStyle/>
          <a:p>
            <a:r>
              <a:rPr lang="en-CA" sz="2400" dirty="0"/>
              <a:t>Step 2:place breakpoints wherever class changes (producing eight categories in this case)</a:t>
            </a:r>
          </a:p>
        </p:txBody>
      </p:sp>
      <p:pic>
        <p:nvPicPr>
          <p:cNvPr id="13" name="Picture 12"/>
          <p:cNvPicPr>
            <a:picLocks noChangeAspect="1"/>
          </p:cNvPicPr>
          <p:nvPr/>
        </p:nvPicPr>
        <p:blipFill>
          <a:blip r:embed="rId3"/>
          <a:stretch>
            <a:fillRect/>
          </a:stretch>
        </p:blipFill>
        <p:spPr>
          <a:xfrm>
            <a:off x="122828" y="2632000"/>
            <a:ext cx="8105081" cy="502870"/>
          </a:xfrm>
          <a:prstGeom prst="rect">
            <a:avLst/>
          </a:prstGeom>
        </p:spPr>
      </p:pic>
      <p:sp>
        <p:nvSpPr>
          <p:cNvPr id="14" name="TextBox 13"/>
          <p:cNvSpPr txBox="1"/>
          <p:nvPr/>
        </p:nvSpPr>
        <p:spPr>
          <a:xfrm>
            <a:off x="177421" y="3116530"/>
            <a:ext cx="11177516" cy="646331"/>
          </a:xfrm>
          <a:prstGeom prst="rect">
            <a:avLst/>
          </a:prstGeom>
          <a:noFill/>
        </p:spPr>
        <p:txBody>
          <a:bodyPr wrap="square" rtlCol="0">
            <a:spAutoFit/>
          </a:bodyPr>
          <a:lstStyle/>
          <a:p>
            <a:r>
              <a:rPr lang="en-CA" dirty="0"/>
              <a:t>Small problem here: two instances with same value of temperature “72”, but different class</a:t>
            </a:r>
          </a:p>
          <a:p>
            <a:r>
              <a:rPr lang="en-CA" dirty="0"/>
              <a:t>Solution: move breakpoint at 72 up one, producing a mixed partition where “no” is the majority class </a:t>
            </a:r>
          </a:p>
        </p:txBody>
      </p:sp>
      <p:sp>
        <p:nvSpPr>
          <p:cNvPr id="15" name="TextBox 14"/>
          <p:cNvSpPr txBox="1"/>
          <p:nvPr/>
        </p:nvSpPr>
        <p:spPr>
          <a:xfrm>
            <a:off x="177421" y="3762861"/>
            <a:ext cx="11177516" cy="830997"/>
          </a:xfrm>
          <a:prstGeom prst="rect">
            <a:avLst/>
          </a:prstGeom>
          <a:noFill/>
        </p:spPr>
        <p:txBody>
          <a:bodyPr wrap="square" rtlCol="0">
            <a:spAutoFit/>
          </a:bodyPr>
          <a:lstStyle/>
          <a:p>
            <a:r>
              <a:rPr lang="en-CA" sz="2400" dirty="0"/>
              <a:t>More serious problem: breakpoint procedure tends to form large number of categories</a:t>
            </a:r>
          </a:p>
          <a:p>
            <a:r>
              <a:rPr lang="en-CA" sz="2400" dirty="0"/>
              <a:t>(identification code example)</a:t>
            </a:r>
          </a:p>
        </p:txBody>
      </p:sp>
      <p:pic>
        <p:nvPicPr>
          <p:cNvPr id="16" name="Picture 15"/>
          <p:cNvPicPr>
            <a:picLocks noChangeAspect="1"/>
          </p:cNvPicPr>
          <p:nvPr/>
        </p:nvPicPr>
        <p:blipFill>
          <a:blip r:embed="rId4"/>
          <a:stretch>
            <a:fillRect/>
          </a:stretch>
        </p:blipFill>
        <p:spPr>
          <a:xfrm>
            <a:off x="177421" y="4663642"/>
            <a:ext cx="3425588" cy="516184"/>
          </a:xfrm>
          <a:prstGeom prst="rect">
            <a:avLst/>
          </a:prstGeom>
        </p:spPr>
      </p:pic>
      <p:pic>
        <p:nvPicPr>
          <p:cNvPr id="17" name="Picture 16"/>
          <p:cNvPicPr>
            <a:picLocks noChangeAspect="1"/>
          </p:cNvPicPr>
          <p:nvPr/>
        </p:nvPicPr>
        <p:blipFill>
          <a:blip r:embed="rId5"/>
          <a:stretch>
            <a:fillRect/>
          </a:stretch>
        </p:blipFill>
        <p:spPr>
          <a:xfrm>
            <a:off x="177421" y="5385194"/>
            <a:ext cx="7897218" cy="521216"/>
          </a:xfrm>
          <a:prstGeom prst="rect">
            <a:avLst/>
          </a:prstGeom>
        </p:spPr>
      </p:pic>
      <p:pic>
        <p:nvPicPr>
          <p:cNvPr id="18" name="Picture 17"/>
          <p:cNvPicPr>
            <a:picLocks noChangeAspect="1"/>
          </p:cNvPicPr>
          <p:nvPr/>
        </p:nvPicPr>
        <p:blipFill>
          <a:blip r:embed="rId6"/>
          <a:stretch>
            <a:fillRect/>
          </a:stretch>
        </p:blipFill>
        <p:spPr>
          <a:xfrm>
            <a:off x="177421" y="6020862"/>
            <a:ext cx="7897218" cy="569902"/>
          </a:xfrm>
          <a:prstGeom prst="rect">
            <a:avLst/>
          </a:prstGeom>
        </p:spPr>
      </p:pic>
      <p:sp>
        <p:nvSpPr>
          <p:cNvPr id="19" name="TextBox 18"/>
          <p:cNvSpPr txBox="1"/>
          <p:nvPr/>
        </p:nvSpPr>
        <p:spPr>
          <a:xfrm>
            <a:off x="3603009" y="4598660"/>
            <a:ext cx="7847460" cy="646331"/>
          </a:xfrm>
          <a:prstGeom prst="rect">
            <a:avLst/>
          </a:prstGeom>
          <a:noFill/>
        </p:spPr>
        <p:txBody>
          <a:bodyPr wrap="square" rtlCol="0">
            <a:spAutoFit/>
          </a:bodyPr>
          <a:lstStyle/>
          <a:p>
            <a:r>
              <a:rPr lang="en-CA" dirty="0"/>
              <a:t>Solution: impose a minimum limit on number of instances of majority class in a given partition (3 here)</a:t>
            </a:r>
          </a:p>
        </p:txBody>
      </p:sp>
      <p:sp>
        <p:nvSpPr>
          <p:cNvPr id="20" name="TextBox 19"/>
          <p:cNvSpPr txBox="1"/>
          <p:nvPr/>
        </p:nvSpPr>
        <p:spPr>
          <a:xfrm>
            <a:off x="8074639" y="5982647"/>
            <a:ext cx="4117361" cy="646331"/>
          </a:xfrm>
          <a:prstGeom prst="rect">
            <a:avLst/>
          </a:prstGeom>
          <a:noFill/>
        </p:spPr>
        <p:txBody>
          <a:bodyPr wrap="square" rtlCol="0">
            <a:spAutoFit/>
          </a:bodyPr>
          <a:lstStyle/>
          <a:p>
            <a:r>
              <a:rPr lang="en-CA" dirty="0"/>
              <a:t>…and any adjacent partitions with same majority class can be merged.</a:t>
            </a:r>
          </a:p>
        </p:txBody>
      </p:sp>
      <p:sp>
        <p:nvSpPr>
          <p:cNvPr id="21" name="TextBox 20"/>
          <p:cNvSpPr txBox="1"/>
          <p:nvPr/>
        </p:nvSpPr>
        <p:spPr>
          <a:xfrm>
            <a:off x="8074638" y="5275057"/>
            <a:ext cx="4117361" cy="646331"/>
          </a:xfrm>
          <a:prstGeom prst="rect">
            <a:avLst/>
          </a:prstGeom>
          <a:noFill/>
        </p:spPr>
        <p:txBody>
          <a:bodyPr wrap="square" rtlCol="0">
            <a:spAutoFit/>
          </a:bodyPr>
          <a:lstStyle/>
          <a:p>
            <a:r>
              <a:rPr lang="en-CA" dirty="0"/>
              <a:t>Because next example is also “yes”, we lose nothing by including it in 1</a:t>
            </a:r>
            <a:r>
              <a:rPr lang="en-CA" baseline="30000" dirty="0"/>
              <a:t>st</a:t>
            </a:r>
            <a:r>
              <a:rPr lang="en-CA" dirty="0"/>
              <a:t> partition</a:t>
            </a:r>
          </a:p>
        </p:txBody>
      </p:sp>
      <p:sp>
        <p:nvSpPr>
          <p:cNvPr id="22" name="TextBox 21"/>
          <p:cNvSpPr txBox="1"/>
          <p:nvPr/>
        </p:nvSpPr>
        <p:spPr>
          <a:xfrm>
            <a:off x="-1" y="6520550"/>
            <a:ext cx="8761863" cy="369332"/>
          </a:xfrm>
          <a:prstGeom prst="rect">
            <a:avLst/>
          </a:prstGeom>
          <a:noFill/>
        </p:spPr>
        <p:txBody>
          <a:bodyPr wrap="square" rtlCol="0">
            <a:spAutoFit/>
          </a:bodyPr>
          <a:lstStyle/>
          <a:p>
            <a:r>
              <a:rPr lang="en-CA" b="1" dirty="0"/>
              <a:t>Final rule set: if Temperature &lt;= 77.5 then Play=Yes, if Temperature &gt; 77.5 then Play=No</a:t>
            </a:r>
          </a:p>
        </p:txBody>
      </p:sp>
    </p:spTree>
    <p:extLst>
      <p:ext uri="{BB962C8B-B14F-4D97-AF65-F5344CB8AC3E}">
        <p14:creationId xmlns:p14="http://schemas.microsoft.com/office/powerpoint/2010/main" val="39381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5" grpId="0"/>
      <p:bldP spid="19" grpId="0"/>
      <p:bldP spid="20" grpId="0"/>
      <p:bldP spid="21" grpId="0"/>
      <p:bldP spid="2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4.2 Simple Probabilistic Modeling</a:t>
            </a:r>
          </a:p>
        </p:txBody>
      </p:sp>
      <p:sp>
        <p:nvSpPr>
          <p:cNvPr id="3" name="Content Placeholder 2"/>
          <p:cNvSpPr>
            <a:spLocks noGrp="1"/>
          </p:cNvSpPr>
          <p:nvPr>
            <p:ph idx="1"/>
          </p:nvPr>
        </p:nvSpPr>
        <p:spPr>
          <a:xfrm>
            <a:off x="838199" y="1825625"/>
            <a:ext cx="11103591" cy="4351338"/>
          </a:xfrm>
        </p:spPr>
        <p:txBody>
          <a:bodyPr/>
          <a:lstStyle/>
          <a:p>
            <a:r>
              <a:rPr lang="en-CA" dirty="0"/>
              <a:t>1R bases decisions on the single attribute that works best</a:t>
            </a:r>
          </a:p>
          <a:p>
            <a:r>
              <a:rPr lang="en-CA" dirty="0"/>
              <a:t>Another technique is to allow all attributes to make </a:t>
            </a:r>
            <a:r>
              <a:rPr lang="en-CA" b="1" dirty="0"/>
              <a:t>equally important </a:t>
            </a:r>
            <a:r>
              <a:rPr lang="en-CA" dirty="0"/>
              <a:t>and </a:t>
            </a:r>
            <a:r>
              <a:rPr lang="en-CA" b="1" dirty="0"/>
              <a:t>independent</a:t>
            </a:r>
            <a:r>
              <a:rPr lang="en-CA" dirty="0"/>
              <a:t> contributions towards the decision</a:t>
            </a:r>
          </a:p>
          <a:p>
            <a:r>
              <a:rPr lang="en-CA" dirty="0"/>
              <a:t>Naïve Bayes</a:t>
            </a:r>
          </a:p>
        </p:txBody>
      </p:sp>
    </p:spTree>
    <p:extLst>
      <p:ext uri="{BB962C8B-B14F-4D97-AF65-F5344CB8AC3E}">
        <p14:creationId xmlns:p14="http://schemas.microsoft.com/office/powerpoint/2010/main" val="144905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8457"/>
          </a:xfrm>
        </p:spPr>
        <p:txBody>
          <a:bodyPr>
            <a:normAutofit fontScale="90000"/>
          </a:bodyPr>
          <a:lstStyle/>
          <a:p>
            <a:r>
              <a:rPr lang="en-CA" dirty="0"/>
              <a:t>Simple Probabilistic Modeling</a:t>
            </a:r>
          </a:p>
        </p:txBody>
      </p:sp>
      <p:pic>
        <p:nvPicPr>
          <p:cNvPr id="5" name="Picture 4"/>
          <p:cNvPicPr>
            <a:picLocks noChangeAspect="1"/>
          </p:cNvPicPr>
          <p:nvPr/>
        </p:nvPicPr>
        <p:blipFill>
          <a:blip r:embed="rId2"/>
          <a:stretch>
            <a:fillRect/>
          </a:stretch>
        </p:blipFill>
        <p:spPr>
          <a:xfrm>
            <a:off x="3844546" y="658457"/>
            <a:ext cx="8108306" cy="2430982"/>
          </a:xfrm>
          <a:prstGeom prst="rect">
            <a:avLst/>
          </a:prstGeom>
        </p:spPr>
      </p:pic>
      <p:pic>
        <p:nvPicPr>
          <p:cNvPr id="6" name="Picture 5"/>
          <p:cNvPicPr>
            <a:picLocks noChangeAspect="1"/>
          </p:cNvPicPr>
          <p:nvPr/>
        </p:nvPicPr>
        <p:blipFill>
          <a:blip r:embed="rId3"/>
          <a:stretch>
            <a:fillRect/>
          </a:stretch>
        </p:blipFill>
        <p:spPr>
          <a:xfrm>
            <a:off x="3844546" y="3267656"/>
            <a:ext cx="8123405" cy="1358934"/>
          </a:xfrm>
          <a:prstGeom prst="rect">
            <a:avLst/>
          </a:prstGeom>
        </p:spPr>
      </p:pic>
      <p:sp>
        <p:nvSpPr>
          <p:cNvPr id="7" name="TextBox 6"/>
          <p:cNvSpPr txBox="1"/>
          <p:nvPr/>
        </p:nvSpPr>
        <p:spPr>
          <a:xfrm>
            <a:off x="103708" y="777890"/>
            <a:ext cx="3753134" cy="2400657"/>
          </a:xfrm>
          <a:prstGeom prst="rect">
            <a:avLst/>
          </a:prstGeom>
          <a:noFill/>
        </p:spPr>
        <p:txBody>
          <a:bodyPr wrap="square" rtlCol="0">
            <a:spAutoFit/>
          </a:bodyPr>
          <a:lstStyle/>
          <a:p>
            <a:r>
              <a:rPr lang="en-CA" sz="2500" dirty="0"/>
              <a:t>Summary of weather data obtained by counting how many times each attribute-value pair occurs with each value (yes/no) for play</a:t>
            </a:r>
          </a:p>
          <a:p>
            <a:endParaRPr lang="en-CA" sz="2500" dirty="0"/>
          </a:p>
        </p:txBody>
      </p:sp>
      <p:sp>
        <p:nvSpPr>
          <p:cNvPr id="8" name="TextBox 7"/>
          <p:cNvSpPr txBox="1"/>
          <p:nvPr/>
        </p:nvSpPr>
        <p:spPr>
          <a:xfrm>
            <a:off x="103708" y="3361669"/>
            <a:ext cx="3381943" cy="1246495"/>
          </a:xfrm>
          <a:prstGeom prst="rect">
            <a:avLst/>
          </a:prstGeom>
          <a:noFill/>
        </p:spPr>
        <p:txBody>
          <a:bodyPr wrap="square" rtlCol="0">
            <a:spAutoFit/>
          </a:bodyPr>
          <a:lstStyle/>
          <a:p>
            <a:r>
              <a:rPr lang="en-CA" sz="2500" dirty="0"/>
              <a:t>Observed probabilities given a value for “Play”</a:t>
            </a:r>
          </a:p>
          <a:p>
            <a:endParaRPr lang="en-CA" sz="2500" dirty="0"/>
          </a:p>
        </p:txBody>
      </p:sp>
      <p:sp>
        <p:nvSpPr>
          <p:cNvPr id="10" name="TextBox 9"/>
          <p:cNvSpPr txBox="1"/>
          <p:nvPr/>
        </p:nvSpPr>
        <p:spPr>
          <a:xfrm>
            <a:off x="103707" y="4804807"/>
            <a:ext cx="3381943" cy="861774"/>
          </a:xfrm>
          <a:prstGeom prst="rect">
            <a:avLst/>
          </a:prstGeom>
          <a:noFill/>
        </p:spPr>
        <p:txBody>
          <a:bodyPr wrap="square" rtlCol="0">
            <a:spAutoFit/>
          </a:bodyPr>
          <a:lstStyle/>
          <a:p>
            <a:r>
              <a:rPr lang="en-CA" sz="2500" dirty="0"/>
              <a:t>Suppose we encounter a new example:</a:t>
            </a:r>
          </a:p>
        </p:txBody>
      </p:sp>
      <p:pic>
        <p:nvPicPr>
          <p:cNvPr id="11" name="Picture 10"/>
          <p:cNvPicPr>
            <a:picLocks noChangeAspect="1"/>
          </p:cNvPicPr>
          <p:nvPr/>
        </p:nvPicPr>
        <p:blipFill>
          <a:blip r:embed="rId4"/>
          <a:stretch>
            <a:fillRect/>
          </a:stretch>
        </p:blipFill>
        <p:spPr>
          <a:xfrm>
            <a:off x="3844546" y="4804807"/>
            <a:ext cx="4573585" cy="955894"/>
          </a:xfrm>
          <a:prstGeom prst="rect">
            <a:avLst/>
          </a:prstGeom>
        </p:spPr>
      </p:pic>
      <p:sp>
        <p:nvSpPr>
          <p:cNvPr id="12" name="TextBox 11"/>
          <p:cNvSpPr txBox="1"/>
          <p:nvPr/>
        </p:nvSpPr>
        <p:spPr>
          <a:xfrm>
            <a:off x="103707" y="5807656"/>
            <a:ext cx="11849145" cy="369332"/>
          </a:xfrm>
          <a:prstGeom prst="rect">
            <a:avLst/>
          </a:prstGeom>
          <a:noFill/>
        </p:spPr>
        <p:txBody>
          <a:bodyPr wrap="square" rtlCol="0">
            <a:spAutoFit/>
          </a:bodyPr>
          <a:lstStyle/>
          <a:p>
            <a:r>
              <a:rPr lang="en-CA" dirty="0"/>
              <a:t>Treating the 5 features (Outlook, Temperature, Humidity, Windy, Play) as </a:t>
            </a:r>
            <a:r>
              <a:rPr lang="en-CA" b="1" dirty="0"/>
              <a:t>equally important</a:t>
            </a:r>
            <a:r>
              <a:rPr lang="en-CA" dirty="0"/>
              <a:t>, </a:t>
            </a:r>
            <a:r>
              <a:rPr lang="en-CA" b="1" dirty="0"/>
              <a:t>independent</a:t>
            </a:r>
            <a:r>
              <a:rPr lang="en-CA" dirty="0"/>
              <a:t> pieces of evidence:</a:t>
            </a:r>
          </a:p>
        </p:txBody>
      </p:sp>
      <p:pic>
        <p:nvPicPr>
          <p:cNvPr id="13" name="Picture 12"/>
          <p:cNvPicPr>
            <a:picLocks noChangeAspect="1"/>
          </p:cNvPicPr>
          <p:nvPr/>
        </p:nvPicPr>
        <p:blipFill>
          <a:blip r:embed="rId5"/>
          <a:stretch>
            <a:fillRect/>
          </a:stretch>
        </p:blipFill>
        <p:spPr>
          <a:xfrm>
            <a:off x="8171" y="6142526"/>
            <a:ext cx="6215913" cy="324457"/>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6"/>
          <a:stretch>
            <a:fillRect/>
          </a:stretch>
        </p:blipFill>
        <p:spPr>
          <a:xfrm>
            <a:off x="6329005" y="6165068"/>
            <a:ext cx="5767460" cy="2899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37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37" y="109182"/>
            <a:ext cx="10515600" cy="994652"/>
          </a:xfrm>
        </p:spPr>
        <p:txBody>
          <a:bodyPr/>
          <a:lstStyle/>
          <a:p>
            <a:r>
              <a:rPr lang="en-CA" dirty="0"/>
              <a:t>Simple Probabilistic Modeling (Naïve Bayes)</a:t>
            </a:r>
          </a:p>
        </p:txBody>
      </p:sp>
      <p:sp>
        <p:nvSpPr>
          <p:cNvPr id="3" name="Content Placeholder 2"/>
          <p:cNvSpPr>
            <a:spLocks noGrp="1"/>
          </p:cNvSpPr>
          <p:nvPr>
            <p:ph idx="1"/>
          </p:nvPr>
        </p:nvSpPr>
        <p:spPr>
          <a:xfrm>
            <a:off x="907472" y="4060209"/>
            <a:ext cx="6599830" cy="2573954"/>
          </a:xfrm>
        </p:spPr>
        <p:txBody>
          <a:bodyPr/>
          <a:lstStyle/>
          <a:p>
            <a:pPr marL="0" indent="0">
              <a:buNone/>
            </a:pPr>
            <a:r>
              <a:rPr lang="en-CA" dirty="0"/>
              <a:t>Naïve Bayes</a:t>
            </a:r>
          </a:p>
          <a:p>
            <a:pPr marL="0" indent="0">
              <a:buNone/>
            </a:pPr>
            <a:r>
              <a:rPr lang="en-CA" dirty="0"/>
              <a:t>Bayes’ Rule and Basic Probability</a:t>
            </a:r>
          </a:p>
        </p:txBody>
      </p:sp>
      <p:pic>
        <p:nvPicPr>
          <p:cNvPr id="4" name="Picture 3"/>
          <p:cNvPicPr>
            <a:picLocks noChangeAspect="1"/>
          </p:cNvPicPr>
          <p:nvPr/>
        </p:nvPicPr>
        <p:blipFill>
          <a:blip r:embed="rId2"/>
          <a:stretch>
            <a:fillRect/>
          </a:stretch>
        </p:blipFill>
        <p:spPr>
          <a:xfrm>
            <a:off x="27296" y="1366231"/>
            <a:ext cx="6215913" cy="32445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6348130" y="1388773"/>
            <a:ext cx="5767460" cy="289984"/>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729018" y="1953085"/>
            <a:ext cx="4882042" cy="762819"/>
          </a:xfrm>
          <a:prstGeom prst="rect">
            <a:avLst/>
          </a:prstGeom>
        </p:spPr>
      </p:pic>
      <p:pic>
        <p:nvPicPr>
          <p:cNvPr id="7" name="Picture 6"/>
          <p:cNvPicPr>
            <a:picLocks noChangeAspect="1"/>
          </p:cNvPicPr>
          <p:nvPr/>
        </p:nvPicPr>
        <p:blipFill>
          <a:blip r:embed="rId5"/>
          <a:stretch>
            <a:fillRect/>
          </a:stretch>
        </p:blipFill>
        <p:spPr>
          <a:xfrm>
            <a:off x="6243209" y="1934238"/>
            <a:ext cx="4578328" cy="781666"/>
          </a:xfrm>
          <a:prstGeom prst="rect">
            <a:avLst/>
          </a:prstGeom>
        </p:spPr>
      </p:pic>
      <p:pic>
        <p:nvPicPr>
          <p:cNvPr id="8" name="Picture 7"/>
          <p:cNvPicPr>
            <a:picLocks noChangeAspect="1"/>
          </p:cNvPicPr>
          <p:nvPr/>
        </p:nvPicPr>
        <p:blipFill>
          <a:blip r:embed="rId6"/>
          <a:stretch>
            <a:fillRect/>
          </a:stretch>
        </p:blipFill>
        <p:spPr>
          <a:xfrm>
            <a:off x="7110130" y="5539098"/>
            <a:ext cx="4573585" cy="955894"/>
          </a:xfrm>
          <a:prstGeom prst="rect">
            <a:avLst/>
          </a:prstGeom>
        </p:spPr>
      </p:pic>
    </p:spTree>
    <p:extLst>
      <p:ext uri="{BB962C8B-B14F-4D97-AF65-F5344CB8AC3E}">
        <p14:creationId xmlns:p14="http://schemas.microsoft.com/office/powerpoint/2010/main" val="48195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Overview part 2</a:t>
            </a:r>
          </a:p>
        </p:txBody>
      </p:sp>
      <p:sp>
        <p:nvSpPr>
          <p:cNvPr id="3" name="Content Placeholder 2"/>
          <p:cNvSpPr>
            <a:spLocks noGrp="1"/>
          </p:cNvSpPr>
          <p:nvPr>
            <p:ph idx="1"/>
          </p:nvPr>
        </p:nvSpPr>
        <p:spPr/>
        <p:txBody>
          <a:bodyPr>
            <a:normAutofit fontScale="92500" lnSpcReduction="10000"/>
          </a:bodyPr>
          <a:lstStyle/>
          <a:p>
            <a:r>
              <a:rPr lang="en-CA" dirty="0"/>
              <a:t>Advanced techniques of machine learning for data mining</a:t>
            </a:r>
          </a:p>
          <a:p>
            <a:r>
              <a:rPr lang="en-CA" dirty="0"/>
              <a:t>Chapter 6 – trees and rules</a:t>
            </a:r>
          </a:p>
          <a:p>
            <a:pPr lvl="1"/>
            <a:r>
              <a:rPr lang="en-CA" dirty="0"/>
              <a:t>Low level issues, complexities of putting into practice</a:t>
            </a:r>
          </a:p>
          <a:p>
            <a:r>
              <a:rPr lang="en-CA" dirty="0"/>
              <a:t>Chapter 7 – extending instance-based and linear models</a:t>
            </a:r>
          </a:p>
          <a:p>
            <a:pPr lvl="1"/>
            <a:r>
              <a:rPr lang="en-CA" dirty="0"/>
              <a:t>Low level issues, complexities of putting into practice</a:t>
            </a:r>
          </a:p>
          <a:p>
            <a:r>
              <a:rPr lang="en-CA" dirty="0"/>
              <a:t>Chapter 8 – Data transformations</a:t>
            </a:r>
          </a:p>
          <a:p>
            <a:pPr lvl="1"/>
            <a:r>
              <a:rPr lang="en-CA" dirty="0"/>
              <a:t>Selecting and discretizing attributes</a:t>
            </a:r>
          </a:p>
          <a:p>
            <a:r>
              <a:rPr lang="en-CA" dirty="0"/>
              <a:t>Loosely cover chapters 9, 10, 11</a:t>
            </a:r>
          </a:p>
          <a:p>
            <a:pPr lvl="1"/>
            <a:r>
              <a:rPr lang="en-CA" dirty="0"/>
              <a:t>Probabilistic methods (9), deep learning (10), semi-supervised (11) </a:t>
            </a:r>
          </a:p>
          <a:p>
            <a:r>
              <a:rPr lang="en-CA" dirty="0"/>
              <a:t>Chapter 12 – Ensemble learning </a:t>
            </a:r>
          </a:p>
          <a:p>
            <a:pPr lvl="1"/>
            <a:r>
              <a:rPr lang="en-CA" dirty="0"/>
              <a:t>Combining output from different machine learning techniques</a:t>
            </a:r>
          </a:p>
        </p:txBody>
      </p:sp>
    </p:spTree>
    <p:extLst>
      <p:ext uri="{BB962C8B-B14F-4D97-AF65-F5344CB8AC3E}">
        <p14:creationId xmlns:p14="http://schemas.microsoft.com/office/powerpoint/2010/main" val="210618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 Probability</a:t>
            </a:r>
          </a:p>
        </p:txBody>
      </p:sp>
      <p:sp>
        <p:nvSpPr>
          <p:cNvPr id="3" name="Content Placeholder 2"/>
          <p:cNvSpPr>
            <a:spLocks noGrp="1"/>
          </p:cNvSpPr>
          <p:nvPr>
            <p:ph idx="1"/>
          </p:nvPr>
        </p:nvSpPr>
        <p:spPr>
          <a:xfrm>
            <a:off x="838200" y="1825625"/>
            <a:ext cx="3529084" cy="4351338"/>
          </a:xfrm>
        </p:spPr>
        <p:txBody>
          <a:bodyPr>
            <a:normAutofit fontScale="92500" lnSpcReduction="10000"/>
          </a:bodyPr>
          <a:lstStyle/>
          <a:p>
            <a:r>
              <a:rPr lang="en-CA" dirty="0"/>
              <a:t>Consider two boxes containing mixtures of fruit</a:t>
            </a:r>
          </a:p>
          <a:p>
            <a:r>
              <a:rPr lang="en-CA" dirty="0"/>
              <a:t>Probability of selecting red box is 40% or 0.4 </a:t>
            </a:r>
            <a:r>
              <a:rPr lang="en-CA" i="1" dirty="0"/>
              <a:t>(arbitrarily set for sake of example)</a:t>
            </a:r>
          </a:p>
          <a:p>
            <a:r>
              <a:rPr lang="en-CA" dirty="0"/>
              <a:t>Probability of selecting blue box is 60% or 0.6</a:t>
            </a:r>
          </a:p>
          <a:p>
            <a:r>
              <a:rPr lang="en-CA" dirty="0"/>
              <a:t>Each piece of fruit within the box is equally likely</a:t>
            </a:r>
          </a:p>
          <a:p>
            <a:endParaRPr lang="en-CA" dirty="0"/>
          </a:p>
        </p:txBody>
      </p:sp>
      <p:pic>
        <p:nvPicPr>
          <p:cNvPr id="4" name="Picture 3"/>
          <p:cNvPicPr>
            <a:picLocks noChangeAspect="1"/>
          </p:cNvPicPr>
          <p:nvPr/>
        </p:nvPicPr>
        <p:blipFill>
          <a:blip r:embed="rId2"/>
          <a:stretch>
            <a:fillRect/>
          </a:stretch>
        </p:blipFill>
        <p:spPr>
          <a:xfrm>
            <a:off x="5241980" y="1825625"/>
            <a:ext cx="6111820" cy="4042912"/>
          </a:xfrm>
          <a:prstGeom prst="rect">
            <a:avLst/>
          </a:prstGeom>
        </p:spPr>
      </p:pic>
      <p:sp>
        <p:nvSpPr>
          <p:cNvPr id="5" name="TextBox 4"/>
          <p:cNvSpPr txBox="1"/>
          <p:nvPr/>
        </p:nvSpPr>
        <p:spPr>
          <a:xfrm>
            <a:off x="5241980" y="5868537"/>
            <a:ext cx="2878438" cy="369332"/>
          </a:xfrm>
          <a:prstGeom prst="rect">
            <a:avLst/>
          </a:prstGeom>
          <a:noFill/>
        </p:spPr>
        <p:txBody>
          <a:bodyPr wrap="square" rtlCol="0">
            <a:spAutoFit/>
          </a:bodyPr>
          <a:lstStyle/>
          <a:p>
            <a:r>
              <a:rPr lang="en-CA" dirty="0"/>
              <a:t>Red box, P(red) = 0.4</a:t>
            </a:r>
          </a:p>
        </p:txBody>
      </p:sp>
      <p:sp>
        <p:nvSpPr>
          <p:cNvPr id="6" name="TextBox 5"/>
          <p:cNvSpPr txBox="1"/>
          <p:nvPr/>
        </p:nvSpPr>
        <p:spPr>
          <a:xfrm>
            <a:off x="8611737" y="5868537"/>
            <a:ext cx="2565779" cy="369332"/>
          </a:xfrm>
          <a:prstGeom prst="rect">
            <a:avLst/>
          </a:prstGeom>
          <a:noFill/>
        </p:spPr>
        <p:txBody>
          <a:bodyPr wrap="square" rtlCol="0">
            <a:spAutoFit/>
          </a:bodyPr>
          <a:lstStyle/>
          <a:p>
            <a:r>
              <a:rPr lang="en-CA" dirty="0"/>
              <a:t>Blue box, P(blue) = 0.6</a:t>
            </a:r>
          </a:p>
        </p:txBody>
      </p:sp>
      <p:sp>
        <p:nvSpPr>
          <p:cNvPr id="7" name="TextBox 6"/>
          <p:cNvSpPr txBox="1"/>
          <p:nvPr/>
        </p:nvSpPr>
        <p:spPr>
          <a:xfrm>
            <a:off x="6196083" y="2155810"/>
            <a:ext cx="707245" cy="369332"/>
          </a:xfrm>
          <a:prstGeom prst="rect">
            <a:avLst/>
          </a:prstGeom>
          <a:noFill/>
        </p:spPr>
        <p:txBody>
          <a:bodyPr wrap="none" rtlCol="0">
            <a:spAutoFit/>
          </a:bodyPr>
          <a:lstStyle/>
          <a:p>
            <a:r>
              <a:rPr lang="en-CA" dirty="0"/>
              <a:t>apple</a:t>
            </a:r>
          </a:p>
        </p:txBody>
      </p:sp>
      <p:sp>
        <p:nvSpPr>
          <p:cNvPr id="8" name="TextBox 7"/>
          <p:cNvSpPr txBox="1"/>
          <p:nvPr/>
        </p:nvSpPr>
        <p:spPr>
          <a:xfrm>
            <a:off x="6903328" y="2979536"/>
            <a:ext cx="836832" cy="369332"/>
          </a:xfrm>
          <a:prstGeom prst="rect">
            <a:avLst/>
          </a:prstGeom>
          <a:noFill/>
        </p:spPr>
        <p:txBody>
          <a:bodyPr wrap="none" rtlCol="0">
            <a:spAutoFit/>
          </a:bodyPr>
          <a:lstStyle/>
          <a:p>
            <a:r>
              <a:rPr lang="en-CA" dirty="0"/>
              <a:t>orange</a:t>
            </a:r>
          </a:p>
        </p:txBody>
      </p:sp>
    </p:spTree>
    <p:extLst>
      <p:ext uri="{BB962C8B-B14F-4D97-AF65-F5344CB8AC3E}">
        <p14:creationId xmlns:p14="http://schemas.microsoft.com/office/powerpoint/2010/main" val="24860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 Probability</a:t>
            </a:r>
          </a:p>
        </p:txBody>
      </p:sp>
      <p:sp>
        <p:nvSpPr>
          <p:cNvPr id="3" name="Content Placeholder 2"/>
          <p:cNvSpPr>
            <a:spLocks noGrp="1"/>
          </p:cNvSpPr>
          <p:nvPr>
            <p:ph idx="1"/>
          </p:nvPr>
        </p:nvSpPr>
        <p:spPr>
          <a:xfrm>
            <a:off x="838199" y="1825625"/>
            <a:ext cx="7086551" cy="4351338"/>
          </a:xfrm>
        </p:spPr>
        <p:txBody>
          <a:bodyPr/>
          <a:lstStyle/>
          <a:p>
            <a:r>
              <a:rPr lang="en-CA" dirty="0"/>
              <a:t>We would like to answer questions such as:</a:t>
            </a:r>
          </a:p>
          <a:p>
            <a:r>
              <a:rPr lang="en-CA" dirty="0"/>
              <a:t>1) </a:t>
            </a:r>
            <a:r>
              <a:rPr lang="en-CA" i="1" dirty="0"/>
              <a:t>What is the overall probability of selecting an apple?</a:t>
            </a:r>
          </a:p>
          <a:p>
            <a:r>
              <a:rPr lang="en-CA" dirty="0"/>
              <a:t>2) </a:t>
            </a:r>
            <a:r>
              <a:rPr lang="en-CA" i="1" dirty="0"/>
              <a:t>Given that we selected an orange, what is the probability that we picked from blue box?</a:t>
            </a:r>
          </a:p>
          <a:p>
            <a:r>
              <a:rPr lang="en-CA" dirty="0"/>
              <a:t>We can use the </a:t>
            </a:r>
            <a:r>
              <a:rPr lang="en-CA" u="sng" dirty="0"/>
              <a:t>Rules of Probability </a:t>
            </a:r>
            <a:r>
              <a:rPr lang="en-CA" dirty="0"/>
              <a:t>to answer these questions</a:t>
            </a:r>
          </a:p>
        </p:txBody>
      </p:sp>
      <p:pic>
        <p:nvPicPr>
          <p:cNvPr id="4" name="Picture 3"/>
          <p:cNvPicPr>
            <a:picLocks noChangeAspect="1"/>
          </p:cNvPicPr>
          <p:nvPr/>
        </p:nvPicPr>
        <p:blipFill>
          <a:blip r:embed="rId2"/>
          <a:stretch>
            <a:fillRect/>
          </a:stretch>
        </p:blipFill>
        <p:spPr>
          <a:xfrm>
            <a:off x="7924751" y="2142699"/>
            <a:ext cx="3961311" cy="2620370"/>
          </a:xfrm>
          <a:prstGeom prst="rect">
            <a:avLst/>
          </a:prstGeom>
        </p:spPr>
      </p:pic>
      <p:pic>
        <p:nvPicPr>
          <p:cNvPr id="5" name="Picture 4"/>
          <p:cNvPicPr>
            <a:picLocks noChangeAspect="1"/>
          </p:cNvPicPr>
          <p:nvPr/>
        </p:nvPicPr>
        <p:blipFill>
          <a:blip r:embed="rId3"/>
          <a:stretch>
            <a:fillRect/>
          </a:stretch>
        </p:blipFill>
        <p:spPr>
          <a:xfrm>
            <a:off x="1122174" y="5239461"/>
            <a:ext cx="5553075" cy="1428750"/>
          </a:xfrm>
          <a:prstGeom prst="rect">
            <a:avLst/>
          </a:prstGeom>
        </p:spPr>
      </p:pic>
      <p:sp>
        <p:nvSpPr>
          <p:cNvPr id="9" name="TextBox 8"/>
          <p:cNvSpPr txBox="1"/>
          <p:nvPr/>
        </p:nvSpPr>
        <p:spPr>
          <a:xfrm>
            <a:off x="7397087" y="5103674"/>
            <a:ext cx="4794913" cy="1754326"/>
          </a:xfrm>
          <a:prstGeom prst="rect">
            <a:avLst/>
          </a:prstGeom>
          <a:noFill/>
        </p:spPr>
        <p:txBody>
          <a:bodyPr wrap="square" rtlCol="0">
            <a:spAutoFit/>
          </a:bodyPr>
          <a:lstStyle/>
          <a:p>
            <a:r>
              <a:rPr lang="en-CA" dirty="0"/>
              <a:t>p(X) = Marginal Probability</a:t>
            </a:r>
          </a:p>
          <a:p>
            <a:r>
              <a:rPr lang="en-CA" dirty="0"/>
              <a:t>p(X,Y) = Joint Probability</a:t>
            </a:r>
          </a:p>
          <a:p>
            <a:r>
              <a:rPr lang="en-CA" dirty="0"/>
              <a:t>P(Y|X) = Conditional Probability</a:t>
            </a:r>
          </a:p>
          <a:p>
            <a:r>
              <a:rPr lang="en-CA" dirty="0"/>
              <a:t>p(Y|X)p(X) = p(Y)p(X)  = p(Y,X) = P(X,Y) if X and Y are independent (coin toss example)</a:t>
            </a:r>
          </a:p>
          <a:p>
            <a:endParaRPr lang="en-CA" dirty="0"/>
          </a:p>
        </p:txBody>
      </p:sp>
    </p:spTree>
    <p:extLst>
      <p:ext uri="{BB962C8B-B14F-4D97-AF65-F5344CB8AC3E}">
        <p14:creationId xmlns:p14="http://schemas.microsoft.com/office/powerpoint/2010/main" val="350092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Bayes’ Theorem</a:t>
            </a:r>
          </a:p>
        </p:txBody>
      </p:sp>
      <p:pic>
        <p:nvPicPr>
          <p:cNvPr id="4" name="Picture 3"/>
          <p:cNvPicPr>
            <a:picLocks noChangeAspect="1"/>
          </p:cNvPicPr>
          <p:nvPr/>
        </p:nvPicPr>
        <p:blipFill>
          <a:blip r:embed="rId2"/>
          <a:stretch>
            <a:fillRect/>
          </a:stretch>
        </p:blipFill>
        <p:spPr>
          <a:xfrm>
            <a:off x="3115101" y="3938720"/>
            <a:ext cx="3200400" cy="885825"/>
          </a:xfrm>
          <a:prstGeom prst="rect">
            <a:avLst/>
          </a:prstGeom>
        </p:spPr>
      </p:pic>
      <p:pic>
        <p:nvPicPr>
          <p:cNvPr id="5" name="Picture 4"/>
          <p:cNvPicPr>
            <a:picLocks noChangeAspect="1"/>
          </p:cNvPicPr>
          <p:nvPr/>
        </p:nvPicPr>
        <p:blipFill>
          <a:blip r:embed="rId3"/>
          <a:stretch>
            <a:fillRect/>
          </a:stretch>
        </p:blipFill>
        <p:spPr>
          <a:xfrm>
            <a:off x="3115101" y="2788158"/>
            <a:ext cx="2466975" cy="447675"/>
          </a:xfrm>
          <a:prstGeom prst="rect">
            <a:avLst/>
          </a:prstGeom>
        </p:spPr>
      </p:pic>
      <p:pic>
        <p:nvPicPr>
          <p:cNvPr id="7" name="Picture 6"/>
          <p:cNvPicPr>
            <a:picLocks noChangeAspect="1"/>
          </p:cNvPicPr>
          <p:nvPr/>
        </p:nvPicPr>
        <p:blipFill>
          <a:blip r:embed="rId4"/>
          <a:stretch>
            <a:fillRect/>
          </a:stretch>
        </p:blipFill>
        <p:spPr>
          <a:xfrm>
            <a:off x="3115101" y="1690688"/>
            <a:ext cx="3143250" cy="371475"/>
          </a:xfrm>
          <a:prstGeom prst="rect">
            <a:avLst/>
          </a:prstGeom>
        </p:spPr>
      </p:pic>
      <p:sp>
        <p:nvSpPr>
          <p:cNvPr id="8" name="TextBox 7"/>
          <p:cNvSpPr txBox="1"/>
          <p:nvPr/>
        </p:nvSpPr>
        <p:spPr>
          <a:xfrm>
            <a:off x="838200" y="2866501"/>
            <a:ext cx="2276901" cy="369332"/>
          </a:xfrm>
          <a:prstGeom prst="rect">
            <a:avLst/>
          </a:prstGeom>
          <a:noFill/>
        </p:spPr>
        <p:txBody>
          <a:bodyPr wrap="square" rtlCol="0">
            <a:spAutoFit/>
          </a:bodyPr>
          <a:lstStyle/>
          <a:p>
            <a:r>
              <a:rPr lang="en-CA" b="1" dirty="0"/>
              <a:t>Symmetry property</a:t>
            </a:r>
          </a:p>
        </p:txBody>
      </p:sp>
      <p:sp>
        <p:nvSpPr>
          <p:cNvPr id="9" name="TextBox 8"/>
          <p:cNvSpPr txBox="1"/>
          <p:nvPr/>
        </p:nvSpPr>
        <p:spPr>
          <a:xfrm>
            <a:off x="1183942" y="1845231"/>
            <a:ext cx="1988024" cy="369332"/>
          </a:xfrm>
          <a:prstGeom prst="rect">
            <a:avLst/>
          </a:prstGeom>
          <a:noFill/>
        </p:spPr>
        <p:txBody>
          <a:bodyPr wrap="square" rtlCol="0">
            <a:spAutoFit/>
          </a:bodyPr>
          <a:lstStyle/>
          <a:p>
            <a:r>
              <a:rPr lang="en-CA" b="1" dirty="0"/>
              <a:t>Product rule</a:t>
            </a:r>
          </a:p>
        </p:txBody>
      </p:sp>
      <p:sp>
        <p:nvSpPr>
          <p:cNvPr id="10" name="TextBox 9"/>
          <p:cNvSpPr txBox="1"/>
          <p:nvPr/>
        </p:nvSpPr>
        <p:spPr>
          <a:xfrm>
            <a:off x="854122" y="4131858"/>
            <a:ext cx="2019868" cy="369332"/>
          </a:xfrm>
          <a:prstGeom prst="rect">
            <a:avLst/>
          </a:prstGeom>
          <a:noFill/>
        </p:spPr>
        <p:txBody>
          <a:bodyPr wrap="square" rtlCol="0">
            <a:spAutoFit/>
          </a:bodyPr>
          <a:lstStyle/>
          <a:p>
            <a:r>
              <a:rPr lang="en-CA" b="1" dirty="0"/>
              <a:t>Bayes’ Theorem</a:t>
            </a:r>
          </a:p>
        </p:txBody>
      </p:sp>
      <p:sp>
        <p:nvSpPr>
          <p:cNvPr id="12" name="TextBox 11"/>
          <p:cNvSpPr txBox="1"/>
          <p:nvPr/>
        </p:nvSpPr>
        <p:spPr>
          <a:xfrm>
            <a:off x="2498818" y="5342766"/>
            <a:ext cx="8986599" cy="1200329"/>
          </a:xfrm>
          <a:prstGeom prst="rect">
            <a:avLst/>
          </a:prstGeom>
          <a:noFill/>
        </p:spPr>
        <p:txBody>
          <a:bodyPr wrap="square" rtlCol="0">
            <a:spAutoFit/>
          </a:bodyPr>
          <a:lstStyle/>
          <a:p>
            <a:r>
              <a:rPr lang="en-CA" dirty="0"/>
              <a:t>P(Y) = prior (initial degree of belief in Y)</a:t>
            </a:r>
          </a:p>
          <a:p>
            <a:r>
              <a:rPr lang="en-CA" dirty="0"/>
              <a:t>p(X|Y) = likelihood </a:t>
            </a:r>
          </a:p>
          <a:p>
            <a:r>
              <a:rPr lang="en-CA" dirty="0"/>
              <a:t>p(X) = normalization constant</a:t>
            </a:r>
          </a:p>
          <a:p>
            <a:r>
              <a:rPr lang="en-CA" dirty="0"/>
              <a:t>X is the evidence, Y is the class whose probability we want to estimate given the evidence</a:t>
            </a:r>
          </a:p>
        </p:txBody>
      </p:sp>
    </p:spTree>
    <p:extLst>
      <p:ext uri="{BB962C8B-B14F-4D97-AF65-F5344CB8AC3E}">
        <p14:creationId xmlns:p14="http://schemas.microsoft.com/office/powerpoint/2010/main" val="270302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a:t>
            </a:r>
            <a:r>
              <a:rPr lang="en-CA" dirty="0" err="1"/>
              <a:t>Bayes’s</a:t>
            </a:r>
            <a:r>
              <a:rPr lang="en-CA" dirty="0"/>
              <a: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25625"/>
                <a:ext cx="5869258" cy="4351338"/>
              </a:xfrm>
            </p:spPr>
            <p:txBody>
              <a:bodyPr>
                <a:normAutofit fontScale="92500" lnSpcReduction="10000"/>
              </a:bodyPr>
              <a:lstStyle/>
              <a:p>
                <a:r>
                  <a:rPr lang="en-CA" dirty="0"/>
                  <a:t>What is the overall probability of selecting an apple?</a:t>
                </a:r>
              </a:p>
              <a:p>
                <a:pPr lvl="1"/>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𝑎𝑝𝑝𝑙𝑒</m:t>
                        </m:r>
                      </m:e>
                    </m:d>
                    <m:r>
                      <a:rPr lang="en-CA" b="0" i="1" smtClean="0">
                        <a:latin typeface="Cambria Math" panose="02040503050406030204" pitchFamily="18" charset="0"/>
                      </a:rPr>
                      <m:t>=</m:t>
                    </m:r>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𝑎𝑝𝑝𝑙𝑒</m:t>
                        </m:r>
                        <m:r>
                          <a:rPr lang="en-CA" b="0" i="1" smtClean="0">
                            <a:latin typeface="Cambria Math" panose="02040503050406030204" pitchFamily="18" charset="0"/>
                          </a:rPr>
                          <m:t>,</m:t>
                        </m:r>
                        <m:r>
                          <a:rPr lang="en-CA" b="0" i="1" smtClean="0">
                            <a:latin typeface="Cambria Math" panose="02040503050406030204" pitchFamily="18" charset="0"/>
                          </a:rPr>
                          <m:t>𝑟𝑒𝑑</m:t>
                        </m:r>
                      </m:e>
                    </m:d>
                    <m:r>
                      <a:rPr lang="en-CA" b="0" i="1" smtClean="0">
                        <a:latin typeface="Cambria Math" panose="02040503050406030204" pitchFamily="18" charset="0"/>
                      </a:rPr>
                      <m:t>+</m:t>
                    </m:r>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𝑎𝑝𝑝𝑙𝑒</m:t>
                    </m:r>
                    <m:r>
                      <a:rPr lang="en-CA" b="0" i="1" smtClean="0">
                        <a:latin typeface="Cambria Math" panose="02040503050406030204" pitchFamily="18" charset="0"/>
                      </a:rPr>
                      <m:t>,</m:t>
                    </m:r>
                    <m:r>
                      <a:rPr lang="en-CA" b="0" i="1" smtClean="0">
                        <a:latin typeface="Cambria Math" panose="02040503050406030204" pitchFamily="18" charset="0"/>
                      </a:rPr>
                      <m:t>𝑏𝑙𝑢𝑒</m:t>
                    </m:r>
                    <m:r>
                      <a:rPr lang="en-CA" b="0" i="1" smtClean="0">
                        <a:latin typeface="Cambria Math" panose="02040503050406030204" pitchFamily="18" charset="0"/>
                      </a:rPr>
                      <m:t>)</m:t>
                    </m:r>
                  </m:oMath>
                </a14:m>
                <a:r>
                  <a:rPr lang="en-CA" dirty="0"/>
                  <a:t> </a:t>
                </a:r>
                <a:r>
                  <a:rPr lang="en-CA" b="1" dirty="0"/>
                  <a:t>(sum rule)</a:t>
                </a:r>
              </a:p>
              <a:p>
                <a:pPr lvl="1"/>
                <a:r>
                  <a:rPr lang="en-CA" dirty="0"/>
                  <a:t>= 1/10 + 9/20 = 11/20</a:t>
                </a:r>
              </a:p>
              <a:p>
                <a:pPr lvl="1"/>
                <a:r>
                  <a:rPr lang="en-CA" dirty="0"/>
                  <a:t>p(orange) = 9/20</a:t>
                </a:r>
              </a:p>
              <a:p>
                <a:r>
                  <a:rPr lang="en-CA" dirty="0"/>
                  <a:t>Given that we have selected an orange, what is the probability that we picked from the blue box?</a:t>
                </a:r>
              </a:p>
              <a:p>
                <a:pPr lvl="1"/>
                <a14:m>
                  <m:oMath xmlns:m="http://schemas.openxmlformats.org/officeDocument/2006/math">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𝑏𝑙𝑢𝑒</m:t>
                        </m:r>
                      </m:e>
                      <m:e>
                        <m:r>
                          <a:rPr lang="en-CA" b="0" i="1" smtClean="0">
                            <a:latin typeface="Cambria Math" panose="02040503050406030204" pitchFamily="18" charset="0"/>
                          </a:rPr>
                          <m:t>𝑜𝑟𝑎𝑛𝑔𝑒</m:t>
                        </m:r>
                      </m:e>
                    </m:d>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𝑝</m:t>
                        </m:r>
                        <m:d>
                          <m:dPr>
                            <m:ctrlPr>
                              <a:rPr lang="en-CA" b="0" i="1" smtClean="0">
                                <a:latin typeface="Cambria Math" panose="02040503050406030204" pitchFamily="18" charset="0"/>
                              </a:rPr>
                            </m:ctrlPr>
                          </m:dPr>
                          <m:e>
                            <m:r>
                              <a:rPr lang="en-CA" b="0" i="1" smtClean="0">
                                <a:latin typeface="Cambria Math" panose="02040503050406030204" pitchFamily="18" charset="0"/>
                              </a:rPr>
                              <m:t>𝑜𝑟𝑎𝑛𝑔𝑒</m:t>
                            </m:r>
                          </m:e>
                          <m:e>
                            <m:r>
                              <a:rPr lang="en-CA" b="0" i="1" smtClean="0">
                                <a:latin typeface="Cambria Math" panose="02040503050406030204" pitchFamily="18" charset="0"/>
                              </a:rPr>
                              <m:t>𝑏𝑙𝑢𝑒</m:t>
                            </m:r>
                          </m:e>
                        </m:d>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𝑏𝑙𝑢𝑒</m:t>
                        </m:r>
                        <m:r>
                          <a:rPr lang="en-CA" b="0" i="1" smtClean="0">
                            <a:latin typeface="Cambria Math" panose="02040503050406030204" pitchFamily="18" charset="0"/>
                          </a:rPr>
                          <m:t>)</m:t>
                        </m:r>
                      </m:num>
                      <m:den>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𝑜𝑟𝑎𝑛𝑔𝑒</m:t>
                        </m:r>
                        <m:r>
                          <a:rPr lang="en-CA" b="0" i="1" smtClean="0">
                            <a:latin typeface="Cambria Math" panose="02040503050406030204" pitchFamily="18" charset="0"/>
                          </a:rPr>
                          <m:t>)</m:t>
                        </m:r>
                      </m:den>
                    </m:f>
                  </m:oMath>
                </a14:m>
                <a:endParaRPr lang="en-CA" dirty="0"/>
              </a:p>
              <a:p>
                <a:pPr lvl="1"/>
                <a:r>
                  <a:rPr lang="en-CA" dirty="0"/>
                  <a:t>= (1/4 * 6/10)/(9/20)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25625"/>
                <a:ext cx="5869258" cy="4351338"/>
              </a:xfrm>
              <a:blipFill>
                <a:blip r:embed="rId2"/>
                <a:stretch>
                  <a:fillRect l="-1558" t="-2801"/>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6045543" y="1825625"/>
            <a:ext cx="6111820" cy="4042912"/>
          </a:xfrm>
          <a:prstGeom prst="rect">
            <a:avLst/>
          </a:prstGeom>
        </p:spPr>
      </p:pic>
      <p:sp>
        <p:nvSpPr>
          <p:cNvPr id="5" name="TextBox 4"/>
          <p:cNvSpPr txBox="1"/>
          <p:nvPr/>
        </p:nvSpPr>
        <p:spPr>
          <a:xfrm>
            <a:off x="6045543" y="5868537"/>
            <a:ext cx="2878438" cy="369332"/>
          </a:xfrm>
          <a:prstGeom prst="rect">
            <a:avLst/>
          </a:prstGeom>
          <a:noFill/>
        </p:spPr>
        <p:txBody>
          <a:bodyPr wrap="square" rtlCol="0">
            <a:spAutoFit/>
          </a:bodyPr>
          <a:lstStyle/>
          <a:p>
            <a:r>
              <a:rPr lang="en-CA" dirty="0"/>
              <a:t>Red box, P(red) = 0.4</a:t>
            </a:r>
          </a:p>
        </p:txBody>
      </p:sp>
      <p:sp>
        <p:nvSpPr>
          <p:cNvPr id="6" name="TextBox 5"/>
          <p:cNvSpPr txBox="1"/>
          <p:nvPr/>
        </p:nvSpPr>
        <p:spPr>
          <a:xfrm>
            <a:off x="9415300" y="5868537"/>
            <a:ext cx="2565779" cy="369332"/>
          </a:xfrm>
          <a:prstGeom prst="rect">
            <a:avLst/>
          </a:prstGeom>
          <a:noFill/>
        </p:spPr>
        <p:txBody>
          <a:bodyPr wrap="square" rtlCol="0">
            <a:spAutoFit/>
          </a:bodyPr>
          <a:lstStyle/>
          <a:p>
            <a:r>
              <a:rPr lang="en-CA" dirty="0"/>
              <a:t>Blue box, P(blue) = 0.6</a:t>
            </a:r>
          </a:p>
        </p:txBody>
      </p:sp>
      <p:sp>
        <p:nvSpPr>
          <p:cNvPr id="7" name="TextBox 6"/>
          <p:cNvSpPr txBox="1"/>
          <p:nvPr/>
        </p:nvSpPr>
        <p:spPr>
          <a:xfrm>
            <a:off x="6999646" y="2155810"/>
            <a:ext cx="707245" cy="369332"/>
          </a:xfrm>
          <a:prstGeom prst="rect">
            <a:avLst/>
          </a:prstGeom>
          <a:noFill/>
        </p:spPr>
        <p:txBody>
          <a:bodyPr wrap="none" rtlCol="0">
            <a:spAutoFit/>
          </a:bodyPr>
          <a:lstStyle/>
          <a:p>
            <a:r>
              <a:rPr lang="en-CA" dirty="0"/>
              <a:t>apple</a:t>
            </a:r>
          </a:p>
        </p:txBody>
      </p:sp>
      <p:sp>
        <p:nvSpPr>
          <p:cNvPr id="8" name="TextBox 7"/>
          <p:cNvSpPr txBox="1"/>
          <p:nvPr/>
        </p:nvSpPr>
        <p:spPr>
          <a:xfrm>
            <a:off x="7706891" y="2979536"/>
            <a:ext cx="836832" cy="369332"/>
          </a:xfrm>
          <a:prstGeom prst="rect">
            <a:avLst/>
          </a:prstGeom>
          <a:noFill/>
        </p:spPr>
        <p:txBody>
          <a:bodyPr wrap="none" rtlCol="0">
            <a:spAutoFit/>
          </a:bodyPr>
          <a:lstStyle/>
          <a:p>
            <a:r>
              <a:rPr lang="en-CA" dirty="0"/>
              <a:t>orange</a:t>
            </a:r>
          </a:p>
        </p:txBody>
      </p:sp>
      <p:pic>
        <p:nvPicPr>
          <p:cNvPr id="9" name="Picture 8"/>
          <p:cNvPicPr>
            <a:picLocks noChangeAspect="1"/>
          </p:cNvPicPr>
          <p:nvPr/>
        </p:nvPicPr>
        <p:blipFill>
          <a:blip r:embed="rId4"/>
          <a:stretch>
            <a:fillRect/>
          </a:stretch>
        </p:blipFill>
        <p:spPr>
          <a:xfrm>
            <a:off x="8991600" y="0"/>
            <a:ext cx="3200400" cy="885825"/>
          </a:xfrm>
          <a:prstGeom prst="rect">
            <a:avLst/>
          </a:prstGeom>
        </p:spPr>
      </p:pic>
      <p:sp>
        <p:nvSpPr>
          <p:cNvPr id="10" name="TextBox 9"/>
          <p:cNvSpPr txBox="1"/>
          <p:nvPr/>
        </p:nvSpPr>
        <p:spPr>
          <a:xfrm>
            <a:off x="6730621" y="193138"/>
            <a:ext cx="2019868" cy="369332"/>
          </a:xfrm>
          <a:prstGeom prst="rect">
            <a:avLst/>
          </a:prstGeom>
          <a:noFill/>
        </p:spPr>
        <p:txBody>
          <a:bodyPr wrap="square" rtlCol="0">
            <a:spAutoFit/>
          </a:bodyPr>
          <a:lstStyle/>
          <a:p>
            <a:r>
              <a:rPr lang="en-CA" b="1" dirty="0"/>
              <a:t>Bayes’ Theorem</a:t>
            </a:r>
          </a:p>
        </p:txBody>
      </p:sp>
    </p:spTree>
    <p:extLst>
      <p:ext uri="{BB962C8B-B14F-4D97-AF65-F5344CB8AC3E}">
        <p14:creationId xmlns:p14="http://schemas.microsoft.com/office/powerpoint/2010/main" val="4562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Cancer example:</a:t>
            </a:r>
          </a:p>
        </p:txBody>
      </p:sp>
      <p:sp>
        <p:nvSpPr>
          <p:cNvPr id="4" name="Content Placeholder 2"/>
          <p:cNvSpPr>
            <a:spLocks noGrp="1"/>
          </p:cNvSpPr>
          <p:nvPr>
            <p:ph idx="1"/>
          </p:nvPr>
        </p:nvSpPr>
        <p:spPr>
          <a:xfrm>
            <a:off x="838200" y="1814944"/>
            <a:ext cx="11353800" cy="4946073"/>
          </a:xfrm>
        </p:spPr>
        <p:txBody>
          <a:bodyPr>
            <a:normAutofit lnSpcReduction="10000"/>
          </a:bodyPr>
          <a:lstStyle/>
          <a:p>
            <a:r>
              <a:rPr lang="en-CA" dirty="0"/>
              <a:t>1% of people have cancer (prior) and 99% do not</a:t>
            </a:r>
          </a:p>
          <a:p>
            <a:r>
              <a:rPr lang="en-CA" dirty="0"/>
              <a:t>Cancer is detected by test 80% of the time when it exists</a:t>
            </a:r>
          </a:p>
          <a:p>
            <a:pPr lvl="1"/>
            <a:r>
              <a:rPr lang="en-CA" dirty="0"/>
              <a:t>Therefore missed 20% of time </a:t>
            </a:r>
          </a:p>
          <a:p>
            <a:r>
              <a:rPr lang="en-CA" dirty="0"/>
              <a:t>10% of tests return positive when its actually negative </a:t>
            </a:r>
          </a:p>
          <a:p>
            <a:pPr lvl="1"/>
            <a:r>
              <a:rPr lang="en-CA" dirty="0"/>
              <a:t>Therefore, 90% of tests accurately return no cancer </a:t>
            </a:r>
          </a:p>
          <a:p>
            <a:r>
              <a:rPr lang="en-CA" dirty="0"/>
              <a:t>What is the probability you have cancer given a positive test? </a:t>
            </a:r>
          </a:p>
          <a:p>
            <a:pPr lvl="1"/>
            <a:r>
              <a:rPr lang="en-CA" dirty="0"/>
              <a:t>p(cancer|+test) = p(+</a:t>
            </a:r>
            <a:r>
              <a:rPr lang="en-CA" dirty="0" err="1"/>
              <a:t>test|cancer</a:t>
            </a:r>
            <a:r>
              <a:rPr lang="en-CA" dirty="0"/>
              <a:t>)p(cancer) / p(+test)</a:t>
            </a:r>
          </a:p>
          <a:p>
            <a:pPr lvl="1"/>
            <a:r>
              <a:rPr lang="en-CA" dirty="0"/>
              <a:t>p(+test) = p(false positive) + p(true positive) = 0.099+0.008 = 0.107</a:t>
            </a:r>
          </a:p>
          <a:p>
            <a:pPr lvl="2"/>
            <a:r>
              <a:rPr lang="en-CA" dirty="0"/>
              <a:t>p(false positive) = p(no cancer)p(+</a:t>
            </a:r>
            <a:r>
              <a:rPr lang="en-CA" dirty="0" err="1"/>
              <a:t>test|no</a:t>
            </a:r>
            <a:r>
              <a:rPr lang="en-CA" dirty="0"/>
              <a:t> cancer) = 0.99*0.1 = 0.099</a:t>
            </a:r>
          </a:p>
          <a:p>
            <a:pPr lvl="2"/>
            <a:r>
              <a:rPr lang="en-CA" dirty="0"/>
              <a:t>p(true positive) = p(cancer)p(+</a:t>
            </a:r>
            <a:r>
              <a:rPr lang="en-CA" dirty="0" err="1"/>
              <a:t>test|cancer</a:t>
            </a:r>
            <a:r>
              <a:rPr lang="en-CA" dirty="0"/>
              <a:t>) = 0.01*0.8 = 0.008 </a:t>
            </a:r>
          </a:p>
          <a:p>
            <a:pPr lvl="1"/>
            <a:r>
              <a:rPr lang="en-CA" dirty="0"/>
              <a:t>=&gt; p(cancer|+test) = 0.8*0.01 / 0.107 = 0.0748</a:t>
            </a:r>
          </a:p>
          <a:p>
            <a:r>
              <a:rPr lang="en-CA" dirty="0"/>
              <a:t>Given a negative test?</a:t>
            </a:r>
          </a:p>
          <a:p>
            <a:pPr lvl="1"/>
            <a:endParaRPr lang="en-CA" dirty="0"/>
          </a:p>
        </p:txBody>
      </p:sp>
      <p:pic>
        <p:nvPicPr>
          <p:cNvPr id="5" name="Picture 4"/>
          <p:cNvPicPr>
            <a:picLocks noChangeAspect="1"/>
          </p:cNvPicPr>
          <p:nvPr/>
        </p:nvPicPr>
        <p:blipFill>
          <a:blip r:embed="rId2"/>
          <a:stretch>
            <a:fillRect/>
          </a:stretch>
        </p:blipFill>
        <p:spPr>
          <a:xfrm>
            <a:off x="8991600" y="0"/>
            <a:ext cx="3200400" cy="885825"/>
          </a:xfrm>
          <a:prstGeom prst="rect">
            <a:avLst/>
          </a:prstGeom>
        </p:spPr>
      </p:pic>
      <p:sp>
        <p:nvSpPr>
          <p:cNvPr id="6" name="TextBox 5"/>
          <p:cNvSpPr txBox="1"/>
          <p:nvPr/>
        </p:nvSpPr>
        <p:spPr>
          <a:xfrm>
            <a:off x="6730621" y="193138"/>
            <a:ext cx="2019868" cy="369332"/>
          </a:xfrm>
          <a:prstGeom prst="rect">
            <a:avLst/>
          </a:prstGeom>
          <a:noFill/>
        </p:spPr>
        <p:txBody>
          <a:bodyPr wrap="square" rtlCol="0">
            <a:spAutoFit/>
          </a:bodyPr>
          <a:lstStyle/>
          <a:p>
            <a:r>
              <a:rPr lang="en-CA" b="1" dirty="0"/>
              <a:t>Bayes’ Theorem</a:t>
            </a:r>
          </a:p>
        </p:txBody>
      </p:sp>
      <p:sp>
        <p:nvSpPr>
          <p:cNvPr id="7" name="TextBox 6"/>
          <p:cNvSpPr txBox="1"/>
          <p:nvPr/>
        </p:nvSpPr>
        <p:spPr>
          <a:xfrm>
            <a:off x="11353800" y="1288473"/>
            <a:ext cx="935182" cy="369332"/>
          </a:xfrm>
          <a:prstGeom prst="rect">
            <a:avLst/>
          </a:prstGeom>
          <a:noFill/>
        </p:spPr>
        <p:txBody>
          <a:bodyPr wrap="square" rtlCol="0">
            <a:spAutoFit/>
          </a:bodyPr>
          <a:lstStyle/>
          <a:p>
            <a:r>
              <a:rPr lang="en-CA" dirty="0"/>
              <a:t>prior</a:t>
            </a:r>
          </a:p>
        </p:txBody>
      </p:sp>
      <p:sp>
        <p:nvSpPr>
          <p:cNvPr id="8" name="TextBox 7"/>
          <p:cNvSpPr txBox="1"/>
          <p:nvPr/>
        </p:nvSpPr>
        <p:spPr>
          <a:xfrm>
            <a:off x="10124208" y="1198818"/>
            <a:ext cx="1229591" cy="369332"/>
          </a:xfrm>
          <a:prstGeom prst="rect">
            <a:avLst/>
          </a:prstGeom>
          <a:noFill/>
        </p:spPr>
        <p:txBody>
          <a:bodyPr wrap="square" rtlCol="0">
            <a:spAutoFit/>
          </a:bodyPr>
          <a:lstStyle/>
          <a:p>
            <a:r>
              <a:rPr lang="en-CA" dirty="0"/>
              <a:t>likelihood</a:t>
            </a:r>
          </a:p>
        </p:txBody>
      </p:sp>
      <p:sp>
        <p:nvSpPr>
          <p:cNvPr id="9" name="TextBox 8"/>
          <p:cNvSpPr txBox="1"/>
          <p:nvPr/>
        </p:nvSpPr>
        <p:spPr>
          <a:xfrm>
            <a:off x="8991600" y="997527"/>
            <a:ext cx="1219200" cy="369332"/>
          </a:xfrm>
          <a:prstGeom prst="rect">
            <a:avLst/>
          </a:prstGeom>
          <a:noFill/>
        </p:spPr>
        <p:txBody>
          <a:bodyPr wrap="square" rtlCol="0">
            <a:spAutoFit/>
          </a:bodyPr>
          <a:lstStyle/>
          <a:p>
            <a:r>
              <a:rPr lang="en-CA" dirty="0"/>
              <a:t>posterior</a:t>
            </a:r>
          </a:p>
        </p:txBody>
      </p:sp>
      <p:cxnSp>
        <p:nvCxnSpPr>
          <p:cNvPr id="11" name="Straight Arrow Connector 10"/>
          <p:cNvCxnSpPr>
            <a:stCxn id="9" idx="0"/>
          </p:cNvCxnSpPr>
          <p:nvPr/>
        </p:nvCxnSpPr>
        <p:spPr>
          <a:xfrm flipH="1" flipV="1">
            <a:off x="9218080" y="562470"/>
            <a:ext cx="383120" cy="43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11618768" y="377804"/>
            <a:ext cx="200891" cy="910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0"/>
          </p:cNvCxnSpPr>
          <p:nvPr/>
        </p:nvCxnSpPr>
        <p:spPr>
          <a:xfrm flipH="1" flipV="1">
            <a:off x="10678391" y="365125"/>
            <a:ext cx="60613" cy="83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7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9433" y="1825625"/>
                <a:ext cx="11668836" cy="4351338"/>
              </a:xfrm>
            </p:spPr>
            <p:txBody>
              <a:bodyPr>
                <a:normAutofit/>
              </a:bodyPr>
              <a:lstStyle/>
              <a:p>
                <a:r>
                  <a:rPr lang="en-CA" dirty="0"/>
                  <a:t>Let E be the evidence (weather)</a:t>
                </a:r>
              </a:p>
              <a:p>
                <a:pPr lvl="1"/>
                <a:r>
                  <a:rPr lang="en-CA" dirty="0"/>
                  <a:t>E = [outlook, temperature, humidity, windy]</a:t>
                </a:r>
              </a:p>
              <a:p>
                <a:r>
                  <a:rPr lang="en-CA" dirty="0"/>
                  <a:t>Then, p(Play=</a:t>
                </a:r>
                <a:r>
                  <a:rPr lang="en-CA" dirty="0" err="1"/>
                  <a:t>Yes|E</a:t>
                </a:r>
                <a:r>
                  <a:rPr lang="en-CA" dirty="0"/>
                  <a:t>) = p(Play=</a:t>
                </a:r>
                <a:r>
                  <a:rPr lang="en-CA" dirty="0" err="1"/>
                  <a:t>Yes|outlook,temperature,humidity,windy</a:t>
                </a:r>
                <a:r>
                  <a:rPr lang="en-CA" dirty="0"/>
                  <a:t>)</a:t>
                </a:r>
              </a:p>
              <a:p>
                <a:r>
                  <a:rPr lang="en-CA" dirty="0"/>
                  <a:t>Outlook=Sunny, Temperature=Cool, Humidity=High, Windy=True</a:t>
                </a:r>
              </a:p>
              <a:p>
                <a:r>
                  <a:rPr lang="en-CA" dirty="0"/>
                  <a:t>Using Bayes’ Theorem:</a:t>
                </a:r>
              </a:p>
              <a:p>
                <a14:m>
                  <m:oMath xmlns:m="http://schemas.openxmlformats.org/officeDocument/2006/math">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𝑌𝑒𝑠</m:t>
                        </m:r>
                      </m:e>
                      <m:e>
                        <m:r>
                          <a:rPr lang="en-CA" sz="2400" b="0" i="1" smtClean="0">
                            <a:latin typeface="Cambria Math" panose="02040503050406030204" pitchFamily="18" charset="0"/>
                          </a:rPr>
                          <m:t>𝐸</m:t>
                        </m:r>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i="1">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𝐸</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𝑌</m:t>
                            </m:r>
                            <m:r>
                              <a:rPr lang="en-CA" sz="2400" i="1">
                                <a:latin typeface="Cambria Math" panose="02040503050406030204" pitchFamily="18" charset="0"/>
                              </a:rPr>
                              <m:t>𝑒𝑠</m:t>
                            </m:r>
                          </m:e>
                        </m:d>
                      </m:num>
                      <m:den>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𝐸</m:t>
                            </m:r>
                          </m:e>
                        </m:d>
                      </m:den>
                    </m:f>
                    <m:r>
                      <a:rPr lang="en-CA" sz="2400" b="0" i="1" smtClean="0">
                        <a:latin typeface="Cambria Math" panose="02040503050406030204" pitchFamily="18" charset="0"/>
                      </a:rPr>
                      <m:t>= </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𝑆𝑢𝑛𝑛𝑦</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𝐶𝑜𝑜𝑙</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𝐻𝑖𝑔h</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𝑇𝑟𝑢𝑒</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𝑌𝑒𝑠</m:t>
                        </m:r>
                        <m:r>
                          <a:rPr lang="en-CA" sz="2400" b="0" i="1" smtClean="0">
                            <a:latin typeface="Cambria Math" panose="02040503050406030204" pitchFamily="18" charset="0"/>
                          </a:rPr>
                          <m:t>)</m:t>
                        </m:r>
                      </m:num>
                      <m:den>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𝑌𝑒𝑠</m:t>
                            </m:r>
                          </m:e>
                        </m:d>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𝐸</m:t>
                            </m:r>
                          </m:e>
                          <m:e>
                            <m:r>
                              <a:rPr lang="en-CA" sz="2400" b="0" i="1" smtClean="0">
                                <a:latin typeface="Cambria Math" panose="02040503050406030204" pitchFamily="18" charset="0"/>
                              </a:rPr>
                              <m:t>𝑌𝑒𝑠</m:t>
                            </m:r>
                          </m:e>
                        </m:d>
                        <m:r>
                          <a:rPr lang="en-CA" sz="2400" b="0" i="1" smtClean="0">
                            <a:latin typeface="Cambria Math" panose="02040503050406030204" pitchFamily="18" charset="0"/>
                          </a:rPr>
                          <m:t>+</m:t>
                        </m:r>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𝑁𝑜</m:t>
                            </m:r>
                          </m:e>
                        </m:d>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𝐸</m:t>
                        </m:r>
                        <m:r>
                          <a:rPr lang="en-CA" sz="2400" b="0" i="1" smtClean="0">
                            <a:latin typeface="Cambria Math" panose="02040503050406030204" pitchFamily="18" charset="0"/>
                          </a:rPr>
                          <m:t>|</m:t>
                        </m:r>
                        <m:r>
                          <a:rPr lang="en-CA" sz="2400" b="0" i="1" smtClean="0">
                            <a:latin typeface="Cambria Math" panose="02040503050406030204" pitchFamily="18" charset="0"/>
                          </a:rPr>
                          <m:t>𝑁𝑜</m:t>
                        </m:r>
                        <m:r>
                          <a:rPr lang="en-CA" sz="2400" b="0" i="1" smtClean="0">
                            <a:latin typeface="Cambria Math" panose="02040503050406030204" pitchFamily="18" charset="0"/>
                          </a:rPr>
                          <m:t>)</m:t>
                        </m:r>
                      </m:den>
                    </m:f>
                  </m:oMath>
                </a14:m>
                <a:endParaRPr lang="en-CA" sz="2400" dirty="0"/>
              </a:p>
              <a:p>
                <a:r>
                  <a:rPr lang="en-CA" sz="2400" dirty="0"/>
                  <a:t>Naïve Bayes is called Naïve because 1) based on Bayes’ Rule and 2) it assumes independence of all the attributes.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9433" y="1825625"/>
                <a:ext cx="11668836" cy="4351338"/>
              </a:xfrm>
              <a:blipFill>
                <a:blip r:embed="rId2"/>
                <a:stretch>
                  <a:fillRect l="-940" t="-2241"/>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8991600" y="0"/>
            <a:ext cx="3200400" cy="885825"/>
          </a:xfrm>
          <a:prstGeom prst="rect">
            <a:avLst/>
          </a:prstGeom>
        </p:spPr>
      </p:pic>
      <p:sp>
        <p:nvSpPr>
          <p:cNvPr id="5" name="TextBox 4"/>
          <p:cNvSpPr txBox="1"/>
          <p:nvPr/>
        </p:nvSpPr>
        <p:spPr>
          <a:xfrm>
            <a:off x="6730621" y="193138"/>
            <a:ext cx="2019868" cy="369332"/>
          </a:xfrm>
          <a:prstGeom prst="rect">
            <a:avLst/>
          </a:prstGeom>
          <a:noFill/>
        </p:spPr>
        <p:txBody>
          <a:bodyPr wrap="square" rtlCol="0">
            <a:spAutoFit/>
          </a:bodyPr>
          <a:lstStyle/>
          <a:p>
            <a:r>
              <a:rPr lang="en-CA" b="1" dirty="0"/>
              <a:t>Bayes’ Theorem</a:t>
            </a:r>
          </a:p>
        </p:txBody>
      </p:sp>
      <p:pic>
        <p:nvPicPr>
          <p:cNvPr id="8" name="Picture 7"/>
          <p:cNvPicPr>
            <a:picLocks noChangeAspect="1"/>
          </p:cNvPicPr>
          <p:nvPr/>
        </p:nvPicPr>
        <p:blipFill>
          <a:blip r:embed="rId4"/>
          <a:stretch>
            <a:fillRect/>
          </a:stretch>
        </p:blipFill>
        <p:spPr>
          <a:xfrm>
            <a:off x="5804822" y="5550613"/>
            <a:ext cx="6215913" cy="324457"/>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stretch>
            <a:fillRect/>
          </a:stretch>
        </p:blipFill>
        <p:spPr>
          <a:xfrm>
            <a:off x="6471758" y="5930490"/>
            <a:ext cx="4882042" cy="7628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668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8164" cy="1325563"/>
          </a:xfrm>
        </p:spPr>
        <p:txBody>
          <a:bodyPr/>
          <a:lstStyle/>
          <a:p>
            <a:r>
              <a:rPr lang="en-CA" dirty="0"/>
              <a:t>Pitfalls, missing values, and numeric attributes</a:t>
            </a:r>
          </a:p>
        </p:txBody>
      </p:sp>
      <p:sp>
        <p:nvSpPr>
          <p:cNvPr id="3" name="Content Placeholder 2"/>
          <p:cNvSpPr>
            <a:spLocks noGrp="1"/>
          </p:cNvSpPr>
          <p:nvPr>
            <p:ph idx="1"/>
          </p:nvPr>
        </p:nvSpPr>
        <p:spPr>
          <a:xfrm>
            <a:off x="838200" y="1908753"/>
            <a:ext cx="10515600" cy="4351338"/>
          </a:xfrm>
        </p:spPr>
        <p:txBody>
          <a:bodyPr/>
          <a:lstStyle/>
          <a:p>
            <a:r>
              <a:rPr lang="en-CA" dirty="0"/>
              <a:t>Suppose Play=No for every case of Outlook=Sunny</a:t>
            </a:r>
          </a:p>
          <a:p>
            <a:r>
              <a:rPr lang="en-CA" dirty="0"/>
              <a:t>Then, p(</a:t>
            </a:r>
            <a:r>
              <a:rPr lang="en-CA" dirty="0" err="1"/>
              <a:t>Sunny|Yes</a:t>
            </a:r>
            <a:r>
              <a:rPr lang="en-CA" dirty="0"/>
              <a:t>) = 0, nullifying the previous example no matter what the value of all the other attributes</a:t>
            </a:r>
          </a:p>
          <a:p>
            <a:pPr lvl="1"/>
            <a:r>
              <a:rPr lang="en-CA" dirty="0"/>
              <a:t>Solution: use a Laplace estimator to add a small constant to each probability</a:t>
            </a:r>
          </a:p>
          <a:p>
            <a:r>
              <a:rPr lang="en-CA" dirty="0"/>
              <a:t>Missing values can just be omitted from the calculation</a:t>
            </a:r>
          </a:p>
          <a:p>
            <a:r>
              <a:rPr lang="en-CA" dirty="0"/>
              <a:t>Numeric attributes – calculate mean and std. of our training sample and assume a Gaussian distribution to get probability for new sample value</a:t>
            </a:r>
          </a:p>
        </p:txBody>
      </p:sp>
    </p:spTree>
    <p:extLst>
      <p:ext uri="{BB962C8B-B14F-4D97-AF65-F5344CB8AC3E}">
        <p14:creationId xmlns:p14="http://schemas.microsoft.com/office/powerpoint/2010/main" val="68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18" y="42818"/>
            <a:ext cx="11242964" cy="1325563"/>
          </a:xfrm>
        </p:spPr>
        <p:txBody>
          <a:bodyPr>
            <a:normAutofit fontScale="90000"/>
          </a:bodyPr>
          <a:lstStyle/>
          <a:p>
            <a:r>
              <a:rPr lang="en-CA" dirty="0"/>
              <a:t>Using Gaussian distribution to estimate probabilities for numerical attributes in Naïve Bayes</a:t>
            </a:r>
          </a:p>
        </p:txBody>
      </p:sp>
      <p:pic>
        <p:nvPicPr>
          <p:cNvPr id="4" name="Picture 3"/>
          <p:cNvPicPr>
            <a:picLocks noChangeAspect="1"/>
          </p:cNvPicPr>
          <p:nvPr/>
        </p:nvPicPr>
        <p:blipFill>
          <a:blip r:embed="rId2"/>
          <a:stretch>
            <a:fillRect/>
          </a:stretch>
        </p:blipFill>
        <p:spPr>
          <a:xfrm>
            <a:off x="7161068" y="1690688"/>
            <a:ext cx="5030932" cy="2302291"/>
          </a:xfrm>
          <a:prstGeom prst="rect">
            <a:avLst/>
          </a:prstGeom>
        </p:spPr>
      </p:pic>
      <p:pic>
        <p:nvPicPr>
          <p:cNvPr id="5" name="Picture 4"/>
          <p:cNvPicPr>
            <a:picLocks noChangeAspect="1"/>
          </p:cNvPicPr>
          <p:nvPr/>
        </p:nvPicPr>
        <p:blipFill>
          <a:blip r:embed="rId3"/>
          <a:stretch>
            <a:fillRect/>
          </a:stretch>
        </p:blipFill>
        <p:spPr>
          <a:xfrm>
            <a:off x="8321819" y="4029080"/>
            <a:ext cx="3570575" cy="860714"/>
          </a:xfrm>
          <a:prstGeom prst="rect">
            <a:avLst/>
          </a:prstGeom>
        </p:spPr>
      </p:pic>
      <p:graphicFrame>
        <p:nvGraphicFramePr>
          <p:cNvPr id="6" name="Table 5"/>
          <p:cNvGraphicFramePr>
            <a:graphicFrameLocks noGrp="1"/>
          </p:cNvGraphicFramePr>
          <p:nvPr/>
        </p:nvGraphicFramePr>
        <p:xfrm>
          <a:off x="297218" y="2245537"/>
          <a:ext cx="6863850" cy="4427800"/>
        </p:xfrm>
        <a:graphic>
          <a:graphicData uri="http://schemas.openxmlformats.org/drawingml/2006/table">
            <a:tbl>
              <a:tblPr/>
              <a:tblGrid>
                <a:gridCol w="490275">
                  <a:extLst>
                    <a:ext uri="{9D8B030D-6E8A-4147-A177-3AD203B41FA5}">
                      <a16:colId xmlns:a16="http://schemas.microsoft.com/office/drawing/2014/main" val="2169614823"/>
                    </a:ext>
                  </a:extLst>
                </a:gridCol>
                <a:gridCol w="490275">
                  <a:extLst>
                    <a:ext uri="{9D8B030D-6E8A-4147-A177-3AD203B41FA5}">
                      <a16:colId xmlns:a16="http://schemas.microsoft.com/office/drawing/2014/main" val="2078824838"/>
                    </a:ext>
                  </a:extLst>
                </a:gridCol>
                <a:gridCol w="490275">
                  <a:extLst>
                    <a:ext uri="{9D8B030D-6E8A-4147-A177-3AD203B41FA5}">
                      <a16:colId xmlns:a16="http://schemas.microsoft.com/office/drawing/2014/main" val="4242184174"/>
                    </a:ext>
                  </a:extLst>
                </a:gridCol>
                <a:gridCol w="490275">
                  <a:extLst>
                    <a:ext uri="{9D8B030D-6E8A-4147-A177-3AD203B41FA5}">
                      <a16:colId xmlns:a16="http://schemas.microsoft.com/office/drawing/2014/main" val="966058136"/>
                    </a:ext>
                  </a:extLst>
                </a:gridCol>
                <a:gridCol w="490275">
                  <a:extLst>
                    <a:ext uri="{9D8B030D-6E8A-4147-A177-3AD203B41FA5}">
                      <a16:colId xmlns:a16="http://schemas.microsoft.com/office/drawing/2014/main" val="2240792339"/>
                    </a:ext>
                  </a:extLst>
                </a:gridCol>
                <a:gridCol w="490275">
                  <a:extLst>
                    <a:ext uri="{9D8B030D-6E8A-4147-A177-3AD203B41FA5}">
                      <a16:colId xmlns:a16="http://schemas.microsoft.com/office/drawing/2014/main" val="94416980"/>
                    </a:ext>
                  </a:extLst>
                </a:gridCol>
                <a:gridCol w="490275">
                  <a:extLst>
                    <a:ext uri="{9D8B030D-6E8A-4147-A177-3AD203B41FA5}">
                      <a16:colId xmlns:a16="http://schemas.microsoft.com/office/drawing/2014/main" val="1004237609"/>
                    </a:ext>
                  </a:extLst>
                </a:gridCol>
                <a:gridCol w="490275">
                  <a:extLst>
                    <a:ext uri="{9D8B030D-6E8A-4147-A177-3AD203B41FA5}">
                      <a16:colId xmlns:a16="http://schemas.microsoft.com/office/drawing/2014/main" val="227832810"/>
                    </a:ext>
                  </a:extLst>
                </a:gridCol>
                <a:gridCol w="490275">
                  <a:extLst>
                    <a:ext uri="{9D8B030D-6E8A-4147-A177-3AD203B41FA5}">
                      <a16:colId xmlns:a16="http://schemas.microsoft.com/office/drawing/2014/main" val="335259467"/>
                    </a:ext>
                  </a:extLst>
                </a:gridCol>
                <a:gridCol w="490275">
                  <a:extLst>
                    <a:ext uri="{9D8B030D-6E8A-4147-A177-3AD203B41FA5}">
                      <a16:colId xmlns:a16="http://schemas.microsoft.com/office/drawing/2014/main" val="2379868768"/>
                    </a:ext>
                  </a:extLst>
                </a:gridCol>
                <a:gridCol w="490275">
                  <a:extLst>
                    <a:ext uri="{9D8B030D-6E8A-4147-A177-3AD203B41FA5}">
                      <a16:colId xmlns:a16="http://schemas.microsoft.com/office/drawing/2014/main" val="4276469955"/>
                    </a:ext>
                  </a:extLst>
                </a:gridCol>
                <a:gridCol w="490275">
                  <a:extLst>
                    <a:ext uri="{9D8B030D-6E8A-4147-A177-3AD203B41FA5}">
                      <a16:colId xmlns:a16="http://schemas.microsoft.com/office/drawing/2014/main" val="505030767"/>
                    </a:ext>
                  </a:extLst>
                </a:gridCol>
                <a:gridCol w="490275">
                  <a:extLst>
                    <a:ext uri="{9D8B030D-6E8A-4147-A177-3AD203B41FA5}">
                      <a16:colId xmlns:a16="http://schemas.microsoft.com/office/drawing/2014/main" val="1442331877"/>
                    </a:ext>
                  </a:extLst>
                </a:gridCol>
                <a:gridCol w="490275">
                  <a:extLst>
                    <a:ext uri="{9D8B030D-6E8A-4147-A177-3AD203B41FA5}">
                      <a16:colId xmlns:a16="http://schemas.microsoft.com/office/drawing/2014/main" val="1106203775"/>
                    </a:ext>
                  </a:extLst>
                </a:gridCol>
              </a:tblGrid>
              <a:tr h="262741">
                <a:tc gridSpan="3">
                  <a:txBody>
                    <a:bodyPr/>
                    <a:lstStyle/>
                    <a:p>
                      <a:r>
                        <a:rPr lang="en-CA" sz="1200" b="1">
                          <a:solidFill>
                            <a:srgbClr val="000000"/>
                          </a:solidFill>
                          <a:effectLst/>
                        </a:rPr>
                        <a:t>Outlook</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r>
                        <a:rPr lang="en-CA" sz="1200" b="1">
                          <a:solidFill>
                            <a:srgbClr val="000000"/>
                          </a:solidFill>
                          <a:effectLst/>
                        </a:rPr>
                        <a:t>Temperature</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r>
                        <a:rPr lang="en-CA" sz="1200" b="1">
                          <a:solidFill>
                            <a:srgbClr val="000000"/>
                          </a:solidFill>
                          <a:effectLst/>
                        </a:rPr>
                        <a:t>Humidity</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r>
                        <a:rPr lang="en-CA" sz="1200" b="1">
                          <a:solidFill>
                            <a:srgbClr val="000000"/>
                          </a:solidFill>
                          <a:effectLst/>
                        </a:rPr>
                        <a:t>Windy</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2">
                  <a:txBody>
                    <a:bodyPr/>
                    <a:lstStyle/>
                    <a:p>
                      <a:r>
                        <a:rPr lang="en-CA" sz="1200" b="1">
                          <a:solidFill>
                            <a:srgbClr val="000000"/>
                          </a:solidFill>
                          <a:effectLst/>
                        </a:rPr>
                        <a:t>Play</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n-CA"/>
                    </a:p>
                  </a:txBody>
                  <a:tcPr/>
                </a:tc>
                <a:extLst>
                  <a:ext uri="{0D108BD9-81ED-4DB2-BD59-A6C34878D82A}">
                    <a16:rowId xmlns:a16="http://schemas.microsoft.com/office/drawing/2014/main" val="121237040"/>
                  </a:ext>
                </a:extLst>
              </a:tr>
              <a:tr h="262741">
                <a:tc>
                  <a:txBody>
                    <a:bodyPr/>
                    <a:lstStyle/>
                    <a:p>
                      <a:r>
                        <a:rPr lang="en-CA" sz="1200" b="1">
                          <a:solidFill>
                            <a:srgbClr val="000000"/>
                          </a:solidFill>
                          <a:effectLst/>
                        </a:rPr>
                        <a:t> </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Yes</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No</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a:solidFill>
                            <a:srgbClr val="000000"/>
                          </a:solidFill>
                          <a:effectLst/>
                        </a:rPr>
                        <a:t> </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Yes</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No</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a:solidFill>
                            <a:srgbClr val="000000"/>
                          </a:solidFill>
                          <a:effectLst/>
                        </a:rPr>
                        <a:t> </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Yes</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No</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a:solidFill>
                            <a:srgbClr val="000000"/>
                          </a:solidFill>
                          <a:effectLst/>
                        </a:rPr>
                        <a:t> </a:t>
                      </a: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Yes</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No</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Yes</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200" b="1" i="1">
                          <a:solidFill>
                            <a:srgbClr val="000000"/>
                          </a:solidFill>
                          <a:effectLst/>
                        </a:rPr>
                        <a:t>No</a:t>
                      </a:r>
                      <a:endParaRPr lang="en-CA" sz="1200" b="1">
                        <a:solidFill>
                          <a:srgbClr val="000000"/>
                        </a:solidFill>
                        <a:effectLst/>
                      </a:endParaRPr>
                    </a:p>
                  </a:txBody>
                  <a:tcPr marL="100471" marR="41842" marT="41842" marB="41842">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277523"/>
                  </a:ext>
                </a:extLst>
              </a:tr>
              <a:tr h="408350">
                <a:tc>
                  <a:txBody>
                    <a:bodyPr/>
                    <a:lstStyle/>
                    <a:p>
                      <a:pPr fontAlgn="t"/>
                      <a:r>
                        <a:rPr lang="en-CA" sz="1200">
                          <a:solidFill>
                            <a:srgbClr val="000000"/>
                          </a:solidFill>
                          <a:effectLst/>
                        </a:rPr>
                        <a:t>Sunny</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86</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dirty="0">
                          <a:solidFill>
                            <a:srgbClr val="000000"/>
                          </a:solidFill>
                          <a:effectLst/>
                        </a:rPr>
                        <a:t>85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False</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5</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471743"/>
                  </a:ext>
                </a:extLst>
              </a:tr>
              <a:tr h="408350">
                <a:tc>
                  <a:txBody>
                    <a:bodyPr/>
                    <a:lstStyle/>
                    <a:p>
                      <a:pPr fontAlgn="t"/>
                      <a:r>
                        <a:rPr lang="en-CA" sz="1200">
                          <a:solidFill>
                            <a:srgbClr val="000000"/>
                          </a:solidFill>
                          <a:effectLst/>
                        </a:rPr>
                        <a:t>Overcast</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4</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96</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True</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111880"/>
                  </a:ext>
                </a:extLst>
              </a:tr>
              <a:tr h="408350">
                <a:tc>
                  <a:txBody>
                    <a:bodyPr/>
                    <a:lstStyle/>
                    <a:p>
                      <a:pPr fontAlgn="t"/>
                      <a:r>
                        <a:rPr lang="en-CA" sz="1200">
                          <a:solidFill>
                            <a:srgbClr val="000000"/>
                          </a:solidFill>
                          <a:effectLst/>
                        </a:rPr>
                        <a:t>Rainy</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68</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1185863"/>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64</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dirty="0">
                          <a:solidFill>
                            <a:srgbClr val="000000"/>
                          </a:solidFill>
                          <a:effectLst/>
                        </a:rPr>
                        <a:t>65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006282"/>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71</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91</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6289694"/>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799993"/>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270150"/>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90</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281124"/>
                  </a:ext>
                </a:extLst>
              </a:tr>
              <a:tr h="229293">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81</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0398744"/>
                  </a:ext>
                </a:extLst>
              </a:tr>
              <a:tr h="408350">
                <a:tc>
                  <a:txBody>
                    <a:bodyPr/>
                    <a:lstStyle/>
                    <a:p>
                      <a:pPr fontAlgn="t"/>
                      <a:r>
                        <a:rPr lang="en-CA" sz="1200">
                          <a:solidFill>
                            <a:srgbClr val="000000"/>
                          </a:solidFill>
                          <a:effectLst/>
                        </a:rPr>
                        <a:t>Sunny</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i="1">
                          <a:solidFill>
                            <a:srgbClr val="000000"/>
                          </a:solidFill>
                          <a:effectLst/>
                        </a:rPr>
                        <a:t>Mean</a:t>
                      </a:r>
                      <a:endParaRPr lang="en-CA" sz="1200">
                        <a:solidFill>
                          <a:srgbClr val="000000"/>
                        </a:solidFill>
                        <a:effectLst/>
                      </a:endParaRP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73</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74.6</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i="1">
                          <a:solidFill>
                            <a:srgbClr val="000000"/>
                          </a:solidFill>
                          <a:effectLst/>
                        </a:rPr>
                        <a:t>Mean</a:t>
                      </a:r>
                      <a:endParaRPr lang="en-CA" sz="1200">
                        <a:solidFill>
                          <a:srgbClr val="000000"/>
                        </a:solidFill>
                        <a:effectLst/>
                      </a:endParaRP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79.1</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86.2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False</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9/14</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5/14</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74760"/>
                  </a:ext>
                </a:extLst>
              </a:tr>
              <a:tr h="408350">
                <a:tc>
                  <a:txBody>
                    <a:bodyPr/>
                    <a:lstStyle/>
                    <a:p>
                      <a:pPr fontAlgn="t"/>
                      <a:r>
                        <a:rPr lang="en-CA" sz="1200">
                          <a:solidFill>
                            <a:srgbClr val="000000"/>
                          </a:solidFill>
                          <a:effectLst/>
                        </a:rPr>
                        <a:t>Overcast</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4/9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0/5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i="1">
                          <a:solidFill>
                            <a:srgbClr val="000000"/>
                          </a:solidFill>
                          <a:effectLst/>
                        </a:rPr>
                        <a:t>Std dev</a:t>
                      </a:r>
                      <a:endParaRPr lang="en-CA" sz="1200">
                        <a:solidFill>
                          <a:srgbClr val="000000"/>
                        </a:solidFill>
                        <a:effectLst/>
                      </a:endParaRP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6.2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7.9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i="1">
                          <a:solidFill>
                            <a:srgbClr val="000000"/>
                          </a:solidFill>
                          <a:effectLst/>
                        </a:rPr>
                        <a:t>Std dev</a:t>
                      </a:r>
                      <a:endParaRPr lang="en-CA" sz="1200">
                        <a:solidFill>
                          <a:srgbClr val="000000"/>
                        </a:solidFill>
                        <a:effectLst/>
                      </a:endParaRP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10.2</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9.7</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True</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3385862"/>
                  </a:ext>
                </a:extLst>
              </a:tr>
              <a:tr h="408350">
                <a:tc>
                  <a:txBody>
                    <a:bodyPr/>
                    <a:lstStyle/>
                    <a:p>
                      <a:pPr fontAlgn="t"/>
                      <a:r>
                        <a:rPr lang="en-CA" sz="1200">
                          <a:solidFill>
                            <a:srgbClr val="000000"/>
                          </a:solidFill>
                          <a:effectLst/>
                        </a:rPr>
                        <a:t>Rainy</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3/9</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2/5</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fontAlgn="t"/>
                      <a:r>
                        <a:rPr lang="en-CA" sz="1200" dirty="0">
                          <a:solidFill>
                            <a:srgbClr val="000000"/>
                          </a:solidFill>
                          <a:effectLst/>
                        </a:rPr>
                        <a:t> </a:t>
                      </a:r>
                    </a:p>
                  </a:txBody>
                  <a:tcPr marL="167431" marR="25118" marT="25118" marB="25118">
                    <a:lnL w="9525"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394086"/>
                  </a:ext>
                </a:extLst>
              </a:tr>
            </a:tbl>
          </a:graphicData>
        </a:graphic>
      </p:graphicFrame>
      <p:pic>
        <p:nvPicPr>
          <p:cNvPr id="9" name="Picture 8"/>
          <p:cNvPicPr>
            <a:picLocks noChangeAspect="1"/>
          </p:cNvPicPr>
          <p:nvPr/>
        </p:nvPicPr>
        <p:blipFill>
          <a:blip r:embed="rId4"/>
          <a:stretch>
            <a:fillRect/>
          </a:stretch>
        </p:blipFill>
        <p:spPr>
          <a:xfrm>
            <a:off x="297218" y="1266198"/>
            <a:ext cx="2956640" cy="657031"/>
          </a:xfrm>
          <a:prstGeom prst="rect">
            <a:avLst/>
          </a:prstGeom>
        </p:spPr>
      </p:pic>
      <p:pic>
        <p:nvPicPr>
          <p:cNvPr id="10" name="Picture 9"/>
          <p:cNvPicPr>
            <a:picLocks noChangeAspect="1"/>
          </p:cNvPicPr>
          <p:nvPr/>
        </p:nvPicPr>
        <p:blipFill>
          <a:blip r:embed="rId5"/>
          <a:stretch>
            <a:fillRect/>
          </a:stretch>
        </p:blipFill>
        <p:spPr>
          <a:xfrm>
            <a:off x="3253858" y="1306946"/>
            <a:ext cx="3629219" cy="938591"/>
          </a:xfrm>
          <a:prstGeom prst="rect">
            <a:avLst/>
          </a:prstGeom>
        </p:spPr>
      </p:pic>
    </p:spTree>
    <p:extLst>
      <p:ext uri="{BB962C8B-B14F-4D97-AF65-F5344CB8AC3E}">
        <p14:creationId xmlns:p14="http://schemas.microsoft.com/office/powerpoint/2010/main" val="368176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lstStyle/>
          <a:p>
            <a:r>
              <a:rPr lang="en-CA" dirty="0"/>
              <a:t>Naïve Bayes provides a simple approach to representing, using, and learning probabilistic knowledge</a:t>
            </a:r>
          </a:p>
          <a:p>
            <a:r>
              <a:rPr lang="en-CA" dirty="0"/>
              <a:t>Rivals and sometimes outperforms more sophisticated classifiers on many datasets</a:t>
            </a:r>
          </a:p>
          <a:p>
            <a:r>
              <a:rPr lang="en-CA" dirty="0"/>
              <a:t>Always try the simpler things first! (1R, Naïve Bayes)</a:t>
            </a:r>
          </a:p>
          <a:p>
            <a:r>
              <a:rPr lang="en-CA" dirty="0"/>
              <a:t>Naïve Bayes is effective in classification problems because it is sufficient for the correct class to receive the greatest probability </a:t>
            </a:r>
          </a:p>
          <a:p>
            <a:r>
              <a:rPr lang="en-CA" dirty="0"/>
              <a:t>Naïve Bayes performs poorly when redundant attributes are present</a:t>
            </a:r>
          </a:p>
          <a:p>
            <a:pPr lvl="1"/>
            <a:r>
              <a:rPr lang="en-CA" dirty="0"/>
              <a:t>Skews the probability estimates (extra temperature example) </a:t>
            </a:r>
          </a:p>
          <a:p>
            <a:endParaRPr lang="en-CA" dirty="0"/>
          </a:p>
        </p:txBody>
      </p:sp>
    </p:spTree>
    <p:extLst>
      <p:ext uri="{BB962C8B-B14F-4D97-AF65-F5344CB8AC3E}">
        <p14:creationId xmlns:p14="http://schemas.microsoft.com/office/powerpoint/2010/main" val="74917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CS405/505</a:t>
            </a:r>
            <a:br>
              <a:rPr lang="en-CA" dirty="0"/>
            </a:br>
            <a:r>
              <a:rPr lang="en-CA" dirty="0"/>
              <a:t>Data Mining</a:t>
            </a:r>
          </a:p>
        </p:txBody>
      </p:sp>
      <p:sp>
        <p:nvSpPr>
          <p:cNvPr id="3" name="Subtitle 2"/>
          <p:cNvSpPr>
            <a:spLocks noGrp="1"/>
          </p:cNvSpPr>
          <p:nvPr>
            <p:ph type="subTitle" idx="1"/>
          </p:nvPr>
        </p:nvSpPr>
        <p:spPr/>
        <p:txBody>
          <a:bodyPr/>
          <a:lstStyle/>
          <a:p>
            <a:r>
              <a:rPr lang="en-CA" dirty="0"/>
              <a:t>Lecture 5</a:t>
            </a:r>
          </a:p>
        </p:txBody>
      </p:sp>
    </p:spTree>
    <p:extLst>
      <p:ext uri="{BB962C8B-B14F-4D97-AF65-F5344CB8AC3E}">
        <p14:creationId xmlns:p14="http://schemas.microsoft.com/office/powerpoint/2010/main" val="371359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Chapter 1: What’s it all about?</a:t>
            </a:r>
          </a:p>
        </p:txBody>
      </p:sp>
      <p:sp>
        <p:nvSpPr>
          <p:cNvPr id="3" name="Content Placeholder 2"/>
          <p:cNvSpPr>
            <a:spLocks noGrp="1"/>
          </p:cNvSpPr>
          <p:nvPr>
            <p:ph idx="1"/>
          </p:nvPr>
        </p:nvSpPr>
        <p:spPr/>
        <p:txBody>
          <a:bodyPr/>
          <a:lstStyle/>
          <a:p>
            <a:r>
              <a:rPr lang="en-CA" dirty="0"/>
              <a:t>This course is about machine learning techniques for data mining</a:t>
            </a:r>
          </a:p>
        </p:txBody>
      </p:sp>
      <p:pic>
        <p:nvPicPr>
          <p:cNvPr id="3074" name="Picture 2" descr="Image result for ivf embry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899" y="3315793"/>
            <a:ext cx="4537074" cy="33881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36564" y="2996190"/>
            <a:ext cx="4128654" cy="369332"/>
          </a:xfrm>
          <a:prstGeom prst="rect">
            <a:avLst/>
          </a:prstGeom>
          <a:noFill/>
        </p:spPr>
        <p:txBody>
          <a:bodyPr wrap="square" rtlCol="0">
            <a:spAutoFit/>
          </a:bodyPr>
          <a:lstStyle/>
          <a:p>
            <a:r>
              <a:rPr lang="en-CA" dirty="0"/>
              <a:t>Human in-vitro fertilization</a:t>
            </a:r>
          </a:p>
        </p:txBody>
      </p:sp>
      <p:sp>
        <p:nvSpPr>
          <p:cNvPr id="7" name="Content Placeholder 2"/>
          <p:cNvSpPr txBox="1">
            <a:spLocks/>
          </p:cNvSpPr>
          <p:nvPr/>
        </p:nvSpPr>
        <p:spPr>
          <a:xfrm>
            <a:off x="7793972" y="3315792"/>
            <a:ext cx="3913119" cy="338817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Selection of embryo based on ~60 features</a:t>
            </a:r>
          </a:p>
          <a:p>
            <a:r>
              <a:rPr lang="en-CA" b="1" dirty="0"/>
              <a:t>Problem: </a:t>
            </a:r>
            <a:r>
              <a:rPr lang="en-CA" dirty="0"/>
              <a:t>Difficult for embryologist to perform comprehensive assessment and compare by hand with historical data</a:t>
            </a:r>
          </a:p>
          <a:p>
            <a:r>
              <a:rPr lang="en-CA" b="1" dirty="0"/>
              <a:t>Solution: </a:t>
            </a:r>
            <a:r>
              <a:rPr lang="en-CA" dirty="0"/>
              <a:t>Apply machine learning using historical data and outcomes of embryos as training data</a:t>
            </a:r>
          </a:p>
          <a:p>
            <a:endParaRPr lang="en-CA" dirty="0"/>
          </a:p>
        </p:txBody>
      </p:sp>
    </p:spTree>
    <p:extLst>
      <p:ext uri="{BB962C8B-B14F-4D97-AF65-F5344CB8AC3E}">
        <p14:creationId xmlns:p14="http://schemas.microsoft.com/office/powerpoint/2010/main" val="259927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Administrative slide</a:t>
            </a:r>
          </a:p>
        </p:txBody>
      </p:sp>
      <p:sp>
        <p:nvSpPr>
          <p:cNvPr id="3" name="Content Placeholder 2"/>
          <p:cNvSpPr>
            <a:spLocks noGrp="1"/>
          </p:cNvSpPr>
          <p:nvPr>
            <p:ph idx="1"/>
          </p:nvPr>
        </p:nvSpPr>
        <p:spPr>
          <a:xfrm>
            <a:off x="209006" y="1825625"/>
            <a:ext cx="11795760" cy="4351338"/>
          </a:xfrm>
        </p:spPr>
        <p:txBody>
          <a:bodyPr/>
          <a:lstStyle/>
          <a:p>
            <a:r>
              <a:rPr lang="en-CA" dirty="0"/>
              <a:t>Assignment 1 (chapters 1-4.6 inclusive)</a:t>
            </a:r>
          </a:p>
          <a:p>
            <a:pPr lvl="1"/>
            <a:r>
              <a:rPr lang="en-CA" dirty="0"/>
              <a:t>1R, Naïve Bayes, Decision Trees (today), Rules (next Monday), Linear Models (next Wed)</a:t>
            </a:r>
          </a:p>
          <a:p>
            <a:pPr lvl="1"/>
            <a:r>
              <a:rPr lang="en-CA" dirty="0"/>
              <a:t>algorithmic problems with toy datasets, conceptual problems</a:t>
            </a:r>
          </a:p>
          <a:p>
            <a:pPr lvl="1"/>
            <a:r>
              <a:rPr lang="en-CA" dirty="0"/>
              <a:t>Released Monday September 16</a:t>
            </a:r>
            <a:r>
              <a:rPr lang="en-CA" baseline="30000" dirty="0"/>
              <a:t>th</a:t>
            </a:r>
            <a:r>
              <a:rPr lang="en-CA" dirty="0"/>
              <a:t> , due Wednesday October 2</a:t>
            </a:r>
            <a:r>
              <a:rPr lang="en-CA" baseline="30000" dirty="0"/>
              <a:t>nd</a:t>
            </a:r>
            <a:r>
              <a:rPr lang="en-CA" dirty="0"/>
              <a:t> </a:t>
            </a:r>
          </a:p>
          <a:p>
            <a:r>
              <a:rPr lang="en-CA" dirty="0"/>
              <a:t>Midterm – same as Assignment 1</a:t>
            </a:r>
          </a:p>
          <a:p>
            <a:pPr lvl="1"/>
            <a:r>
              <a:rPr lang="en-CA" dirty="0"/>
              <a:t>Will take place Wednesday October 9</a:t>
            </a:r>
            <a:r>
              <a:rPr lang="en-CA" baseline="30000" dirty="0"/>
              <a:t>th</a:t>
            </a:r>
            <a:r>
              <a:rPr lang="en-CA" dirty="0"/>
              <a:t> </a:t>
            </a:r>
          </a:p>
          <a:p>
            <a:r>
              <a:rPr lang="en-CA" dirty="0"/>
              <a:t>Slides on Moodle after each lecture (read book if you want preview)</a:t>
            </a:r>
          </a:p>
          <a:p>
            <a:endParaRPr lang="en-CA" dirty="0"/>
          </a:p>
          <a:p>
            <a:endParaRPr lang="en-CA" dirty="0"/>
          </a:p>
        </p:txBody>
      </p:sp>
    </p:spTree>
    <p:extLst>
      <p:ext uri="{BB962C8B-B14F-4D97-AF65-F5344CB8AC3E}">
        <p14:creationId xmlns:p14="http://schemas.microsoft.com/office/powerpoint/2010/main" val="2042607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 y="365125"/>
            <a:ext cx="11970328" cy="1325563"/>
          </a:xfrm>
        </p:spPr>
        <p:txBody>
          <a:bodyPr/>
          <a:lstStyle/>
          <a:p>
            <a:r>
              <a:rPr lang="en-CA" dirty="0"/>
              <a:t>4.3 Divide and Conquer: Constructing Decision Trees</a:t>
            </a:r>
          </a:p>
        </p:txBody>
      </p:sp>
      <p:sp>
        <p:nvSpPr>
          <p:cNvPr id="3" name="Content Placeholder 2"/>
          <p:cNvSpPr>
            <a:spLocks noGrp="1"/>
          </p:cNvSpPr>
          <p:nvPr>
            <p:ph idx="1"/>
          </p:nvPr>
        </p:nvSpPr>
        <p:spPr>
          <a:xfrm>
            <a:off x="838200" y="1825625"/>
            <a:ext cx="5604164" cy="4755284"/>
          </a:xfrm>
        </p:spPr>
        <p:txBody>
          <a:bodyPr>
            <a:normAutofit fontScale="85000" lnSpcReduction="20000"/>
          </a:bodyPr>
          <a:lstStyle/>
          <a:p>
            <a:r>
              <a:rPr lang="en-CA" dirty="0"/>
              <a:t>Problem of constructing decision tree can be expressed recursively</a:t>
            </a:r>
          </a:p>
          <a:p>
            <a:r>
              <a:rPr lang="en-CA" dirty="0"/>
              <a:t>1) select an attribute to place at root node</a:t>
            </a:r>
          </a:p>
          <a:p>
            <a:r>
              <a:rPr lang="en-CA" dirty="0"/>
              <a:t>2) make a branch for each possible value of the attribute </a:t>
            </a:r>
          </a:p>
          <a:p>
            <a:pPr lvl="1"/>
            <a:r>
              <a:rPr lang="en-CA" dirty="0"/>
              <a:t>Splits example set into subsets, one for each value of attribute</a:t>
            </a:r>
          </a:p>
          <a:p>
            <a:r>
              <a:rPr lang="en-CA" dirty="0"/>
              <a:t>3) repeat 1&amp;2 recursively (for each branch) using only those instances that actually reach the branch</a:t>
            </a:r>
          </a:p>
          <a:p>
            <a:r>
              <a:rPr lang="en-CA" dirty="0"/>
              <a:t>4) stop splitting when all instances at a given node have the same classification</a:t>
            </a:r>
          </a:p>
          <a:p>
            <a:r>
              <a:rPr lang="en-CA" b="1" dirty="0"/>
              <a:t>How to determine which attribute to split on?</a:t>
            </a:r>
          </a:p>
        </p:txBody>
      </p:sp>
      <p:pic>
        <p:nvPicPr>
          <p:cNvPr id="4" name="Picture 3"/>
          <p:cNvPicPr>
            <a:picLocks noChangeAspect="1"/>
          </p:cNvPicPr>
          <p:nvPr/>
        </p:nvPicPr>
        <p:blipFill>
          <a:blip r:embed="rId2"/>
          <a:stretch>
            <a:fillRect/>
          </a:stretch>
        </p:blipFill>
        <p:spPr>
          <a:xfrm>
            <a:off x="6622473" y="1690688"/>
            <a:ext cx="5332134" cy="4544724"/>
          </a:xfrm>
          <a:prstGeom prst="rect">
            <a:avLst/>
          </a:prstGeom>
        </p:spPr>
      </p:pic>
    </p:spTree>
    <p:extLst>
      <p:ext uri="{BB962C8B-B14F-4D97-AF65-F5344CB8AC3E}">
        <p14:creationId xmlns:p14="http://schemas.microsoft.com/office/powerpoint/2010/main" val="313743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72000" cy="1325563"/>
          </a:xfrm>
        </p:spPr>
        <p:txBody>
          <a:bodyPr/>
          <a:lstStyle/>
          <a:p>
            <a:r>
              <a:rPr lang="en-CA" dirty="0"/>
              <a:t>Splitting the weather data </a:t>
            </a:r>
          </a:p>
        </p:txBody>
      </p:sp>
      <p:sp>
        <p:nvSpPr>
          <p:cNvPr id="3" name="Content Placeholder 2"/>
          <p:cNvSpPr>
            <a:spLocks noGrp="1"/>
          </p:cNvSpPr>
          <p:nvPr>
            <p:ph idx="1"/>
          </p:nvPr>
        </p:nvSpPr>
        <p:spPr>
          <a:xfrm>
            <a:off x="0" y="1325562"/>
            <a:ext cx="4668982" cy="5532437"/>
          </a:xfrm>
        </p:spPr>
        <p:txBody>
          <a:bodyPr/>
          <a:lstStyle/>
          <a:p>
            <a:r>
              <a:rPr lang="en-CA" dirty="0"/>
              <a:t>Which split is best? </a:t>
            </a:r>
          </a:p>
          <a:p>
            <a:r>
              <a:rPr lang="en-CA" dirty="0"/>
              <a:t>Hint: we seek small (short) trees</a:t>
            </a:r>
          </a:p>
          <a:p>
            <a:r>
              <a:rPr lang="en-CA" dirty="0"/>
              <a:t>We are interested in the “purity” of each node</a:t>
            </a:r>
          </a:p>
          <a:p>
            <a:r>
              <a:rPr lang="en-CA" dirty="0"/>
              <a:t>Therefore, we should split on the attribute that produces the purest child nodes </a:t>
            </a:r>
          </a:p>
          <a:p>
            <a:r>
              <a:rPr lang="en-CA" dirty="0"/>
              <a:t>How can we measure purity?</a:t>
            </a:r>
          </a:p>
        </p:txBody>
      </p:sp>
      <p:pic>
        <p:nvPicPr>
          <p:cNvPr id="5" name="Picture 4"/>
          <p:cNvPicPr>
            <a:picLocks noChangeAspect="1"/>
          </p:cNvPicPr>
          <p:nvPr/>
        </p:nvPicPr>
        <p:blipFill>
          <a:blip r:embed="rId2"/>
          <a:stretch>
            <a:fillRect/>
          </a:stretch>
        </p:blipFill>
        <p:spPr>
          <a:xfrm>
            <a:off x="4940262" y="71871"/>
            <a:ext cx="7127047" cy="6838372"/>
          </a:xfrm>
          <a:prstGeom prst="rect">
            <a:avLst/>
          </a:prstGeom>
        </p:spPr>
      </p:pic>
    </p:spTree>
    <p:extLst>
      <p:ext uri="{BB962C8B-B14F-4D97-AF65-F5344CB8AC3E}">
        <p14:creationId xmlns:p14="http://schemas.microsoft.com/office/powerpoint/2010/main" val="40741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to measure purity of split</a:t>
            </a:r>
          </a:p>
        </p:txBody>
      </p:sp>
      <p:sp>
        <p:nvSpPr>
          <p:cNvPr id="3" name="Content Placeholder 2"/>
          <p:cNvSpPr>
            <a:spLocks noGrp="1"/>
          </p:cNvSpPr>
          <p:nvPr>
            <p:ph idx="1"/>
          </p:nvPr>
        </p:nvSpPr>
        <p:spPr>
          <a:xfrm>
            <a:off x="221673" y="1825624"/>
            <a:ext cx="11693236" cy="4921539"/>
          </a:xfrm>
        </p:spPr>
        <p:txBody>
          <a:bodyPr>
            <a:normAutofit fontScale="92500" lnSpcReduction="10000"/>
          </a:bodyPr>
          <a:lstStyle/>
          <a:p>
            <a:r>
              <a:rPr lang="en-CA" dirty="0"/>
              <a:t>We want a measure of information that does the following:</a:t>
            </a:r>
          </a:p>
          <a:p>
            <a:r>
              <a:rPr lang="en-CA" i="1" dirty="0"/>
              <a:t>1) when the split is pure (all one class), required info is zero</a:t>
            </a:r>
          </a:p>
          <a:p>
            <a:r>
              <a:rPr lang="en-CA" i="1" dirty="0"/>
              <a:t>2) when the number of yes’s equals number of no’s, required info is maximized</a:t>
            </a:r>
          </a:p>
          <a:p>
            <a:r>
              <a:rPr lang="en-CA" i="1" dirty="0"/>
              <a:t>3) applicable to multiclass situations (not just 2 classes Yes/No)</a:t>
            </a:r>
          </a:p>
          <a:p>
            <a:r>
              <a:rPr lang="en-CA" i="1" dirty="0"/>
              <a:t>4) obeys the multistage property</a:t>
            </a:r>
          </a:p>
          <a:p>
            <a:r>
              <a:rPr lang="en-CA" dirty="0"/>
              <a:t>Multistage property example:</a:t>
            </a:r>
          </a:p>
          <a:p>
            <a:r>
              <a:rPr lang="en-CA" dirty="0"/>
              <a:t>Suppose we have an attribute with 3 values: </a:t>
            </a:r>
          </a:p>
          <a:p>
            <a:pPr lvl="1"/>
            <a:r>
              <a:rPr lang="en-CA" dirty="0"/>
              <a:t>A (2 instances), </a:t>
            </a:r>
          </a:p>
          <a:p>
            <a:pPr lvl="1"/>
            <a:r>
              <a:rPr lang="en-CA" dirty="0"/>
              <a:t>B (3 instances), </a:t>
            </a:r>
          </a:p>
          <a:p>
            <a:pPr lvl="1"/>
            <a:r>
              <a:rPr lang="en-CA" dirty="0"/>
              <a:t>C (4 instances)</a:t>
            </a:r>
          </a:p>
          <a:p>
            <a:pPr lvl="1"/>
            <a:r>
              <a:rPr lang="en-CA" dirty="0"/>
              <a:t>We can split once (one decision), or twice (two decisions) </a:t>
            </a:r>
          </a:p>
          <a:p>
            <a:pPr lvl="1"/>
            <a:r>
              <a:rPr lang="en-CA" dirty="0"/>
              <a:t>Information should be the same in both cases</a:t>
            </a:r>
          </a:p>
          <a:p>
            <a:endParaRPr lang="en-CA" dirty="0"/>
          </a:p>
          <a:p>
            <a:endParaRPr lang="en-CA" dirty="0"/>
          </a:p>
          <a:p>
            <a:endParaRPr lang="en-CA" dirty="0"/>
          </a:p>
        </p:txBody>
      </p:sp>
      <p:sp>
        <p:nvSpPr>
          <p:cNvPr id="4" name="Oval 3"/>
          <p:cNvSpPr/>
          <p:nvPr/>
        </p:nvSpPr>
        <p:spPr>
          <a:xfrm>
            <a:off x="8368149" y="3967739"/>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5" name="Oval 4"/>
          <p:cNvSpPr/>
          <p:nvPr/>
        </p:nvSpPr>
        <p:spPr>
          <a:xfrm>
            <a:off x="7689276" y="4702030"/>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6" name="Oval 5"/>
          <p:cNvSpPr/>
          <p:nvPr/>
        </p:nvSpPr>
        <p:spPr>
          <a:xfrm>
            <a:off x="8368148" y="4702030"/>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7" name="Oval 6"/>
          <p:cNvSpPr/>
          <p:nvPr/>
        </p:nvSpPr>
        <p:spPr>
          <a:xfrm>
            <a:off x="9047020" y="4702030"/>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9" name="Straight Arrow Connector 8"/>
          <p:cNvCxnSpPr>
            <a:stCxn id="4" idx="3"/>
            <a:endCxn id="5" idx="7"/>
          </p:cNvCxnSpPr>
          <p:nvPr/>
        </p:nvCxnSpPr>
        <p:spPr>
          <a:xfrm flipH="1">
            <a:off x="8020392" y="4275204"/>
            <a:ext cx="404568" cy="47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4"/>
            <a:endCxn id="6" idx="0"/>
          </p:cNvCxnSpPr>
          <p:nvPr/>
        </p:nvCxnSpPr>
        <p:spPr>
          <a:xfrm flipH="1">
            <a:off x="8562112" y="4327957"/>
            <a:ext cx="1" cy="37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5"/>
            <a:endCxn id="7" idx="1"/>
          </p:cNvCxnSpPr>
          <p:nvPr/>
        </p:nvCxnSpPr>
        <p:spPr>
          <a:xfrm>
            <a:off x="8699265" y="4275204"/>
            <a:ext cx="404566" cy="47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875822" y="3914986"/>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8" name="Oval 17"/>
          <p:cNvSpPr/>
          <p:nvPr/>
        </p:nvSpPr>
        <p:spPr>
          <a:xfrm>
            <a:off x="10564790" y="4596784"/>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9" name="Oval 18"/>
          <p:cNvSpPr/>
          <p:nvPr/>
        </p:nvSpPr>
        <p:spPr>
          <a:xfrm>
            <a:off x="11257517" y="4596784"/>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0" name="Oval 19"/>
          <p:cNvSpPr/>
          <p:nvPr/>
        </p:nvSpPr>
        <p:spPr>
          <a:xfrm>
            <a:off x="10952717" y="5191073"/>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1" name="Oval 20"/>
          <p:cNvSpPr/>
          <p:nvPr/>
        </p:nvSpPr>
        <p:spPr>
          <a:xfrm>
            <a:off x="11644051" y="5191073"/>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3" name="Straight Arrow Connector 22"/>
          <p:cNvCxnSpPr>
            <a:stCxn id="17" idx="4"/>
          </p:cNvCxnSpPr>
          <p:nvPr/>
        </p:nvCxnSpPr>
        <p:spPr>
          <a:xfrm flipH="1">
            <a:off x="10758753" y="4275204"/>
            <a:ext cx="311033" cy="32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4"/>
            <a:endCxn id="19" idx="0"/>
          </p:cNvCxnSpPr>
          <p:nvPr/>
        </p:nvCxnSpPr>
        <p:spPr>
          <a:xfrm>
            <a:off x="11069786" y="4275204"/>
            <a:ext cx="381695" cy="32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4"/>
            <a:endCxn id="20" idx="0"/>
          </p:cNvCxnSpPr>
          <p:nvPr/>
        </p:nvCxnSpPr>
        <p:spPr>
          <a:xfrm flipH="1">
            <a:off x="11146681" y="4957002"/>
            <a:ext cx="304800" cy="23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9" idx="4"/>
            <a:endCxn id="21" idx="0"/>
          </p:cNvCxnSpPr>
          <p:nvPr/>
        </p:nvCxnSpPr>
        <p:spPr>
          <a:xfrm>
            <a:off x="11451481" y="4957002"/>
            <a:ext cx="386534" cy="23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749958" y="4393000"/>
            <a:ext cx="439544" cy="707886"/>
          </a:xfrm>
          <a:prstGeom prst="rect">
            <a:avLst/>
          </a:prstGeom>
          <a:noFill/>
        </p:spPr>
        <p:txBody>
          <a:bodyPr wrap="none" rtlCol="0">
            <a:spAutoFit/>
          </a:bodyPr>
          <a:lstStyle/>
          <a:p>
            <a:r>
              <a:rPr lang="en-CA" sz="4000" dirty="0"/>
              <a:t>=</a:t>
            </a:r>
          </a:p>
        </p:txBody>
      </p:sp>
      <p:sp>
        <p:nvSpPr>
          <p:cNvPr id="31" name="TextBox 30"/>
          <p:cNvSpPr txBox="1"/>
          <p:nvPr/>
        </p:nvSpPr>
        <p:spPr>
          <a:xfrm>
            <a:off x="7830871" y="5161301"/>
            <a:ext cx="2628718" cy="369332"/>
          </a:xfrm>
          <a:prstGeom prst="rect">
            <a:avLst/>
          </a:prstGeom>
          <a:noFill/>
        </p:spPr>
        <p:txBody>
          <a:bodyPr wrap="square" rtlCol="0">
            <a:spAutoFit/>
          </a:bodyPr>
          <a:lstStyle/>
          <a:p>
            <a:r>
              <a:rPr lang="en-CA" dirty="0"/>
              <a:t>(one decision)</a:t>
            </a:r>
          </a:p>
        </p:txBody>
      </p:sp>
      <p:sp>
        <p:nvSpPr>
          <p:cNvPr id="32" name="TextBox 31"/>
          <p:cNvSpPr txBox="1"/>
          <p:nvPr/>
        </p:nvSpPr>
        <p:spPr>
          <a:xfrm>
            <a:off x="10459589" y="5562056"/>
            <a:ext cx="1607723" cy="369332"/>
          </a:xfrm>
          <a:prstGeom prst="rect">
            <a:avLst/>
          </a:prstGeom>
          <a:noFill/>
        </p:spPr>
        <p:txBody>
          <a:bodyPr wrap="square" rtlCol="0">
            <a:spAutoFit/>
          </a:bodyPr>
          <a:lstStyle/>
          <a:p>
            <a:r>
              <a:rPr lang="en-CA" dirty="0"/>
              <a:t>(two decisions)</a:t>
            </a:r>
          </a:p>
        </p:txBody>
      </p:sp>
    </p:spTree>
    <p:extLst>
      <p:ext uri="{BB962C8B-B14F-4D97-AF65-F5344CB8AC3E}">
        <p14:creationId xmlns:p14="http://schemas.microsoft.com/office/powerpoint/2010/main" val="88267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7" grpId="0" animBg="1"/>
      <p:bldP spid="18" grpId="0" animBg="1"/>
      <p:bldP spid="19" grpId="0" animBg="1"/>
      <p:bldP spid="20" grpId="0" animBg="1"/>
      <p:bldP spid="21" grpId="0" animBg="1"/>
      <p:bldP spid="30" grpId="0"/>
      <p:bldP spid="31"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635" y="241277"/>
            <a:ext cx="10515600" cy="880791"/>
          </a:xfrm>
        </p:spPr>
        <p:txBody>
          <a:bodyPr/>
          <a:lstStyle/>
          <a:p>
            <a:r>
              <a:rPr lang="en-CA"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5447"/>
                <a:ext cx="10515600" cy="4351338"/>
              </a:xfrm>
            </p:spPr>
            <p:txBody>
              <a:bodyPr/>
              <a:lstStyle/>
              <a:p>
                <a14:m>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r>
                          <a:rPr lang="en-CA" b="0" i="1" smtClean="0">
                            <a:latin typeface="Cambria Math" panose="02040503050406030204" pitchFamily="18" charset="0"/>
                          </a:rPr>
                          <m:t>𝑝</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𝑝</m:t>
                        </m:r>
                        <m:r>
                          <a:rPr lang="en-CA" b="0" i="1" baseline="-25000" smtClean="0">
                            <a:latin typeface="Cambria Math" panose="02040503050406030204" pitchFamily="18" charset="0"/>
                          </a:rPr>
                          <m:t>2</m:t>
                        </m:r>
                        <m:r>
                          <a:rPr lang="en-CA" b="0" i="1" smtClean="0">
                            <a:latin typeface="Cambria Math" panose="02040503050406030204" pitchFamily="18" charset="0"/>
                          </a:rPr>
                          <m:t>,…</m:t>
                        </m:r>
                        <m:r>
                          <a:rPr lang="en-CA" b="0" i="1" smtClean="0">
                            <a:latin typeface="Cambria Math" panose="02040503050406030204" pitchFamily="18" charset="0"/>
                          </a:rPr>
                          <m:t>𝑝𝑛</m:t>
                        </m:r>
                      </m:e>
                    </m:d>
                    <m:r>
                      <a:rPr lang="en-CA" b="0" i="1" smtClean="0">
                        <a:latin typeface="Cambria Math" panose="02040503050406030204" pitchFamily="18" charset="0"/>
                      </a:rPr>
                      <m:t>=−</m:t>
                    </m:r>
                    <m:r>
                      <a:rPr lang="en-CA" b="0" i="1" smtClean="0">
                        <a:latin typeface="Cambria Math" panose="02040503050406030204" pitchFamily="18" charset="0"/>
                      </a:rPr>
                      <m:t>𝑝</m:t>
                    </m:r>
                    <m:r>
                      <a:rPr lang="en-CA" b="0" i="1" baseline="-25000" smtClean="0">
                        <a:latin typeface="Cambria Math" panose="02040503050406030204" pitchFamily="18" charset="0"/>
                      </a:rPr>
                      <m:t>1</m:t>
                    </m:r>
                    <m:r>
                      <a:rPr lang="en-CA" b="0" i="1" smtClean="0">
                        <a:latin typeface="Cambria Math" panose="02040503050406030204" pitchFamily="18" charset="0"/>
                      </a:rPr>
                      <m:t>𝑙𝑜𝑔</m:t>
                    </m:r>
                    <m:r>
                      <a:rPr lang="en-CA" b="0" i="1" baseline="-25000" smtClean="0">
                        <a:latin typeface="Cambria Math" panose="02040503050406030204" pitchFamily="18" charset="0"/>
                      </a:rPr>
                      <m:t>2</m:t>
                    </m:r>
                    <m:r>
                      <a:rPr lang="en-CA" b="0" i="1" smtClean="0">
                        <a:latin typeface="Cambria Math" panose="02040503050406030204" pitchFamily="18" charset="0"/>
                      </a:rPr>
                      <m:t>𝑝</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𝑝</m:t>
                    </m:r>
                    <m:r>
                      <a:rPr lang="en-CA" b="0" i="1" baseline="-25000" smtClean="0">
                        <a:latin typeface="Cambria Math" panose="02040503050406030204" pitchFamily="18" charset="0"/>
                      </a:rPr>
                      <m:t>2</m:t>
                    </m:r>
                    <m:r>
                      <a:rPr lang="en-CA" b="0" i="1" smtClean="0">
                        <a:latin typeface="Cambria Math" panose="02040503050406030204" pitchFamily="18" charset="0"/>
                      </a:rPr>
                      <m:t>𝑙𝑜𝑔</m:t>
                    </m:r>
                    <m:r>
                      <a:rPr lang="en-CA" b="0" i="1" baseline="-25000" smtClean="0">
                        <a:latin typeface="Cambria Math" panose="02040503050406030204" pitchFamily="18" charset="0"/>
                      </a:rPr>
                      <m:t>2</m:t>
                    </m:r>
                    <m:r>
                      <a:rPr lang="en-CA" b="0" i="1" smtClean="0">
                        <a:latin typeface="Cambria Math" panose="02040503050406030204" pitchFamily="18" charset="0"/>
                      </a:rPr>
                      <m:t>𝑝</m:t>
                    </m:r>
                    <m:r>
                      <a:rPr lang="en-CA" b="0" i="1" baseline="-25000" smtClean="0">
                        <a:latin typeface="Cambria Math" panose="02040503050406030204" pitchFamily="18" charset="0"/>
                      </a:rPr>
                      <m:t>2</m:t>
                    </m:r>
                    <m:r>
                      <a:rPr lang="en-CA" b="0" i="1" smtClean="0">
                        <a:latin typeface="Cambria Math" panose="02040503050406030204" pitchFamily="18" charset="0"/>
                      </a:rPr>
                      <m:t>−…−</m:t>
                    </m:r>
                    <m:r>
                      <a:rPr lang="en-CA" b="0" i="1" smtClean="0">
                        <a:latin typeface="Cambria Math" panose="02040503050406030204" pitchFamily="18" charset="0"/>
                      </a:rPr>
                      <m:t>𝑝𝑛𝑙𝑜𝑔</m:t>
                    </m:r>
                    <m:r>
                      <a:rPr lang="en-CA" b="0" i="1" baseline="-25000" smtClean="0">
                        <a:latin typeface="Cambria Math" panose="02040503050406030204" pitchFamily="18" charset="0"/>
                      </a:rPr>
                      <m:t>2</m:t>
                    </m:r>
                    <m:r>
                      <a:rPr lang="en-CA" b="0" i="1" smtClean="0">
                        <a:latin typeface="Cambria Math" panose="02040503050406030204" pitchFamily="18" charset="0"/>
                      </a:rPr>
                      <m:t>𝑝</m:t>
                    </m:r>
                    <m:r>
                      <a:rPr lang="en-CA" b="0" i="1" baseline="-25000" smtClean="0">
                        <a:latin typeface="Cambria Math" panose="02040503050406030204" pitchFamily="18" charset="0"/>
                      </a:rPr>
                      <m:t>𝑛</m:t>
                    </m:r>
                    <m:r>
                      <a:rPr lang="en-CA" b="0" i="1" smtClean="0">
                        <a:latin typeface="Cambria Math" panose="02040503050406030204" pitchFamily="18" charset="0"/>
                      </a:rPr>
                      <m:t>   </m:t>
                    </m:r>
                  </m:oMath>
                </a14:m>
                <a:endParaRPr lang="en-CA" dirty="0"/>
              </a:p>
              <a:p>
                <a14:m>
                  <m:oMath xmlns:m="http://schemas.openxmlformats.org/officeDocument/2006/math">
                    <m:r>
                      <a:rPr lang="en-CA" sz="2400" b="0" i="1" smtClean="0">
                        <a:latin typeface="Cambria Math" panose="02040503050406030204" pitchFamily="18" charset="0"/>
                      </a:rPr>
                      <m:t>𝐸𝑛𝑡𝑟𝑜𝑝𝑦</m:t>
                    </m:r>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2</m:t>
                            </m:r>
                          </m:num>
                          <m:den>
                            <m:r>
                              <a:rPr lang="en-CA" sz="2400" b="0" i="1" smtClean="0">
                                <a:latin typeface="Cambria Math" panose="02040503050406030204" pitchFamily="18" charset="0"/>
                              </a:rPr>
                              <m:t>5</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3</m:t>
                            </m:r>
                          </m:num>
                          <m:den>
                            <m:r>
                              <a:rPr lang="en-CA" sz="2400" b="0" i="1" smtClean="0">
                                <a:latin typeface="Cambria Math" panose="02040503050406030204" pitchFamily="18" charset="0"/>
                              </a:rPr>
                              <m:t>5</m:t>
                            </m:r>
                          </m:den>
                        </m:f>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2</m:t>
                        </m:r>
                      </m:num>
                      <m:den>
                        <m:r>
                          <a:rPr lang="en-CA" sz="2400" b="0" i="1" smtClean="0">
                            <a:latin typeface="Cambria Math" panose="02040503050406030204" pitchFamily="18" charset="0"/>
                          </a:rPr>
                          <m:t>5</m:t>
                        </m:r>
                      </m:den>
                    </m:f>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2</m:t>
                                </m:r>
                              </m:num>
                              <m:den>
                                <m:r>
                                  <a:rPr lang="en-CA" sz="2400" b="0" i="1" smtClean="0">
                                    <a:latin typeface="Cambria Math" panose="02040503050406030204" pitchFamily="18" charset="0"/>
                                  </a:rPr>
                                  <m:t>5</m:t>
                                </m:r>
                              </m:den>
                            </m:f>
                          </m:e>
                        </m:d>
                      </m:e>
                    </m:func>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3</m:t>
                        </m:r>
                      </m:num>
                      <m:den>
                        <m:r>
                          <a:rPr lang="en-CA" sz="2400" b="0" i="1" smtClean="0">
                            <a:latin typeface="Cambria Math" panose="02040503050406030204" pitchFamily="18" charset="0"/>
                          </a:rPr>
                          <m:t>5</m:t>
                        </m:r>
                      </m:den>
                    </m:f>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3</m:t>
                                </m:r>
                              </m:num>
                              <m:den>
                                <m:r>
                                  <a:rPr lang="en-CA" sz="2400" b="0" i="1" smtClean="0">
                                    <a:latin typeface="Cambria Math" panose="02040503050406030204" pitchFamily="18" charset="0"/>
                                  </a:rPr>
                                  <m:t>5</m:t>
                                </m:r>
                              </m:den>
                            </m:f>
                          </m:e>
                        </m:d>
                      </m:e>
                    </m:func>
                    <m:r>
                      <a:rPr lang="en-CA" sz="2400" b="0" i="1" smtClean="0">
                        <a:latin typeface="Cambria Math" panose="02040503050406030204" pitchFamily="18" charset="0"/>
                      </a:rPr>
                      <m:t>=0.5288+0.4422=0.971 </m:t>
                    </m:r>
                  </m:oMath>
                </a14:m>
                <a:endParaRPr lang="en-CA" sz="2400" dirty="0"/>
              </a:p>
              <a:p>
                <a14:m>
                  <m:oMath xmlns:m="http://schemas.openxmlformats.org/officeDocument/2006/math">
                    <m:r>
                      <a:rPr lang="en-CA" sz="2400" b="0" i="1" smtClean="0">
                        <a:latin typeface="Cambria Math" panose="02040503050406030204" pitchFamily="18" charset="0"/>
                      </a:rPr>
                      <m:t>𝐸𝑛𝑡𝑟𝑜𝑝𝑦</m:t>
                    </m:r>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0</m:t>
                            </m:r>
                          </m:num>
                          <m:den>
                            <m:r>
                              <a:rPr lang="en-CA" sz="2400" b="0" i="1" smtClean="0">
                                <a:latin typeface="Cambria Math" panose="02040503050406030204" pitchFamily="18" charset="0"/>
                              </a:rPr>
                              <m:t>4</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4</m:t>
                            </m:r>
                          </m:num>
                          <m:den>
                            <m:r>
                              <a:rPr lang="en-CA" sz="2400" b="0" i="1" smtClean="0">
                                <a:latin typeface="Cambria Math" panose="02040503050406030204" pitchFamily="18" charset="0"/>
                              </a:rPr>
                              <m:t>4</m:t>
                            </m:r>
                          </m:den>
                        </m:f>
                      </m:e>
                    </m:d>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0</m:t>
                        </m:r>
                      </m:num>
                      <m:den>
                        <m:r>
                          <a:rPr lang="en-CA" sz="2400" b="0" i="1" smtClean="0">
                            <a:latin typeface="Cambria Math" panose="02040503050406030204" pitchFamily="18" charset="0"/>
                          </a:rPr>
                          <m:t>4</m:t>
                        </m:r>
                      </m:den>
                    </m:f>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0</m:t>
                                </m:r>
                              </m:num>
                              <m:den>
                                <m:r>
                                  <a:rPr lang="en-CA" sz="2400" b="0" i="1" smtClean="0">
                                    <a:latin typeface="Cambria Math" panose="02040503050406030204" pitchFamily="18" charset="0"/>
                                  </a:rPr>
                                  <m:t>4</m:t>
                                </m:r>
                              </m:den>
                            </m:f>
                          </m:e>
                        </m:d>
                      </m:e>
                    </m:func>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4</m:t>
                        </m:r>
                      </m:num>
                      <m:den>
                        <m:r>
                          <a:rPr lang="en-CA" sz="2400" b="0" i="1" smtClean="0">
                            <a:latin typeface="Cambria Math" panose="02040503050406030204" pitchFamily="18" charset="0"/>
                          </a:rPr>
                          <m:t>4</m:t>
                        </m:r>
                      </m:den>
                    </m:f>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4</m:t>
                                </m:r>
                              </m:num>
                              <m:den>
                                <m:r>
                                  <a:rPr lang="en-CA" sz="2400" b="0" i="1" smtClean="0">
                                    <a:latin typeface="Cambria Math" panose="02040503050406030204" pitchFamily="18" charset="0"/>
                                  </a:rPr>
                                  <m:t>4</m:t>
                                </m:r>
                              </m:den>
                            </m:f>
                          </m:e>
                        </m:d>
                      </m:e>
                    </m:func>
                    <m:r>
                      <a:rPr lang="en-CA" sz="2400" b="0" i="1" smtClean="0">
                        <a:latin typeface="Cambria Math" panose="02040503050406030204" pitchFamily="18" charset="0"/>
                      </a:rPr>
                      <m:t>=0+0=0</m:t>
                    </m:r>
                  </m:oMath>
                </a14:m>
                <a:endParaRPr lang="en-CA" sz="2400" b="0" i="1" dirty="0">
                  <a:latin typeface="Cambria Math" panose="02040503050406030204" pitchFamily="18" charset="0"/>
                </a:endParaRPr>
              </a:p>
              <a:p>
                <a14:m>
                  <m:oMath xmlns:m="http://schemas.openxmlformats.org/officeDocument/2006/math">
                    <m:r>
                      <a:rPr lang="en-CA" sz="2400" b="0" i="1" smtClean="0">
                        <a:latin typeface="Cambria Math" panose="02040503050406030204" pitchFamily="18" charset="0"/>
                      </a:rPr>
                      <m:t>𝐸𝑛𝑡𝑟𝑜𝑝𝑦</m:t>
                    </m:r>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2</m:t>
                            </m:r>
                          </m:num>
                          <m:den>
                            <m:r>
                              <a:rPr lang="en-CA" sz="2400" b="0" i="1" smtClean="0">
                                <a:latin typeface="Cambria Math" panose="02040503050406030204" pitchFamily="18" charset="0"/>
                              </a:rPr>
                              <m:t>9</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3</m:t>
                            </m:r>
                          </m:num>
                          <m:den>
                            <m:r>
                              <a:rPr lang="en-CA" sz="2400" b="0" i="1" smtClean="0">
                                <a:latin typeface="Cambria Math" panose="02040503050406030204" pitchFamily="18" charset="0"/>
                              </a:rPr>
                              <m:t>9</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4</m:t>
                            </m:r>
                          </m:num>
                          <m:den>
                            <m:r>
                              <a:rPr lang="en-CA" sz="2400" b="0" i="1" smtClean="0">
                                <a:latin typeface="Cambria Math" panose="02040503050406030204" pitchFamily="18" charset="0"/>
                              </a:rPr>
                              <m:t>9</m:t>
                            </m:r>
                          </m:den>
                        </m:f>
                      </m:e>
                    </m:d>
                    <m:r>
                      <a:rPr lang="en-CA" sz="2400" b="0" i="1" smtClean="0">
                        <a:latin typeface="Cambria Math" panose="02040503050406030204" pitchFamily="18" charset="0"/>
                      </a:rPr>
                      <m:t>=</m:t>
                    </m:r>
                    <m:r>
                      <m:rPr>
                        <m:sty m:val="p"/>
                      </m:rPr>
                      <a:rPr lang="en-CA" sz="2400" b="0" i="0" smtClean="0">
                        <a:latin typeface="Cambria Math" panose="02040503050406030204" pitchFamily="18" charset="0"/>
                      </a:rPr>
                      <m:t>Entropy</m:t>
                    </m:r>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0" smtClean="0">
                                <a:latin typeface="Cambria Math" panose="02040503050406030204" pitchFamily="18" charset="0"/>
                              </a:rPr>
                              <m:t>2</m:t>
                            </m:r>
                          </m:num>
                          <m:den>
                            <m:r>
                              <a:rPr lang="en-CA" sz="2400" b="0" i="0" smtClean="0">
                                <a:latin typeface="Cambria Math" panose="02040503050406030204" pitchFamily="18" charset="0"/>
                              </a:rPr>
                              <m:t>9</m:t>
                            </m:r>
                          </m:den>
                        </m:f>
                        <m:r>
                          <a:rPr lang="en-CA" sz="2400" b="0" i="0"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0" smtClean="0">
                                <a:latin typeface="Cambria Math" panose="02040503050406030204" pitchFamily="18" charset="0"/>
                              </a:rPr>
                              <m:t>7</m:t>
                            </m:r>
                          </m:num>
                          <m:den>
                            <m:r>
                              <a:rPr lang="en-CA" sz="2400" b="0" i="0" smtClean="0">
                                <a:latin typeface="Cambria Math" panose="02040503050406030204" pitchFamily="18" charset="0"/>
                              </a:rPr>
                              <m:t>9</m:t>
                            </m:r>
                          </m:den>
                        </m:f>
                      </m:e>
                    </m:d>
                    <m:r>
                      <a:rPr lang="en-CA" sz="2400" b="0" i="0"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0" smtClean="0">
                            <a:latin typeface="Cambria Math" panose="02040503050406030204" pitchFamily="18" charset="0"/>
                          </a:rPr>
                          <m:t>7</m:t>
                        </m:r>
                      </m:num>
                      <m:den>
                        <m:r>
                          <a:rPr lang="en-CA" sz="2400" b="0" i="0" smtClean="0">
                            <a:latin typeface="Cambria Math" panose="02040503050406030204" pitchFamily="18" charset="0"/>
                          </a:rPr>
                          <m:t>9</m:t>
                        </m:r>
                      </m:den>
                    </m:f>
                    <m:r>
                      <m:rPr>
                        <m:sty m:val="p"/>
                      </m:rPr>
                      <a:rPr lang="en-CA" sz="2400" b="0" i="0" smtClean="0">
                        <a:latin typeface="Cambria Math" panose="02040503050406030204" pitchFamily="18" charset="0"/>
                      </a:rPr>
                      <m:t>Entropy</m:t>
                    </m:r>
                    <m:r>
                      <a:rPr lang="en-CA" sz="2400" b="0" i="0"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0" smtClean="0">
                            <a:latin typeface="Cambria Math" panose="02040503050406030204" pitchFamily="18" charset="0"/>
                          </a:rPr>
                          <m:t>3</m:t>
                        </m:r>
                      </m:num>
                      <m:den>
                        <m:r>
                          <a:rPr lang="en-CA" sz="2400" b="0" i="0" smtClean="0">
                            <a:latin typeface="Cambria Math" panose="02040503050406030204" pitchFamily="18" charset="0"/>
                          </a:rPr>
                          <m:t>7</m:t>
                        </m:r>
                      </m:den>
                    </m:f>
                    <m:r>
                      <a:rPr lang="en-CA" sz="2400" b="0" i="0"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0" smtClean="0">
                            <a:latin typeface="Cambria Math" panose="02040503050406030204" pitchFamily="18" charset="0"/>
                          </a:rPr>
                          <m:t>4</m:t>
                        </m:r>
                      </m:num>
                      <m:den>
                        <m:r>
                          <a:rPr lang="en-CA" sz="2400" b="0" i="0" smtClean="0">
                            <a:latin typeface="Cambria Math" panose="02040503050406030204" pitchFamily="18" charset="0"/>
                          </a:rPr>
                          <m:t>7</m:t>
                        </m:r>
                      </m:den>
                    </m:f>
                    <m:r>
                      <a:rPr lang="en-CA" sz="2400" b="0" i="0" smtClean="0">
                        <a:latin typeface="Cambria Math" panose="02040503050406030204" pitchFamily="18" charset="0"/>
                      </a:rPr>
                      <m:t>)</m:t>
                    </m:r>
                  </m:oMath>
                </a14:m>
                <a:endParaRPr lang="en-CA" sz="2400" dirty="0"/>
              </a:p>
              <a:p>
                <a:endParaRPr lang="en-CA"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5447"/>
                <a:ext cx="10515600" cy="4351338"/>
              </a:xfrm>
              <a:blipFill>
                <a:blip r:embed="rId2"/>
                <a:stretch>
                  <a:fillRect/>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8336118" y="3386238"/>
            <a:ext cx="3496271" cy="2660799"/>
          </a:xfrm>
          <a:prstGeom prst="rect">
            <a:avLst/>
          </a:prstGeom>
        </p:spPr>
      </p:pic>
      <p:sp>
        <p:nvSpPr>
          <p:cNvPr id="6" name="Oval 5"/>
          <p:cNvSpPr/>
          <p:nvPr/>
        </p:nvSpPr>
        <p:spPr>
          <a:xfrm>
            <a:off x="2432171" y="4484143"/>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7" name="Oval 6"/>
          <p:cNvSpPr/>
          <p:nvPr/>
        </p:nvSpPr>
        <p:spPr>
          <a:xfrm>
            <a:off x="1753298" y="5218434"/>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8" name="Oval 7"/>
          <p:cNvSpPr/>
          <p:nvPr/>
        </p:nvSpPr>
        <p:spPr>
          <a:xfrm>
            <a:off x="2432170" y="5218434"/>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9" name="Oval 8"/>
          <p:cNvSpPr/>
          <p:nvPr/>
        </p:nvSpPr>
        <p:spPr>
          <a:xfrm>
            <a:off x="3111042" y="5218434"/>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10" name="Straight Arrow Connector 9"/>
          <p:cNvCxnSpPr>
            <a:stCxn id="6" idx="3"/>
            <a:endCxn id="7" idx="7"/>
          </p:cNvCxnSpPr>
          <p:nvPr/>
        </p:nvCxnSpPr>
        <p:spPr>
          <a:xfrm flipH="1">
            <a:off x="2084414" y="4791608"/>
            <a:ext cx="404568" cy="47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4"/>
            <a:endCxn id="8" idx="0"/>
          </p:cNvCxnSpPr>
          <p:nvPr/>
        </p:nvCxnSpPr>
        <p:spPr>
          <a:xfrm flipH="1">
            <a:off x="2626134" y="4844361"/>
            <a:ext cx="1" cy="37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5"/>
            <a:endCxn id="9" idx="1"/>
          </p:cNvCxnSpPr>
          <p:nvPr/>
        </p:nvCxnSpPr>
        <p:spPr>
          <a:xfrm>
            <a:off x="2763287" y="4791608"/>
            <a:ext cx="404566" cy="47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939844" y="4431390"/>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4" name="Oval 13"/>
          <p:cNvSpPr/>
          <p:nvPr/>
        </p:nvSpPr>
        <p:spPr>
          <a:xfrm>
            <a:off x="4628812" y="5113188"/>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5" name="Oval 14"/>
          <p:cNvSpPr/>
          <p:nvPr/>
        </p:nvSpPr>
        <p:spPr>
          <a:xfrm>
            <a:off x="5321539" y="5113188"/>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16" name="Oval 15"/>
          <p:cNvSpPr/>
          <p:nvPr/>
        </p:nvSpPr>
        <p:spPr>
          <a:xfrm>
            <a:off x="5016739" y="5707477"/>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7" name="Oval 16"/>
          <p:cNvSpPr/>
          <p:nvPr/>
        </p:nvSpPr>
        <p:spPr>
          <a:xfrm>
            <a:off x="5708073" y="5707477"/>
            <a:ext cx="387927" cy="360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18" name="Straight Arrow Connector 17"/>
          <p:cNvCxnSpPr>
            <a:stCxn id="13" idx="4"/>
          </p:cNvCxnSpPr>
          <p:nvPr/>
        </p:nvCxnSpPr>
        <p:spPr>
          <a:xfrm flipH="1">
            <a:off x="4822775" y="4791608"/>
            <a:ext cx="311033" cy="32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4"/>
            <a:endCxn id="15" idx="0"/>
          </p:cNvCxnSpPr>
          <p:nvPr/>
        </p:nvCxnSpPr>
        <p:spPr>
          <a:xfrm>
            <a:off x="5133808" y="4791608"/>
            <a:ext cx="381695" cy="32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4"/>
            <a:endCxn id="16" idx="0"/>
          </p:cNvCxnSpPr>
          <p:nvPr/>
        </p:nvCxnSpPr>
        <p:spPr>
          <a:xfrm flipH="1">
            <a:off x="5210703" y="5473406"/>
            <a:ext cx="304800" cy="23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4"/>
            <a:endCxn id="17" idx="0"/>
          </p:cNvCxnSpPr>
          <p:nvPr/>
        </p:nvCxnSpPr>
        <p:spPr>
          <a:xfrm>
            <a:off x="5515503" y="5473406"/>
            <a:ext cx="386534" cy="23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13980" y="4909404"/>
            <a:ext cx="439544" cy="707886"/>
          </a:xfrm>
          <a:prstGeom prst="rect">
            <a:avLst/>
          </a:prstGeom>
          <a:noFill/>
        </p:spPr>
        <p:txBody>
          <a:bodyPr wrap="none" rtlCol="0">
            <a:spAutoFit/>
          </a:bodyPr>
          <a:lstStyle/>
          <a:p>
            <a:r>
              <a:rPr lang="en-CA" sz="4000" dirty="0"/>
              <a:t>=</a:t>
            </a:r>
          </a:p>
        </p:txBody>
      </p:sp>
      <p:sp>
        <p:nvSpPr>
          <p:cNvPr id="23" name="TextBox 22"/>
          <p:cNvSpPr txBox="1"/>
          <p:nvPr/>
        </p:nvSpPr>
        <p:spPr>
          <a:xfrm>
            <a:off x="1894893" y="5677705"/>
            <a:ext cx="2628718" cy="369332"/>
          </a:xfrm>
          <a:prstGeom prst="rect">
            <a:avLst/>
          </a:prstGeom>
          <a:noFill/>
        </p:spPr>
        <p:txBody>
          <a:bodyPr wrap="square" rtlCol="0">
            <a:spAutoFit/>
          </a:bodyPr>
          <a:lstStyle/>
          <a:p>
            <a:r>
              <a:rPr lang="en-CA" dirty="0"/>
              <a:t>(one decision)</a:t>
            </a:r>
          </a:p>
        </p:txBody>
      </p:sp>
      <p:sp>
        <p:nvSpPr>
          <p:cNvPr id="24" name="TextBox 23"/>
          <p:cNvSpPr txBox="1"/>
          <p:nvPr/>
        </p:nvSpPr>
        <p:spPr>
          <a:xfrm>
            <a:off x="4822775" y="6134907"/>
            <a:ext cx="2610201" cy="369332"/>
          </a:xfrm>
          <a:prstGeom prst="rect">
            <a:avLst/>
          </a:prstGeom>
          <a:noFill/>
        </p:spPr>
        <p:txBody>
          <a:bodyPr wrap="square" rtlCol="0">
            <a:spAutoFit/>
          </a:bodyPr>
          <a:lstStyle/>
          <a:p>
            <a:r>
              <a:rPr lang="en-CA" dirty="0"/>
              <a:t>(two decisions)</a:t>
            </a:r>
          </a:p>
        </p:txBody>
      </p:sp>
      <p:cxnSp>
        <p:nvCxnSpPr>
          <p:cNvPr id="25" name="Straight Arrow Connector 24"/>
          <p:cNvCxnSpPr/>
          <p:nvPr/>
        </p:nvCxnSpPr>
        <p:spPr>
          <a:xfrm>
            <a:off x="1753298" y="3740727"/>
            <a:ext cx="532702" cy="743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93190" y="3740727"/>
            <a:ext cx="532702" cy="743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10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3" grpId="0" animBg="1"/>
      <p:bldP spid="14" grpId="0" animBg="1"/>
      <p:bldP spid="15" grpId="0" animBg="1"/>
      <p:bldP spid="16" grpId="0" animBg="1"/>
      <p:bldP spid="17" grpId="0" animBg="1"/>
      <p:bldP spid="22" grpId="0"/>
      <p:bldP spid="23" grpId="0"/>
      <p:bldP spid="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More about 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100</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99</m:t>
                            </m:r>
                          </m:num>
                          <m:den>
                            <m:r>
                              <a:rPr lang="en-CA" b="0" i="1" smtClean="0">
                                <a:latin typeface="Cambria Math" panose="02040503050406030204" pitchFamily="18" charset="0"/>
                              </a:rPr>
                              <m:t>100</m:t>
                            </m:r>
                          </m:den>
                        </m:f>
                      </m:e>
                    </m:d>
                    <m:r>
                      <a:rPr lang="en-CA" b="0" i="1" smtClean="0">
                        <a:latin typeface="Cambria Math" panose="02040503050406030204" pitchFamily="18" charset="0"/>
                      </a:rPr>
                      <m:t>=−</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100</m:t>
                            </m:r>
                          </m:den>
                        </m:f>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100</m:t>
                                </m:r>
                              </m:den>
                            </m:f>
                          </m:e>
                        </m:d>
                      </m:e>
                    </m:func>
                    <m:r>
                      <a:rPr lang="en-CA" b="0" i="1" smtClean="0">
                        <a:latin typeface="Cambria Math" panose="02040503050406030204" pitchFamily="18" charset="0"/>
                      </a:rPr>
                      <m:t>−</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99</m:t>
                            </m:r>
                          </m:num>
                          <m:den>
                            <m:r>
                              <a:rPr lang="en-CA" b="0" i="1" smtClean="0">
                                <a:latin typeface="Cambria Math" panose="02040503050406030204" pitchFamily="18" charset="0"/>
                              </a:rPr>
                              <m:t>100</m:t>
                            </m:r>
                          </m:den>
                        </m:f>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99</m:t>
                                </m:r>
                              </m:num>
                              <m:den>
                                <m:r>
                                  <a:rPr lang="en-CA" b="0" i="1" smtClean="0">
                                    <a:latin typeface="Cambria Math" panose="02040503050406030204" pitchFamily="18" charset="0"/>
                                  </a:rPr>
                                  <m:t>100</m:t>
                                </m:r>
                              </m:den>
                            </m:f>
                          </m:e>
                        </m:d>
                      </m:e>
                    </m:func>
                    <m:r>
                      <a:rPr lang="en-CA" b="0" i="1" smtClean="0">
                        <a:latin typeface="Cambria Math" panose="02040503050406030204" pitchFamily="18" charset="0"/>
                      </a:rPr>
                      <m:t>=0.081</m:t>
                    </m:r>
                  </m:oMath>
                </a14:m>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e>
                    </m:d>
                    <m:r>
                      <a:rPr lang="en-CA" b="0" i="1" smtClean="0">
                        <a:latin typeface="Cambria Math" panose="02040503050406030204" pitchFamily="18" charset="0"/>
                      </a:rPr>
                      <m:t>=−</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e>
                        </m:d>
                      </m:e>
                    </m:func>
                    <m:r>
                      <a:rPr lang="en-CA" b="0" i="1" smtClean="0">
                        <a:latin typeface="Cambria Math" panose="02040503050406030204" pitchFamily="18" charset="0"/>
                      </a:rPr>
                      <m:t>−</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50</m:t>
                                </m:r>
                              </m:num>
                              <m:den>
                                <m:r>
                                  <a:rPr lang="en-CA" b="0" i="1" smtClean="0">
                                    <a:latin typeface="Cambria Math" panose="02040503050406030204" pitchFamily="18" charset="0"/>
                                  </a:rPr>
                                  <m:t>100</m:t>
                                </m:r>
                              </m:den>
                            </m:f>
                          </m:e>
                        </m:d>
                      </m:e>
                    </m:func>
                    <m:r>
                      <a:rPr lang="en-CA" b="0" i="1" smtClean="0">
                        <a:latin typeface="Cambria Math" panose="02040503050406030204" pitchFamily="18" charset="0"/>
                      </a:rPr>
                      <m:t>=1 </m:t>
                    </m:r>
                  </m:oMath>
                </a14:m>
                <a:endParaRPr lang="en-CA" dirty="0"/>
              </a:p>
              <a:p>
                <a:r>
                  <a:rPr lang="en-CA" dirty="0"/>
                  <a:t>Generally, Entropy refers to the disorder or uncertainty</a:t>
                </a:r>
              </a:p>
              <a:p>
                <a:r>
                  <a:rPr lang="en-CA" dirty="0"/>
                  <a:t>Coin toss example – learning the outcome of a perfectly</a:t>
                </a:r>
                <a:br>
                  <a:rPr lang="en-CA" dirty="0"/>
                </a:br>
                <a:r>
                  <a:rPr lang="en-CA" dirty="0"/>
                  <a:t>fair coin toss gives us 1 bit of information</a:t>
                </a:r>
              </a:p>
              <a:p>
                <a:pPr lvl="1"/>
                <a:r>
                  <a:rPr lang="en-CA" dirty="0"/>
                  <a:t>Entropy is measured in bits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CA">
                    <a:noFill/>
                  </a:rPr>
                  <a:t> </a:t>
                </a:r>
              </a:p>
            </p:txBody>
          </p:sp>
        </mc:Fallback>
      </mc:AlternateContent>
      <p:sp>
        <p:nvSpPr>
          <p:cNvPr id="4" name="TextBox 3"/>
          <p:cNvSpPr txBox="1"/>
          <p:nvPr/>
        </p:nvSpPr>
        <p:spPr>
          <a:xfrm>
            <a:off x="0" y="6444435"/>
            <a:ext cx="9573490" cy="369332"/>
          </a:xfrm>
          <a:prstGeom prst="rect">
            <a:avLst/>
          </a:prstGeom>
          <a:noFill/>
        </p:spPr>
        <p:txBody>
          <a:bodyPr wrap="square" rtlCol="0">
            <a:spAutoFit/>
          </a:bodyPr>
          <a:lstStyle/>
          <a:p>
            <a:r>
              <a:rPr lang="en-CA" dirty="0"/>
              <a:t>“A Mathematical Theory of Communication” Claude Shannon, 1948 (on Moodle) (70,000 citations)</a:t>
            </a:r>
          </a:p>
        </p:txBody>
      </p:sp>
      <p:pic>
        <p:nvPicPr>
          <p:cNvPr id="1026" name="Picture 2" descr="https://upload.wikimedia.org/wikipedia/commons/thumb/2/22/Binary_entropy_plot.svg/800px-Binary_entropy_plo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5562" y="4001294"/>
            <a:ext cx="2812473" cy="2812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267406" y="0"/>
            <a:ext cx="1924594" cy="1946026"/>
          </a:xfrm>
          <a:prstGeom prst="rect">
            <a:avLst/>
          </a:prstGeom>
        </p:spPr>
      </p:pic>
    </p:spTree>
    <p:extLst>
      <p:ext uri="{BB962C8B-B14F-4D97-AF65-F5344CB8AC3E}">
        <p14:creationId xmlns:p14="http://schemas.microsoft.com/office/powerpoint/2010/main" val="134109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72" y="78894"/>
            <a:ext cx="5831773" cy="1325563"/>
          </a:xfrm>
        </p:spPr>
        <p:txBody>
          <a:bodyPr/>
          <a:lstStyle/>
          <a:p>
            <a:r>
              <a:rPr lang="en-CA" dirty="0"/>
              <a:t>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4" y="1349446"/>
                <a:ext cx="6040581" cy="2469284"/>
              </a:xfrm>
            </p:spPr>
            <p:txBody>
              <a:bodyPr>
                <a:normAutofit/>
              </a:bodyPr>
              <a:lstStyle/>
              <a:p>
                <a:r>
                  <a:rPr lang="en-CA" b="1" dirty="0"/>
                  <a:t>Our goal is to split in such a way that we reduce the uncertainty as much as possible </a:t>
                </a:r>
                <a:r>
                  <a:rPr lang="en-CA" dirty="0"/>
                  <a:t>(greedy approach – ID3 </a:t>
                </a:r>
                <a:r>
                  <a:rPr lang="en-CA" dirty="0" err="1"/>
                  <a:t>algo</a:t>
                </a:r>
                <a:r>
                  <a:rPr lang="en-CA" dirty="0"/>
                  <a:t>). </a:t>
                </a:r>
              </a:p>
              <a:p>
                <a:r>
                  <a:rPr lang="en-CA" dirty="0"/>
                  <a:t> </a:t>
                </a:r>
                <a14:m>
                  <m:oMath xmlns:m="http://schemas.openxmlformats.org/officeDocument/2006/math">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14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e>
                    </m:d>
                    <m:r>
                      <a:rPr lang="en-CA" b="0" i="1" smtClean="0">
                        <a:latin typeface="Cambria Math" panose="02040503050406030204" pitchFamily="18" charset="0"/>
                      </a:rPr>
                      <m:t>=0.940</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4" y="1349446"/>
                <a:ext cx="6040581" cy="2469284"/>
              </a:xfrm>
              <a:blipFill>
                <a:blip r:embed="rId2"/>
                <a:stretch>
                  <a:fillRect l="-1816" t="-3951" r="-2725"/>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6552873" y="0"/>
            <a:ext cx="5639127" cy="1690688"/>
          </a:xfrm>
          <a:prstGeom prst="rect">
            <a:avLst/>
          </a:prstGeom>
        </p:spPr>
      </p:pic>
      <mc:AlternateContent xmlns:mc="http://schemas.openxmlformats.org/markup-compatibility/2006" xmlns:a14="http://schemas.microsoft.com/office/drawing/2010/main">
        <mc:Choice Requires="a14">
          <p:sp>
            <p:nvSpPr>
              <p:cNvPr id="93" name="TextBox 92"/>
              <p:cNvSpPr txBox="1"/>
              <p:nvPr/>
            </p:nvSpPr>
            <p:spPr>
              <a:xfrm>
                <a:off x="0" y="3864992"/>
                <a:ext cx="6335486" cy="23468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5</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5</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14</m:t>
                          </m:r>
                        </m:den>
                      </m:f>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0</m:t>
                              </m:r>
                            </m:num>
                            <m:den>
                              <m:r>
                                <a:rPr lang="en-CA" b="0" i="1" smtClean="0">
                                  <a:latin typeface="Cambria Math" panose="02040503050406030204" pitchFamily="18" charset="0"/>
                                </a:rPr>
                                <m:t>4</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4</m:t>
                              </m:r>
                            </m:den>
                          </m:f>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r>
                        <a:rPr lang="en-CA" b="0" i="1" smtClean="0">
                          <a:latin typeface="Cambria Math" panose="02040503050406030204" pitchFamily="18" charset="0"/>
                        </a:rPr>
                        <m:t>𝐸𝑛𝑡𝑟𝑜𝑝𝑦</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5</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5</m:t>
                              </m:r>
                            </m:den>
                          </m:f>
                        </m:e>
                      </m:d>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r>
                        <a:rPr lang="en-CA" b="0" i="1" smtClean="0">
                          <a:latin typeface="Cambria Math" panose="02040503050406030204" pitchFamily="18" charset="0"/>
                        </a:rPr>
                        <m:t>0.971+0+</m:t>
                      </m:r>
                      <m:f>
                        <m:fPr>
                          <m:ctrlPr>
                            <a:rPr lang="en-CA" b="0" i="1" smtClean="0">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14</m:t>
                          </m:r>
                        </m:den>
                      </m:f>
                      <m:r>
                        <a:rPr lang="en-CA" b="0" i="1" smtClean="0">
                          <a:latin typeface="Cambria Math" panose="02040503050406030204" pitchFamily="18" charset="0"/>
                        </a:rPr>
                        <m:t>0.971=0.693</m:t>
                      </m:r>
                    </m:oMath>
                  </m:oMathPara>
                </a14:m>
                <a:endParaRPr lang="en-CA" b="0" i="1" dirty="0">
                  <a:latin typeface="Cambria Math" panose="02040503050406030204" pitchFamily="18" charset="0"/>
                </a:endParaRPr>
              </a:p>
              <a:p>
                <a:endParaRPr lang="en-CA" b="0" i="1" dirty="0">
                  <a:latin typeface="Cambria Math" panose="02040503050406030204" pitchFamily="18" charset="0"/>
                </a:endParaRPr>
              </a:p>
              <a:p>
                <a:endParaRPr lang="en-CA"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 </m:t>
                      </m:r>
                    </m:oMath>
                  </m:oMathPara>
                </a14:m>
                <a:endParaRPr lang="en-CA" dirty="0"/>
              </a:p>
            </p:txBody>
          </p:sp>
        </mc:Choice>
        <mc:Fallback xmlns="">
          <p:sp>
            <p:nvSpPr>
              <p:cNvPr id="93" name="TextBox 92"/>
              <p:cNvSpPr txBox="1">
                <a:spLocks noRot="1" noChangeAspect="1" noMove="1" noResize="1" noEditPoints="1" noAdjustHandles="1" noChangeArrowheads="1" noChangeShapeType="1" noTextEdit="1"/>
              </p:cNvSpPr>
              <p:nvPr/>
            </p:nvSpPr>
            <p:spPr>
              <a:xfrm>
                <a:off x="0" y="3864992"/>
                <a:ext cx="6335486" cy="234686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10738" y="5586863"/>
                <a:ext cx="39508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𝐺𝑎𝑖𝑛</m:t>
                      </m:r>
                      <m:r>
                        <a:rPr lang="en-CA" b="0" i="1" smtClean="0">
                          <a:latin typeface="Cambria Math" panose="02040503050406030204" pitchFamily="18" charset="0"/>
                        </a:rPr>
                        <m:t>= 0.940−0.693=0.247 </m:t>
                      </m:r>
                      <m:r>
                        <a:rPr lang="en-CA" b="0" i="1" smtClean="0">
                          <a:latin typeface="Cambria Math" panose="02040503050406030204" pitchFamily="18" charset="0"/>
                        </a:rPr>
                        <m:t>𝑏𝑖𝑡𝑠</m:t>
                      </m:r>
                    </m:oMath>
                  </m:oMathPara>
                </a14:m>
                <a:endParaRPr lang="en-CA" dirty="0"/>
              </a:p>
            </p:txBody>
          </p:sp>
        </mc:Choice>
        <mc:Fallback xmlns="">
          <p:sp>
            <p:nvSpPr>
              <p:cNvPr id="94" name="TextBox 93"/>
              <p:cNvSpPr txBox="1">
                <a:spLocks noRot="1" noChangeAspect="1" noMove="1" noResize="1" noEditPoints="1" noAdjustHandles="1" noChangeArrowheads="1" noChangeShapeType="1" noTextEdit="1"/>
              </p:cNvSpPr>
              <p:nvPr/>
            </p:nvSpPr>
            <p:spPr>
              <a:xfrm>
                <a:off x="10738" y="5586863"/>
                <a:ext cx="3950886" cy="369332"/>
              </a:xfrm>
              <a:prstGeom prst="rect">
                <a:avLst/>
              </a:prstGeom>
              <a:blipFill>
                <a:blip r:embed="rId5"/>
                <a:stretch>
                  <a:fillRect/>
                </a:stretch>
              </a:blipFill>
            </p:spPr>
            <p:txBody>
              <a:bodyPr/>
              <a:lstStyle/>
              <a:p>
                <a:r>
                  <a:rPr lang="en-CA">
                    <a:noFill/>
                  </a:rPr>
                  <a:t> </a:t>
                </a:r>
              </a:p>
            </p:txBody>
          </p:sp>
        </mc:Fallback>
      </mc:AlternateContent>
      <p:pic>
        <p:nvPicPr>
          <p:cNvPr id="100" name="Picture 99"/>
          <p:cNvPicPr>
            <a:picLocks noChangeAspect="1"/>
          </p:cNvPicPr>
          <p:nvPr/>
        </p:nvPicPr>
        <p:blipFill>
          <a:blip r:embed="rId6"/>
          <a:stretch>
            <a:fillRect/>
          </a:stretch>
        </p:blipFill>
        <p:spPr>
          <a:xfrm>
            <a:off x="6719455" y="1716909"/>
            <a:ext cx="5320146" cy="5104658"/>
          </a:xfrm>
          <a:prstGeom prst="rect">
            <a:avLst/>
          </a:prstGeom>
        </p:spPr>
      </p:pic>
      <p:sp>
        <p:nvSpPr>
          <p:cNvPr id="101" name="TextBox 100"/>
          <p:cNvSpPr txBox="1"/>
          <p:nvPr/>
        </p:nvSpPr>
        <p:spPr>
          <a:xfrm>
            <a:off x="492828" y="3495660"/>
            <a:ext cx="5167745" cy="369332"/>
          </a:xfrm>
          <a:prstGeom prst="rect">
            <a:avLst/>
          </a:prstGeom>
          <a:noFill/>
        </p:spPr>
        <p:txBody>
          <a:bodyPr wrap="square" rtlCol="0">
            <a:spAutoFit/>
          </a:bodyPr>
          <a:lstStyle/>
          <a:p>
            <a:r>
              <a:rPr lang="en-CA" dirty="0"/>
              <a:t>Splitting on Outlook:</a:t>
            </a:r>
          </a:p>
        </p:txBody>
      </p:sp>
      <p:pic>
        <p:nvPicPr>
          <p:cNvPr id="4" name="Picture 3"/>
          <p:cNvPicPr>
            <a:picLocks noChangeAspect="1"/>
          </p:cNvPicPr>
          <p:nvPr/>
        </p:nvPicPr>
        <p:blipFill>
          <a:blip r:embed="rId7"/>
          <a:stretch>
            <a:fillRect/>
          </a:stretch>
        </p:blipFill>
        <p:spPr>
          <a:xfrm>
            <a:off x="4280279" y="5564921"/>
            <a:ext cx="2692517" cy="1151879"/>
          </a:xfrm>
          <a:prstGeom prst="rect">
            <a:avLst/>
          </a:prstGeom>
        </p:spPr>
      </p:pic>
    </p:spTree>
    <p:extLst>
      <p:ext uri="{BB962C8B-B14F-4D97-AF65-F5344CB8AC3E}">
        <p14:creationId xmlns:p14="http://schemas.microsoft.com/office/powerpoint/2010/main" val="28069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3" grpId="0"/>
      <p:bldP spid="94" grpId="0"/>
      <p:bldP spid="10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925291" cy="1325563"/>
          </a:xfrm>
        </p:spPr>
        <p:txBody>
          <a:bodyPr/>
          <a:lstStyle/>
          <a:p>
            <a:r>
              <a:rPr lang="en-CA" dirty="0"/>
              <a:t>Further splits for weather data:</a:t>
            </a:r>
          </a:p>
        </p:txBody>
      </p:sp>
      <p:sp>
        <p:nvSpPr>
          <p:cNvPr id="3" name="Content Placeholder 2"/>
          <p:cNvSpPr>
            <a:spLocks noGrp="1"/>
          </p:cNvSpPr>
          <p:nvPr>
            <p:ph idx="1"/>
          </p:nvPr>
        </p:nvSpPr>
        <p:spPr>
          <a:xfrm>
            <a:off x="443345" y="1825624"/>
            <a:ext cx="5056909" cy="4838411"/>
          </a:xfrm>
        </p:spPr>
        <p:txBody>
          <a:bodyPr>
            <a:normAutofit fontScale="92500" lnSpcReduction="10000"/>
          </a:bodyPr>
          <a:lstStyle/>
          <a:p>
            <a:r>
              <a:rPr lang="en-CA" dirty="0"/>
              <a:t>We can now ignore the “Outlook” attribute (we have already split on outlook)</a:t>
            </a:r>
          </a:p>
          <a:p>
            <a:r>
              <a:rPr lang="en-CA" dirty="0"/>
              <a:t>Continue recursively from the “Sunny” branch</a:t>
            </a:r>
          </a:p>
          <a:p>
            <a:pPr lvl="1"/>
            <a:r>
              <a:rPr lang="en-CA" dirty="0"/>
              <a:t>Gain(Temperature)=0.571 bits</a:t>
            </a:r>
          </a:p>
          <a:p>
            <a:pPr lvl="1"/>
            <a:r>
              <a:rPr lang="en-CA" dirty="0"/>
              <a:t>Gain(Humidity)=0.971 bits</a:t>
            </a:r>
          </a:p>
          <a:p>
            <a:pPr lvl="1"/>
            <a:r>
              <a:rPr lang="en-CA" dirty="0"/>
              <a:t>Gain(Windy)=0.020 bits</a:t>
            </a:r>
          </a:p>
          <a:p>
            <a:r>
              <a:rPr lang="en-CA" dirty="0"/>
              <a:t>Clearly, we should split on humidity next, leading to two pure leaf nodes </a:t>
            </a:r>
          </a:p>
          <a:p>
            <a:pPr lvl="1"/>
            <a:r>
              <a:rPr lang="en-CA" dirty="0"/>
              <a:t>(after that, we recur back to the next value of Outlook which is “Overcast”)</a:t>
            </a:r>
          </a:p>
          <a:p>
            <a:endParaRPr lang="en-CA" dirty="0"/>
          </a:p>
        </p:txBody>
      </p:sp>
      <p:pic>
        <p:nvPicPr>
          <p:cNvPr id="4" name="Picture 3"/>
          <p:cNvPicPr>
            <a:picLocks noChangeAspect="1"/>
          </p:cNvPicPr>
          <p:nvPr/>
        </p:nvPicPr>
        <p:blipFill>
          <a:blip r:embed="rId2"/>
          <a:stretch>
            <a:fillRect/>
          </a:stretch>
        </p:blipFill>
        <p:spPr>
          <a:xfrm>
            <a:off x="5929746" y="226580"/>
            <a:ext cx="6096000" cy="6050050"/>
          </a:xfrm>
          <a:prstGeom prst="rect">
            <a:avLst/>
          </a:prstGeom>
        </p:spPr>
      </p:pic>
    </p:spTree>
    <p:extLst>
      <p:ext uri="{BB962C8B-B14F-4D97-AF65-F5344CB8AC3E}">
        <p14:creationId xmlns:p14="http://schemas.microsoft.com/office/powerpoint/2010/main" val="40974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695709" cy="789709"/>
          </a:xfrm>
        </p:spPr>
        <p:txBody>
          <a:bodyPr/>
          <a:lstStyle/>
          <a:p>
            <a:r>
              <a:rPr lang="en-CA" dirty="0"/>
              <a:t>Final Decision Tree for weather data</a:t>
            </a:r>
          </a:p>
        </p:txBody>
      </p:sp>
      <p:sp>
        <p:nvSpPr>
          <p:cNvPr id="3" name="Content Placeholder 2"/>
          <p:cNvSpPr>
            <a:spLocks noGrp="1"/>
          </p:cNvSpPr>
          <p:nvPr>
            <p:ph idx="1"/>
          </p:nvPr>
        </p:nvSpPr>
        <p:spPr>
          <a:xfrm>
            <a:off x="339436" y="1325563"/>
            <a:ext cx="4537364" cy="5089223"/>
          </a:xfrm>
        </p:spPr>
        <p:txBody>
          <a:bodyPr>
            <a:normAutofit lnSpcReduction="10000"/>
          </a:bodyPr>
          <a:lstStyle/>
          <a:p>
            <a:r>
              <a:rPr lang="en-CA" dirty="0"/>
              <a:t>Ideally process will terminate when all leaf nodes are pure</a:t>
            </a:r>
          </a:p>
          <a:p>
            <a:r>
              <a:rPr lang="en-CA" dirty="0"/>
              <a:t>This may not always be the case because training data may contain instances with identical attributes but different classes </a:t>
            </a:r>
          </a:p>
          <a:p>
            <a:pPr lvl="1"/>
            <a:r>
              <a:rPr lang="en-CA" dirty="0"/>
              <a:t>Due to noisy data or unrecorded attributes</a:t>
            </a:r>
          </a:p>
          <a:p>
            <a:r>
              <a:rPr lang="en-CA" dirty="0"/>
              <a:t>Stop when data cannot be split any further, or the information gain is zero</a:t>
            </a:r>
          </a:p>
        </p:txBody>
      </p:sp>
      <p:pic>
        <p:nvPicPr>
          <p:cNvPr id="5" name="Picture 4"/>
          <p:cNvPicPr>
            <a:picLocks noChangeAspect="1"/>
          </p:cNvPicPr>
          <p:nvPr/>
        </p:nvPicPr>
        <p:blipFill>
          <a:blip r:embed="rId2"/>
          <a:stretch>
            <a:fillRect/>
          </a:stretch>
        </p:blipFill>
        <p:spPr>
          <a:xfrm>
            <a:off x="5098472" y="1196845"/>
            <a:ext cx="6871855" cy="4539371"/>
          </a:xfrm>
          <a:prstGeom prst="rect">
            <a:avLst/>
          </a:prstGeom>
        </p:spPr>
      </p:pic>
    </p:spTree>
    <p:extLst>
      <p:ext uri="{BB962C8B-B14F-4D97-AF65-F5344CB8AC3E}">
        <p14:creationId xmlns:p14="http://schemas.microsoft.com/office/powerpoint/2010/main" val="22297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98472" y="1196845"/>
            <a:ext cx="6871855" cy="4539371"/>
          </a:xfrm>
          <a:prstGeom prst="rect">
            <a:avLst/>
          </a:prstGeom>
        </p:spPr>
      </p:pic>
      <p:graphicFrame>
        <p:nvGraphicFramePr>
          <p:cNvPr id="6" name="Table 5"/>
          <p:cNvGraphicFramePr>
            <a:graphicFrameLocks noGrp="1"/>
          </p:cNvGraphicFramePr>
          <p:nvPr/>
        </p:nvGraphicFramePr>
        <p:xfrm>
          <a:off x="-1" y="1048298"/>
          <a:ext cx="5098470" cy="5698258"/>
        </p:xfrm>
        <a:graphic>
          <a:graphicData uri="http://schemas.openxmlformats.org/drawingml/2006/table">
            <a:tbl>
              <a:tblPr firstRow="1" firstCol="1" bandRow="1">
                <a:tableStyleId>{5C22544A-7EE6-4342-B048-85BDC9FD1C3A}</a:tableStyleId>
              </a:tblPr>
              <a:tblGrid>
                <a:gridCol w="1019694">
                  <a:extLst>
                    <a:ext uri="{9D8B030D-6E8A-4147-A177-3AD203B41FA5}">
                      <a16:colId xmlns:a16="http://schemas.microsoft.com/office/drawing/2014/main" val="2316273983"/>
                    </a:ext>
                  </a:extLst>
                </a:gridCol>
                <a:gridCol w="1019694">
                  <a:extLst>
                    <a:ext uri="{9D8B030D-6E8A-4147-A177-3AD203B41FA5}">
                      <a16:colId xmlns:a16="http://schemas.microsoft.com/office/drawing/2014/main" val="265443370"/>
                    </a:ext>
                  </a:extLst>
                </a:gridCol>
                <a:gridCol w="1019694">
                  <a:extLst>
                    <a:ext uri="{9D8B030D-6E8A-4147-A177-3AD203B41FA5}">
                      <a16:colId xmlns:a16="http://schemas.microsoft.com/office/drawing/2014/main" val="1338186882"/>
                    </a:ext>
                  </a:extLst>
                </a:gridCol>
                <a:gridCol w="1019694">
                  <a:extLst>
                    <a:ext uri="{9D8B030D-6E8A-4147-A177-3AD203B41FA5}">
                      <a16:colId xmlns:a16="http://schemas.microsoft.com/office/drawing/2014/main" val="3043099467"/>
                    </a:ext>
                  </a:extLst>
                </a:gridCol>
                <a:gridCol w="1019694">
                  <a:extLst>
                    <a:ext uri="{9D8B030D-6E8A-4147-A177-3AD203B41FA5}">
                      <a16:colId xmlns:a16="http://schemas.microsoft.com/office/drawing/2014/main" val="3936291445"/>
                    </a:ext>
                  </a:extLst>
                </a:gridCol>
              </a:tblGrid>
              <a:tr h="496743">
                <a:tc>
                  <a:txBody>
                    <a:bodyPr/>
                    <a:lstStyle/>
                    <a:p>
                      <a:pPr indent="-128270">
                        <a:lnSpc>
                          <a:spcPts val="1515"/>
                        </a:lnSpc>
                        <a:spcAft>
                          <a:spcPts val="0"/>
                        </a:spcAft>
                      </a:pPr>
                      <a:r>
                        <a:rPr lang="en-CA" sz="1600" b="1" dirty="0">
                          <a:solidFill>
                            <a:schemeClr val="tx1"/>
                          </a:solidFill>
                          <a:effectLst/>
                        </a:rPr>
                        <a:t>Outlook</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Temperature</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Humidity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a:solidFill>
                            <a:schemeClr val="tx1"/>
                          </a:solidFill>
                          <a:effectLst/>
                        </a:rPr>
                        <a:t>Windy</a:t>
                      </a:r>
                      <a:endParaRPr lang="en-CA"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tc>
                  <a:txBody>
                    <a:bodyPr/>
                    <a:lstStyle/>
                    <a:p>
                      <a:pPr indent="-128270">
                        <a:lnSpc>
                          <a:spcPts val="1515"/>
                        </a:lnSpc>
                        <a:spcAft>
                          <a:spcPts val="0"/>
                        </a:spcAft>
                      </a:pPr>
                      <a:r>
                        <a:rPr lang="en-CA" sz="1600" b="1" dirty="0">
                          <a:solidFill>
                            <a:schemeClr val="tx1"/>
                          </a:solidFill>
                          <a:effectLst/>
                        </a:rPr>
                        <a:t>Play</a:t>
                      </a:r>
                      <a:endParaRPr lang="en-CA"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53670" marR="64135" marT="64135" marB="64135" anchor="ctr">
                    <a:solidFill>
                      <a:schemeClr val="bg1">
                        <a:lumMod val="85000"/>
                      </a:schemeClr>
                    </a:solidFill>
                  </a:tcPr>
                </a:tc>
                <a:extLst>
                  <a:ext uri="{0D108BD9-81ED-4DB2-BD59-A6C34878D82A}">
                    <a16:rowId xmlns:a16="http://schemas.microsoft.com/office/drawing/2014/main" val="1160506949"/>
                  </a:ext>
                </a:extLst>
              </a:tr>
              <a:tr h="370642">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High</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786413865"/>
                  </a:ext>
                </a:extLst>
              </a:tr>
              <a:tr h="370642">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658815990"/>
                  </a:ext>
                </a:extLst>
              </a:tr>
              <a:tr h="370642">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Hot</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High</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182050358"/>
                  </a:ext>
                </a:extLst>
              </a:tr>
              <a:tr h="370642">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False</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73097485"/>
                  </a:ext>
                </a:extLst>
              </a:tr>
              <a:tr h="370642">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731533119"/>
                  </a:ext>
                </a:extLst>
              </a:tr>
              <a:tr h="370642">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094702979"/>
                  </a:ext>
                </a:extLst>
              </a:tr>
              <a:tr h="370642">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02388871"/>
                  </a:ext>
                </a:extLst>
              </a:tr>
              <a:tr h="370642">
                <a:tc>
                  <a:txBody>
                    <a:bodyPr/>
                    <a:lstStyle/>
                    <a:p>
                      <a:pPr indent="-192405">
                        <a:lnSpc>
                          <a:spcPts val="1515"/>
                        </a:lnSpc>
                        <a:spcAft>
                          <a:spcPts val="0"/>
                        </a:spcAft>
                      </a:pPr>
                      <a:r>
                        <a:rPr lang="en-CA" sz="1600" b="0">
                          <a:solidFill>
                            <a:schemeClr val="tx1"/>
                          </a:solidFill>
                          <a:effectLst/>
                        </a:rPr>
                        <a:t>Sunny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Mild</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044260058"/>
                  </a:ext>
                </a:extLst>
              </a:tr>
              <a:tr h="370642">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Cool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948734293"/>
                  </a:ext>
                </a:extLst>
              </a:tr>
              <a:tr h="370642">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3834425842"/>
                  </a:ext>
                </a:extLst>
              </a:tr>
              <a:tr h="370642">
                <a:tc>
                  <a:txBody>
                    <a:bodyPr/>
                    <a:lstStyle/>
                    <a:p>
                      <a:pPr indent="-192405">
                        <a:lnSpc>
                          <a:spcPts val="1515"/>
                        </a:lnSpc>
                        <a:spcAft>
                          <a:spcPts val="0"/>
                        </a:spcAft>
                      </a:pPr>
                      <a:r>
                        <a:rPr lang="en-CA" sz="1600" b="0" dirty="0">
                          <a:solidFill>
                            <a:schemeClr val="tx1"/>
                          </a:solidFill>
                          <a:effectLst/>
                        </a:rPr>
                        <a:t>Sunny</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587015908"/>
                  </a:ext>
                </a:extLst>
              </a:tr>
              <a:tr h="370642">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196966686"/>
                  </a:ext>
                </a:extLst>
              </a:tr>
              <a:tr h="370642">
                <a:tc>
                  <a:txBody>
                    <a:bodyPr/>
                    <a:lstStyle/>
                    <a:p>
                      <a:pPr indent="-192405">
                        <a:lnSpc>
                          <a:spcPts val="1515"/>
                        </a:lnSpc>
                        <a:spcAft>
                          <a:spcPts val="0"/>
                        </a:spcAft>
                      </a:pPr>
                      <a:r>
                        <a:rPr lang="en-CA" sz="1600" b="0">
                          <a:solidFill>
                            <a:schemeClr val="tx1"/>
                          </a:solidFill>
                          <a:effectLst/>
                        </a:rPr>
                        <a:t>Overcast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Hot</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Normal</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False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Yes</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2839661719"/>
                  </a:ext>
                </a:extLst>
              </a:tr>
              <a:tr h="370642">
                <a:tc>
                  <a:txBody>
                    <a:bodyPr/>
                    <a:lstStyle/>
                    <a:p>
                      <a:pPr indent="-192405">
                        <a:lnSpc>
                          <a:spcPts val="1515"/>
                        </a:lnSpc>
                        <a:spcAft>
                          <a:spcPts val="0"/>
                        </a:spcAft>
                      </a:pPr>
                      <a:r>
                        <a:rPr lang="en-CA" sz="1600" b="0">
                          <a:solidFill>
                            <a:schemeClr val="tx1"/>
                          </a:solidFill>
                          <a:effectLst/>
                        </a:rPr>
                        <a:t>Rainy</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Mild</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High</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a:solidFill>
                            <a:schemeClr val="tx1"/>
                          </a:solidFill>
                          <a:effectLst/>
                        </a:rPr>
                        <a:t>True</a:t>
                      </a:r>
                      <a:endParaRPr lang="en-CA"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tc>
                  <a:txBody>
                    <a:bodyPr/>
                    <a:lstStyle/>
                    <a:p>
                      <a:pPr indent="-192405">
                        <a:lnSpc>
                          <a:spcPts val="1515"/>
                        </a:lnSpc>
                        <a:spcAft>
                          <a:spcPts val="0"/>
                        </a:spcAft>
                      </a:pPr>
                      <a:r>
                        <a:rPr lang="en-CA" sz="1600" b="0" dirty="0">
                          <a:solidFill>
                            <a:schemeClr val="tx1"/>
                          </a:solidFill>
                          <a:effectLst/>
                        </a:rPr>
                        <a:t>No</a:t>
                      </a:r>
                      <a:endParaRPr lang="en-CA"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56540" marR="38735" marT="38735" marB="38735">
                    <a:solidFill>
                      <a:schemeClr val="bg1">
                        <a:lumMod val="85000"/>
                      </a:schemeClr>
                    </a:solidFill>
                  </a:tcPr>
                </a:tc>
                <a:extLst>
                  <a:ext uri="{0D108BD9-81ED-4DB2-BD59-A6C34878D82A}">
                    <a16:rowId xmlns:a16="http://schemas.microsoft.com/office/drawing/2014/main" val="4283103004"/>
                  </a:ext>
                </a:extLst>
              </a:tr>
            </a:tbl>
          </a:graphicData>
        </a:graphic>
      </p:graphicFrame>
      <p:sp>
        <p:nvSpPr>
          <p:cNvPr id="8" name="Title 1"/>
          <p:cNvSpPr txBox="1">
            <a:spLocks/>
          </p:cNvSpPr>
          <p:nvPr/>
        </p:nvSpPr>
        <p:spPr>
          <a:xfrm>
            <a:off x="-1" y="0"/>
            <a:ext cx="10695709" cy="78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t>Final Decision Tree for weather data</a:t>
            </a:r>
            <a:endParaRPr lang="en-CA" dirty="0"/>
          </a:p>
        </p:txBody>
      </p:sp>
    </p:spTree>
    <p:extLst>
      <p:ext uri="{BB962C8B-B14F-4D97-AF65-F5344CB8AC3E}">
        <p14:creationId xmlns:p14="http://schemas.microsoft.com/office/powerpoint/2010/main" val="1938770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53073</Words>
  <Application>Microsoft Office PowerPoint</Application>
  <PresentationFormat>Widescreen</PresentationFormat>
  <Paragraphs>6078</Paragraphs>
  <Slides>603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603</vt:i4>
      </vt:variant>
    </vt:vector>
  </HeadingPairs>
  <TitlesOfParts>
    <vt:vector size="613" baseType="lpstr">
      <vt:lpstr>Arial</vt:lpstr>
      <vt:lpstr>Calibri</vt:lpstr>
      <vt:lpstr>Calibri Light</vt:lpstr>
      <vt:lpstr>Cambria</vt:lpstr>
      <vt:lpstr>Cambria Math</vt:lpstr>
      <vt:lpstr>Courier New</vt:lpstr>
      <vt:lpstr>SFMono-Regular</vt:lpstr>
      <vt:lpstr>Symbol</vt:lpstr>
      <vt:lpstr>Wingdings</vt:lpstr>
      <vt:lpstr>Office Theme</vt:lpstr>
      <vt:lpstr>CS405/505 Data Mining</vt:lpstr>
      <vt:lpstr>Data Mining CS 405/505</vt:lpstr>
      <vt:lpstr>Administrative slide</vt:lpstr>
      <vt:lpstr>Goal of the course</vt:lpstr>
      <vt:lpstr>Preface</vt:lpstr>
      <vt:lpstr>Machine learning</vt:lpstr>
      <vt:lpstr>Overview part 1</vt:lpstr>
      <vt:lpstr>Overview part 2</vt:lpstr>
      <vt:lpstr>Chapter 1: What’s it all about?</vt:lpstr>
      <vt:lpstr>Patterns in data</vt:lpstr>
      <vt:lpstr>Describing structural patterns</vt:lpstr>
      <vt:lpstr>PowerPoint Presentation</vt:lpstr>
      <vt:lpstr>Decision tree for contact lens data</vt:lpstr>
      <vt:lpstr>What is learning?</vt:lpstr>
      <vt:lpstr>Weather dataset</vt:lpstr>
      <vt:lpstr>Weather dataset</vt:lpstr>
      <vt:lpstr>Weather dataset </vt:lpstr>
      <vt:lpstr>Iris dataset</vt:lpstr>
      <vt:lpstr>CPU performance dataset</vt:lpstr>
      <vt:lpstr>Fielded applications </vt:lpstr>
      <vt:lpstr>Loan qualification</vt:lpstr>
      <vt:lpstr>Machine fault diagnosis</vt:lpstr>
      <vt:lpstr>Market basket analysis</vt:lpstr>
      <vt:lpstr>Brain activity denoising</vt:lpstr>
      <vt:lpstr>Recap</vt:lpstr>
      <vt:lpstr>More administrative info</vt:lpstr>
      <vt:lpstr>Recap Lecture 1: the data mining process</vt:lpstr>
      <vt:lpstr>Chapter 2: Input</vt:lpstr>
      <vt:lpstr>2.1 What’s a Concept?</vt:lpstr>
      <vt:lpstr>2.2 What’s in an Example?</vt:lpstr>
      <vt:lpstr>2.3 What’s in an Attribute?</vt:lpstr>
      <vt:lpstr>Nominal attributes</vt:lpstr>
      <vt:lpstr>Ordinal attributes</vt:lpstr>
      <vt:lpstr>Interval quantity attributes</vt:lpstr>
      <vt:lpstr>Ratio quantity attributes</vt:lpstr>
      <vt:lpstr>Handwritten digit dataset example</vt:lpstr>
      <vt:lpstr>Preparing the input </vt:lpstr>
      <vt:lpstr>Preparing the input</vt:lpstr>
      <vt:lpstr>Example of corrupt data</vt:lpstr>
      <vt:lpstr>Input recap</vt:lpstr>
      <vt:lpstr>Python example </vt:lpstr>
      <vt:lpstr>Data Mining CS 405/505</vt:lpstr>
      <vt:lpstr>Review</vt:lpstr>
      <vt:lpstr>Today’s Outline: all of chapter 3</vt:lpstr>
      <vt:lpstr>3.1 Tables</vt:lpstr>
      <vt:lpstr>3.2 Linear Models</vt:lpstr>
      <vt:lpstr>Linear models for decision boundary</vt:lpstr>
      <vt:lpstr>3.3 Trees</vt:lpstr>
      <vt:lpstr>Linear regression, Regression tree, Model tree</vt:lpstr>
      <vt:lpstr>Model Tree example:</vt:lpstr>
      <vt:lpstr>3.4 Rules</vt:lpstr>
      <vt:lpstr>Classification Rules</vt:lpstr>
      <vt:lpstr>Example: </vt:lpstr>
      <vt:lpstr>Representing XOR</vt:lpstr>
      <vt:lpstr>Replicated subtree problem</vt:lpstr>
      <vt:lpstr>More about rules:</vt:lpstr>
      <vt:lpstr>Association rules</vt:lpstr>
      <vt:lpstr>Rules with exceptions</vt:lpstr>
      <vt:lpstr>Full rule set with exceptions for iris dataset</vt:lpstr>
      <vt:lpstr>More expressive rules</vt:lpstr>
      <vt:lpstr>3.5 Instance based representation</vt:lpstr>
      <vt:lpstr>Implicit knowledge representation</vt:lpstr>
      <vt:lpstr>3.6 clusters</vt:lpstr>
      <vt:lpstr>Recap chapter 3</vt:lpstr>
      <vt:lpstr>CS405/505 Data Mining</vt:lpstr>
      <vt:lpstr>Recap</vt:lpstr>
      <vt:lpstr>Algorithms: the basic methods (chapter 4)</vt:lpstr>
      <vt:lpstr>Basic ideas</vt:lpstr>
      <vt:lpstr>Inferring Rudimentary Rules</vt:lpstr>
      <vt:lpstr>1R (1-Rule) algorithm</vt:lpstr>
      <vt:lpstr>Applying 1R to raw data</vt:lpstr>
      <vt:lpstr>1R (1-Rule)</vt:lpstr>
      <vt:lpstr>1R (1-Rule)</vt:lpstr>
      <vt:lpstr>1R (1-Rule) algorithm</vt:lpstr>
      <vt:lpstr>Missing values and Numeric attributes for 1R</vt:lpstr>
      <vt:lpstr>Discretization of numerical attributes</vt:lpstr>
      <vt:lpstr>4.2 Simple Probabilistic Modeling</vt:lpstr>
      <vt:lpstr>Simple Probabilistic Modeling</vt:lpstr>
      <vt:lpstr>Simple Probabilistic Modeling (Naïve Bayes)</vt:lpstr>
      <vt:lpstr>Basic Probability</vt:lpstr>
      <vt:lpstr>Basic Probability</vt:lpstr>
      <vt:lpstr>Bayes’ Theorem</vt:lpstr>
      <vt:lpstr>Using Bayes’s Theorem</vt:lpstr>
      <vt:lpstr>Cancer example:</vt:lpstr>
      <vt:lpstr>Naïve Bayes</vt:lpstr>
      <vt:lpstr>Pitfalls, missing values, and numeric attributes</vt:lpstr>
      <vt:lpstr>Using Gaussian distribution to estimate probabilities for numerical attributes in Naïve Bayes</vt:lpstr>
      <vt:lpstr>Summary</vt:lpstr>
      <vt:lpstr>CS405/505 Data Mining</vt:lpstr>
      <vt:lpstr>Administrative slide</vt:lpstr>
      <vt:lpstr>4.3 Divide and Conquer: Constructing Decision Trees</vt:lpstr>
      <vt:lpstr>Splitting the weather data </vt:lpstr>
      <vt:lpstr>How to measure purity of split</vt:lpstr>
      <vt:lpstr>Entropy</vt:lpstr>
      <vt:lpstr>More about Entropy</vt:lpstr>
      <vt:lpstr>Information Gain</vt:lpstr>
      <vt:lpstr>Further splits for weather data:</vt:lpstr>
      <vt:lpstr>Final Decision Tree for weather data</vt:lpstr>
      <vt:lpstr>PowerPoint Presentation</vt:lpstr>
      <vt:lpstr>Highly branching attributes</vt:lpstr>
      <vt:lpstr>Gain ratio</vt:lpstr>
      <vt:lpstr>Gain ratio values for different tree stumps</vt:lpstr>
      <vt:lpstr>Other measures of “node purity”</vt:lpstr>
      <vt:lpstr>Decision Tree in scikit-learn</vt:lpstr>
      <vt:lpstr>CS405/505 Data Mining</vt:lpstr>
      <vt:lpstr>Administrative slide</vt:lpstr>
      <vt:lpstr>4.4 Covering Algorithms: Constructing Rules</vt:lpstr>
      <vt:lpstr>Rules vs Trees</vt:lpstr>
      <vt:lpstr>Rules vs Trees</vt:lpstr>
      <vt:lpstr>A simple covering algorithm</vt:lpstr>
      <vt:lpstr>A simple covering algorithm</vt:lpstr>
      <vt:lpstr>PRISM algorithm pseudocode</vt:lpstr>
      <vt:lpstr>PowerPoint Presentation</vt:lpstr>
      <vt:lpstr>Does PRISM produce a Decision List, or Nuggets?</vt:lpstr>
      <vt:lpstr>Mining Association Rules </vt:lpstr>
      <vt:lpstr>Item Sets from weather data with coverage &gt;= 2</vt:lpstr>
      <vt:lpstr>Association Rules and  Accuracy</vt:lpstr>
      <vt:lpstr>Final rule set for weather data with minimum coverage 2 and minimum accuracy 100% </vt:lpstr>
      <vt:lpstr>Generating Rules Efficiently</vt:lpstr>
      <vt:lpstr>Stage 1: Generating Item Sets with minimum coverage</vt:lpstr>
      <vt:lpstr>Hash Table</vt:lpstr>
      <vt:lpstr>Example: generating candidate item sets</vt:lpstr>
      <vt:lpstr>Stage 2: Generating Rules from item sets </vt:lpstr>
      <vt:lpstr>Pseudocode for Association Rule Mining</vt:lpstr>
      <vt:lpstr>PowerPoint Presentation</vt:lpstr>
      <vt:lpstr>Summary</vt:lpstr>
      <vt:lpstr>CS405/505 Data Mining</vt:lpstr>
      <vt:lpstr>Administrative slide</vt:lpstr>
      <vt:lpstr>4.6 Linear Models</vt:lpstr>
      <vt:lpstr>Linear Regression</vt:lpstr>
      <vt:lpstr>Least squares linear regression</vt:lpstr>
      <vt:lpstr>Finding the weights (matrix form) </vt:lpstr>
      <vt:lpstr>Linear Regression for best fit line</vt:lpstr>
      <vt:lpstr>Pearson correlation coefficient (r)</vt:lpstr>
      <vt:lpstr>Neuroimaging example in python</vt:lpstr>
      <vt:lpstr>CS405/505 Data Mining</vt:lpstr>
      <vt:lpstr>Assignment 1</vt:lpstr>
      <vt:lpstr>Linear least squares</vt:lpstr>
      <vt:lpstr>Linear Classification:</vt:lpstr>
      <vt:lpstr>Example of Linear classification</vt:lpstr>
      <vt:lpstr>Least squares regression and the Normal distribution</vt:lpstr>
      <vt:lpstr>Extreme example </vt:lpstr>
      <vt:lpstr>The Logit Link function</vt:lpstr>
      <vt:lpstr>Logistic regression</vt:lpstr>
      <vt:lpstr>Logistic Regression and the Logit transformation</vt:lpstr>
      <vt:lpstr>Logistic model example</vt:lpstr>
      <vt:lpstr>Logistic regression function</vt:lpstr>
      <vt:lpstr>Different logistic regression function (sigmoid) shapes</vt:lpstr>
      <vt:lpstr>Finding the weights in logistic regression</vt:lpstr>
      <vt:lpstr>Example: probability of passing an exam</vt:lpstr>
      <vt:lpstr>Recap</vt:lpstr>
      <vt:lpstr>CS405/505 Data Mining</vt:lpstr>
      <vt:lpstr>Logistic Regression review</vt:lpstr>
      <vt:lpstr>Decision boundaries</vt:lpstr>
      <vt:lpstr>Linear classification using the Perceptron</vt:lpstr>
      <vt:lpstr>Perceptron learning rule</vt:lpstr>
      <vt:lpstr>Perceptron learning rule</vt:lpstr>
      <vt:lpstr>Perceptron</vt:lpstr>
      <vt:lpstr>Examples: perceptron performance</vt:lpstr>
      <vt:lpstr>PowerPoint Presentation</vt:lpstr>
      <vt:lpstr>Perceptrons and XOR</vt:lpstr>
      <vt:lpstr>Perceptrons and neural networks</vt:lpstr>
      <vt:lpstr>Linear classification using Winnow</vt:lpstr>
      <vt:lpstr>Balanced Winnow</vt:lpstr>
      <vt:lpstr>Advantages of Winnow</vt:lpstr>
      <vt:lpstr>PowerPoint Presentation</vt:lpstr>
      <vt:lpstr>Decision boundaries for different types of classifier</vt:lpstr>
      <vt:lpstr>Python example: perceptron applied to iris data</vt:lpstr>
      <vt:lpstr>CS405/505 Data Mining</vt:lpstr>
      <vt:lpstr>4.7 Instance based ‘learning’</vt:lpstr>
      <vt:lpstr>The distance function</vt:lpstr>
      <vt:lpstr>Finding nearest neighbours efficiently</vt:lpstr>
      <vt:lpstr>How does kD tree help find nearest neighbours fast?</vt:lpstr>
      <vt:lpstr>Building a good tree</vt:lpstr>
      <vt:lpstr>Incrementally updating the kD tree</vt:lpstr>
      <vt:lpstr>Ball tree</vt:lpstr>
      <vt:lpstr>4.8 Clustering</vt:lpstr>
      <vt:lpstr>PowerPoint Presentation</vt:lpstr>
      <vt:lpstr>K-means clustering</vt:lpstr>
      <vt:lpstr>K-means algorithm</vt:lpstr>
      <vt:lpstr>K-means</vt:lpstr>
      <vt:lpstr>K-means example:</vt:lpstr>
      <vt:lpstr>Choosing number of clusters</vt:lpstr>
      <vt:lpstr>Hierarchical (agglomerative) clustering</vt:lpstr>
      <vt:lpstr>Example of Hierarchical clustering</vt:lpstr>
      <vt:lpstr>PowerPoint Presentation</vt:lpstr>
      <vt:lpstr>Incremental clustering</vt:lpstr>
      <vt:lpstr>Category Utility (nominal attributes)</vt:lpstr>
      <vt:lpstr>Category utility (numerical attributes)</vt:lpstr>
      <vt:lpstr>Example of k-means in python</vt:lpstr>
      <vt:lpstr>CS 405/505 Data Mining</vt:lpstr>
      <vt:lpstr>Administration</vt:lpstr>
      <vt:lpstr>Chapter 5: Credibility</vt:lpstr>
      <vt:lpstr>Introduction</vt:lpstr>
      <vt:lpstr>5.1 Training and testing</vt:lpstr>
      <vt:lpstr>Predicting future stock market from historical data?</vt:lpstr>
      <vt:lpstr>Mars bar example</vt:lpstr>
      <vt:lpstr>Training dataset and Test dataset</vt:lpstr>
      <vt:lpstr>5.2 Predicting Performance</vt:lpstr>
      <vt:lpstr>Confidence intervals</vt:lpstr>
      <vt:lpstr>Confidence intervals</vt:lpstr>
      <vt:lpstr>PowerPoint Presentation</vt:lpstr>
      <vt:lpstr>5.3 Cross validation</vt:lpstr>
      <vt:lpstr>Stratified 10-fold cross-validation</vt:lpstr>
      <vt:lpstr>Leave-one-out cross-validation</vt:lpstr>
      <vt:lpstr>Bootstrap</vt:lpstr>
      <vt:lpstr>5.5 Hyperparameter selection</vt:lpstr>
      <vt:lpstr>PowerPoint Presentation</vt:lpstr>
      <vt:lpstr>Comparing data mining schemes</vt:lpstr>
      <vt:lpstr>Student’s T-test</vt:lpstr>
      <vt:lpstr>Student’s T-test</vt:lpstr>
      <vt:lpstr>P-hacking</vt:lpstr>
      <vt:lpstr>Recap</vt:lpstr>
      <vt:lpstr>CS405/505 Data Mining</vt:lpstr>
      <vt:lpstr>Assignment hint: first level of tree</vt:lpstr>
      <vt:lpstr>Recap  </vt:lpstr>
      <vt:lpstr>5.7 Predicting probabilities and the loss function </vt:lpstr>
      <vt:lpstr>Quadratic loss function</vt:lpstr>
      <vt:lpstr>Quadratic loss function example:</vt:lpstr>
      <vt:lpstr>Quadratic loss function</vt:lpstr>
      <vt:lpstr>Informational loss function</vt:lpstr>
      <vt:lpstr>Which loss function to use?</vt:lpstr>
      <vt:lpstr>5.8 Counting the cost</vt:lpstr>
      <vt:lpstr>Confusion matrix</vt:lpstr>
      <vt:lpstr>Kappa statistic</vt:lpstr>
      <vt:lpstr>Cost-sensitive classification, cost matrix</vt:lpstr>
      <vt:lpstr>Cost-sensitive learning</vt:lpstr>
      <vt:lpstr>Example of effects of weighting on decision boundary learning:</vt:lpstr>
      <vt:lpstr>Lift charts</vt:lpstr>
      <vt:lpstr>Lift charts</vt:lpstr>
      <vt:lpstr>Real world example</vt:lpstr>
      <vt:lpstr>ROC curves</vt:lpstr>
      <vt:lpstr>ROC curves obtained from different learning schemes</vt:lpstr>
      <vt:lpstr>Area under ROC (Final project evaluation)</vt:lpstr>
      <vt:lpstr>Recall-Precision curves</vt:lpstr>
      <vt:lpstr>Domain specific applications</vt:lpstr>
      <vt:lpstr>Summary</vt:lpstr>
      <vt:lpstr>CS405/505 Data Mining</vt:lpstr>
      <vt:lpstr>Recap</vt:lpstr>
      <vt:lpstr>Cost curves</vt:lpstr>
      <vt:lpstr>Cost curves </vt:lpstr>
      <vt:lpstr>Cost curves</vt:lpstr>
      <vt:lpstr>Evaluating numeric prediction</vt:lpstr>
      <vt:lpstr>The minimum descriptor length (MDL) principle</vt:lpstr>
      <vt:lpstr>MDL</vt:lpstr>
      <vt:lpstr>MDL polynomial example</vt:lpstr>
      <vt:lpstr>Informational loss function and MDL</vt:lpstr>
      <vt:lpstr>MDL and probability theory</vt:lpstr>
      <vt:lpstr>Applying MDL to clustering </vt:lpstr>
      <vt:lpstr>5.12 using validation set for model selection</vt:lpstr>
      <vt:lpstr>Python example</vt:lpstr>
      <vt:lpstr>CS405/505 Data Mining</vt:lpstr>
      <vt:lpstr>Data transformations (Chapter 8)</vt:lpstr>
      <vt:lpstr>Introduction </vt:lpstr>
      <vt:lpstr>Attribute selection</vt:lpstr>
      <vt:lpstr>Attribute selection: car crushing example</vt:lpstr>
      <vt:lpstr>Attribute selection</vt:lpstr>
      <vt:lpstr>Machine learning algorithms for attribute selection</vt:lpstr>
      <vt:lpstr>Decision tree for attribute selection</vt:lpstr>
      <vt:lpstr>Instance-based learning methods for attribute selection</vt:lpstr>
      <vt:lpstr>Filter: Eliminating redundant/irrelevant attributes</vt:lpstr>
      <vt:lpstr>Filter: Eliminating redundant/irrelevant attributes</vt:lpstr>
      <vt:lpstr>Wrapper: Searching the attribute space</vt:lpstr>
      <vt:lpstr>Forward selection and backward elimination</vt:lpstr>
      <vt:lpstr>Evaluating performance of wrapper methods</vt:lpstr>
      <vt:lpstr>Race search</vt:lpstr>
      <vt:lpstr>Success story</vt:lpstr>
      <vt:lpstr>Feature selection with sklearn</vt:lpstr>
      <vt:lpstr>Univariate feature selection with sklearn</vt:lpstr>
      <vt:lpstr>Tree based feature selection in sklearn</vt:lpstr>
      <vt:lpstr>Is attribute selection even necessary in 2019?</vt:lpstr>
      <vt:lpstr>PowerPoint Presentation</vt:lpstr>
      <vt:lpstr>Summary</vt:lpstr>
      <vt:lpstr>CS405/505 Data Mining</vt:lpstr>
      <vt:lpstr>Assignment #1 solutions</vt:lpstr>
      <vt:lpstr>Practice midterm</vt:lpstr>
      <vt:lpstr>Projections</vt:lpstr>
      <vt:lpstr>Principal component analysis (PCA)</vt:lpstr>
      <vt:lpstr>PCA intuition</vt:lpstr>
      <vt:lpstr>Why do PCA? (Extreme example)</vt:lpstr>
      <vt:lpstr>Eigenvalues, Eigenvectors</vt:lpstr>
      <vt:lpstr>Covariance matrix diagonalization</vt:lpstr>
      <vt:lpstr>Covariance of iris data</vt:lpstr>
      <vt:lpstr>Example: iris data covariance</vt:lpstr>
      <vt:lpstr>Singular value decomposition</vt:lpstr>
      <vt:lpstr>PCA for image compression </vt:lpstr>
      <vt:lpstr>“explained variance”</vt:lpstr>
      <vt:lpstr>Components (1 component) </vt:lpstr>
      <vt:lpstr>Components (2 components)</vt:lpstr>
      <vt:lpstr>Can preprocessing using PCA hurt classification results?</vt:lpstr>
      <vt:lpstr>Data whitening</vt:lpstr>
      <vt:lpstr>Partial least squares regression</vt:lpstr>
      <vt:lpstr>Python examples:</vt:lpstr>
      <vt:lpstr>CS405/505 Data Mining</vt:lpstr>
      <vt:lpstr>Administrative slide</vt:lpstr>
      <vt:lpstr>Independent Component Analysis (ICA)</vt:lpstr>
      <vt:lpstr>The power of ICA</vt:lpstr>
      <vt:lpstr>General definition of ICA</vt:lpstr>
      <vt:lpstr>Measures of Independence: Mutual information</vt:lpstr>
      <vt:lpstr>Measures of independence: non-Gaussianity </vt:lpstr>
      <vt:lpstr>Central limit theorem: dice example</vt:lpstr>
      <vt:lpstr>Quantifying non-Gaussianity: Kurtosis</vt:lpstr>
      <vt:lpstr>Quantifying non-Gaussianity: Negentropy</vt:lpstr>
      <vt:lpstr>ICA algorithm (fastICA)</vt:lpstr>
      <vt:lpstr>Newton-Raphson method:</vt:lpstr>
      <vt:lpstr>fastICA example</vt:lpstr>
      <vt:lpstr>fastICA example</vt:lpstr>
      <vt:lpstr>fastICA example</vt:lpstr>
      <vt:lpstr>fastICA example</vt:lpstr>
      <vt:lpstr>fastICA example</vt:lpstr>
      <vt:lpstr>fastICA example</vt:lpstr>
      <vt:lpstr>Preprocessing for ICA:</vt:lpstr>
      <vt:lpstr>fastICA implementation: sklearn.decomposition.fastica_.py</vt:lpstr>
      <vt:lpstr>fastICA implementation: sklearn.decomposition.fastica_.py</vt:lpstr>
      <vt:lpstr>fastICA implementation: sklearn.decomposition.fastica_.py</vt:lpstr>
      <vt:lpstr>fastICA implementation: sklearn.decomposition.fastica_.py</vt:lpstr>
      <vt:lpstr>fastICA implementation: sklearn.decomposition.fastica_.py</vt:lpstr>
      <vt:lpstr>Application: separating muscular activity from neuronal activity in EEG recordings</vt:lpstr>
      <vt:lpstr>EEG measures summed cortical activity, which is influenced by independent deep brain modulators</vt:lpstr>
      <vt:lpstr>Isolating noise (eyeblinks, muscular artifacts)</vt:lpstr>
      <vt:lpstr>Raw vs ICA-denoised signal</vt:lpstr>
      <vt:lpstr>Summary</vt:lpstr>
      <vt:lpstr>CS405/505 Data Mining</vt:lpstr>
      <vt:lpstr>Midterm results</vt:lpstr>
      <vt:lpstr>Midterm results</vt:lpstr>
      <vt:lpstr>Midterm results</vt:lpstr>
      <vt:lpstr>Section 1 vs section 2</vt:lpstr>
      <vt:lpstr>Midterm solutions: question 1</vt:lpstr>
      <vt:lpstr>Question 2:</vt:lpstr>
      <vt:lpstr>Question 2</vt:lpstr>
      <vt:lpstr>Question 3</vt:lpstr>
      <vt:lpstr>Question 3</vt:lpstr>
      <vt:lpstr>Question 4</vt:lpstr>
      <vt:lpstr>Projections </vt:lpstr>
      <vt:lpstr>Discrete Fourier Transform</vt:lpstr>
      <vt:lpstr>Example:</vt:lpstr>
      <vt:lpstr>Example: EEG analysis</vt:lpstr>
      <vt:lpstr>Time-frequency decomposition</vt:lpstr>
      <vt:lpstr>Example: image processing</vt:lpstr>
      <vt:lpstr>Frequency space manipulations</vt:lpstr>
      <vt:lpstr>Other important projections</vt:lpstr>
      <vt:lpstr>Plan for rest of course</vt:lpstr>
      <vt:lpstr>CS405/505 Data Mining</vt:lpstr>
      <vt:lpstr>Chapter 7: extending instance-based and linear models</vt:lpstr>
      <vt:lpstr>Instance-based learning</vt:lpstr>
      <vt:lpstr>Pruning noisy exemplars</vt:lpstr>
      <vt:lpstr>Weighting attributes</vt:lpstr>
      <vt:lpstr>Generalizing Exemplars</vt:lpstr>
      <vt:lpstr>Hyperrectangle distance function</vt:lpstr>
      <vt:lpstr>7.2 Extending Linear Models</vt:lpstr>
      <vt:lpstr>The maximum margin hyperplane</vt:lpstr>
      <vt:lpstr>Support vector machine</vt:lpstr>
      <vt:lpstr>Nonlinear class boundaries</vt:lpstr>
      <vt:lpstr>Kernel functions</vt:lpstr>
      <vt:lpstr>PowerPoint Presentation</vt:lpstr>
      <vt:lpstr>PowerPoint Presentation</vt:lpstr>
      <vt:lpstr>Support vector regression</vt:lpstr>
      <vt:lpstr>Support vector regression</vt:lpstr>
      <vt:lpstr>Kernel ridge regression</vt:lpstr>
      <vt:lpstr>Kernel ridge regression</vt:lpstr>
      <vt:lpstr>Kernel perceptron</vt:lpstr>
      <vt:lpstr>Kernel perceptron</vt:lpstr>
      <vt:lpstr>Kernel perceptron</vt:lpstr>
      <vt:lpstr>Summary</vt:lpstr>
      <vt:lpstr>CS405/505 Data Mining</vt:lpstr>
      <vt:lpstr> Kernel recap</vt:lpstr>
      <vt:lpstr>Multilayer Perceptrons</vt:lpstr>
      <vt:lpstr>PowerPoint Presentation</vt:lpstr>
      <vt:lpstr>PowerPoint Presentation</vt:lpstr>
      <vt:lpstr>Multilayer perceptrons (MLPs)</vt:lpstr>
      <vt:lpstr>Backpropagation</vt:lpstr>
      <vt:lpstr>Backpropagation</vt:lpstr>
      <vt:lpstr>Backpropagation – loss function &amp; gradient descent</vt:lpstr>
      <vt:lpstr>Backpropagation – loss function &amp; gradient descent </vt:lpstr>
      <vt:lpstr>Using gradient descent to find weights</vt:lpstr>
      <vt:lpstr>Gradient descent to find weights in hidden layer</vt:lpstr>
      <vt:lpstr>Gradient descent to find weights in hidden layer</vt:lpstr>
      <vt:lpstr>Further remarks on backprop/gradient descent/MLP</vt:lpstr>
      <vt:lpstr>Radial basis function (RBF) networks</vt:lpstr>
      <vt:lpstr>Radial basis function (RBF) </vt:lpstr>
      <vt:lpstr>RBF networks</vt:lpstr>
      <vt:lpstr>RBF network dataset example</vt:lpstr>
      <vt:lpstr>Summary</vt:lpstr>
      <vt:lpstr>CS405/505 Data Mining</vt:lpstr>
      <vt:lpstr>Deep learning overview</vt:lpstr>
      <vt:lpstr>Deep learning preface</vt:lpstr>
      <vt:lpstr>Deep learning preface</vt:lpstr>
      <vt:lpstr>Deep learning preface</vt:lpstr>
      <vt:lpstr>10.1 Deep feedforward networks</vt:lpstr>
      <vt:lpstr>PowerPoint Presentation</vt:lpstr>
      <vt:lpstr>PowerPoint Presentation</vt:lpstr>
      <vt:lpstr>Losses and regularization</vt:lpstr>
      <vt:lpstr>Losses and regularization</vt:lpstr>
      <vt:lpstr>Losses and regularization</vt:lpstr>
      <vt:lpstr>Commonly used loss functions, output activation functions, and underlying distributions from which they derive</vt:lpstr>
      <vt:lpstr>Deep layered network architecture</vt:lpstr>
      <vt:lpstr>Example network</vt:lpstr>
      <vt:lpstr>Activation functions</vt:lpstr>
      <vt:lpstr>Computation graph showing forward propagation  </vt:lpstr>
      <vt:lpstr>Keras demo in python</vt:lpstr>
      <vt:lpstr>CS405/505 Data Mining</vt:lpstr>
      <vt:lpstr>Derivation of backpropagation in matrix-vector form</vt:lpstr>
      <vt:lpstr>Backpropagation</vt:lpstr>
      <vt:lpstr>Backpropagation</vt:lpstr>
      <vt:lpstr>Backpropagation</vt:lpstr>
      <vt:lpstr>Backpropagation</vt:lpstr>
      <vt:lpstr>Backpropagation</vt:lpstr>
      <vt:lpstr>Backpropagation</vt:lpstr>
      <vt:lpstr>Backpropagation</vt:lpstr>
      <vt:lpstr>Backpropagation</vt:lpstr>
      <vt:lpstr>Backpropagation in a deep network (forward computation shown in gray arrows)</vt:lpstr>
      <vt:lpstr>Parameter updates (black arrows) that follow the forward and backward propagation steps (gray arrows)</vt:lpstr>
      <vt:lpstr>Computation graphs and complex network structures</vt:lpstr>
      <vt:lpstr>Checking backpropagation implementations</vt:lpstr>
      <vt:lpstr>Convolutional neural networks (CNNs)</vt:lpstr>
      <vt:lpstr>Convolutional neural networks (CNNs)</vt:lpstr>
      <vt:lpstr>ImageNet classification with deep convolutional neural networks</vt:lpstr>
      <vt:lpstr>PowerPoint Presentation</vt:lpstr>
      <vt:lpstr>PowerPoint Presentation</vt:lpstr>
      <vt:lpstr>Recap </vt:lpstr>
      <vt:lpstr>CS405/505 Data Mining</vt:lpstr>
      <vt:lpstr>Convolutional neural networks (CNNs)</vt:lpstr>
      <vt:lpstr>ImageNet</vt:lpstr>
      <vt:lpstr>ImageNet</vt:lpstr>
      <vt:lpstr>From image filtering to learnable convolutional layers </vt:lpstr>
      <vt:lpstr>Learned filters</vt:lpstr>
      <vt:lpstr>Spatial pooling</vt:lpstr>
      <vt:lpstr>Convolution, pooling, decimation</vt:lpstr>
      <vt:lpstr>Convolutional layers and gradients</vt:lpstr>
      <vt:lpstr>Convolutional layers and gradients</vt:lpstr>
      <vt:lpstr>Convolutional layers and gradients</vt:lpstr>
      <vt:lpstr>Pooling and subsampling layers and gradients</vt:lpstr>
      <vt:lpstr>Pooling and subsampling layers and gradients</vt:lpstr>
      <vt:lpstr>CNN demonstration (build CNN in 11 lines)</vt:lpstr>
      <vt:lpstr>CS405/505 Data Mining</vt:lpstr>
      <vt:lpstr>Autoencoders</vt:lpstr>
      <vt:lpstr>Simple autoencoder</vt:lpstr>
      <vt:lpstr>Autoencoder</vt:lpstr>
      <vt:lpstr>Autoencoder</vt:lpstr>
      <vt:lpstr>Autoencoder vs PCA example</vt:lpstr>
      <vt:lpstr>10.6 recurrent neural networks (RNNs)</vt:lpstr>
      <vt:lpstr>Recurrent Neural networks (RNNs)</vt:lpstr>
      <vt:lpstr>Exploding/Vanishing gradients</vt:lpstr>
      <vt:lpstr>Long short-term memory (LSTM) network</vt:lpstr>
      <vt:lpstr>Long short-term memory (LSTM) network</vt:lpstr>
      <vt:lpstr>Structure of a long short-term memory unit</vt:lpstr>
      <vt:lpstr>PowerPoint Presentation</vt:lpstr>
      <vt:lpstr>Keras example:</vt:lpstr>
      <vt:lpstr>CS405/505 Data Mining</vt:lpstr>
      <vt:lpstr>Beyond supervised and unsupervised learning</vt:lpstr>
      <vt:lpstr>Clustering for classification</vt:lpstr>
      <vt:lpstr>Refinements to clustering for classification</vt:lpstr>
      <vt:lpstr>Cotraining</vt:lpstr>
      <vt:lpstr>Cotraining</vt:lpstr>
      <vt:lpstr>Combining cotraining with iterative clustering (Co-EM)</vt:lpstr>
      <vt:lpstr>4.9 Multi-instance learning</vt:lpstr>
      <vt:lpstr>11.2 Multi instance learning (advanced)</vt:lpstr>
      <vt:lpstr>Partitioning input space</vt:lpstr>
      <vt:lpstr>Summary</vt:lpstr>
      <vt:lpstr>CS 405/505 Data Mining</vt:lpstr>
      <vt:lpstr>Chapter 12 - Ensemble learning</vt:lpstr>
      <vt:lpstr>12.2 Bagging</vt:lpstr>
      <vt:lpstr>Bias-Variance decomposition</vt:lpstr>
      <vt:lpstr>Which model has higher bias error on the input data?</vt:lpstr>
      <vt:lpstr>Bias-Variance decomposition</vt:lpstr>
      <vt:lpstr>Bias-Variance decomposition</vt:lpstr>
      <vt:lpstr>Bagging algorithm</vt:lpstr>
      <vt:lpstr>Randomization</vt:lpstr>
      <vt:lpstr>Randomization vs Bagging</vt:lpstr>
      <vt:lpstr>Random Forest</vt:lpstr>
      <vt:lpstr>Example on final project</vt:lpstr>
      <vt:lpstr>Bagging with costs</vt:lpstr>
      <vt:lpstr>Rotation Forest</vt:lpstr>
      <vt:lpstr>CS405/505 Data Mining</vt:lpstr>
      <vt:lpstr>Admin + Assignment 2</vt:lpstr>
      <vt:lpstr>12.4 Boosting</vt:lpstr>
      <vt:lpstr>Boosting algorithm</vt:lpstr>
      <vt:lpstr>AdaBoost</vt:lpstr>
      <vt:lpstr>Adaboost (forming prediction)</vt:lpstr>
      <vt:lpstr>AdaBoost pseudocode</vt:lpstr>
      <vt:lpstr>The power of boosting</vt:lpstr>
      <vt:lpstr>Weak learner vs strong learner</vt:lpstr>
      <vt:lpstr>Additive regression</vt:lpstr>
      <vt:lpstr>Numeric prediction</vt:lpstr>
      <vt:lpstr>Additive Logistic Regression</vt:lpstr>
      <vt:lpstr>LogitBoost algorithm</vt:lpstr>
      <vt:lpstr>Interpretable ensembles</vt:lpstr>
      <vt:lpstr>Option trees</vt:lpstr>
      <vt:lpstr>Option trees</vt:lpstr>
      <vt:lpstr>Stacking</vt:lpstr>
      <vt:lpstr>Stacking</vt:lpstr>
      <vt:lpstr>Summary</vt:lpstr>
      <vt:lpstr>CS405/505 Data Mining</vt:lpstr>
      <vt:lpstr>Probabilistic methods</vt:lpstr>
      <vt:lpstr>Random variables</vt:lpstr>
      <vt:lpstr>9.1 Foundations</vt:lpstr>
      <vt:lpstr>Rules of probability</vt:lpstr>
      <vt:lpstr>Bayes’ Rule</vt:lpstr>
      <vt:lpstr>Maximum Likelihood Estimation</vt:lpstr>
      <vt:lpstr>Maximum Likelihood Estimation</vt:lpstr>
      <vt:lpstr>Log likelihood</vt:lpstr>
      <vt:lpstr>Maximum a Posteriori parameter estimation</vt:lpstr>
      <vt:lpstr>9.2 Bayesian Networks</vt:lpstr>
      <vt:lpstr>Bayesian networks</vt:lpstr>
      <vt:lpstr>Bayesian networks</vt:lpstr>
      <vt:lpstr>A more complex network</vt:lpstr>
      <vt:lpstr>Bayesian networks</vt:lpstr>
      <vt:lpstr>Bayesian networks</vt:lpstr>
      <vt:lpstr>Summary</vt:lpstr>
      <vt:lpstr>CS405/505 Data Mining</vt:lpstr>
      <vt:lpstr>Bayesian networks</vt:lpstr>
      <vt:lpstr>Learning Bayesian networks</vt:lpstr>
      <vt:lpstr>Example (weather data)</vt:lpstr>
      <vt:lpstr>Estimating conditional and unconditional probabilities in Bayesian network: </vt:lpstr>
      <vt:lpstr>Estimating conditional and unconditional probabilities in Bayesian network: </vt:lpstr>
      <vt:lpstr>Learning network structure</vt:lpstr>
      <vt:lpstr>Specific algorithms for learning Bayesian Networks</vt:lpstr>
      <vt:lpstr>Markov blanket</vt:lpstr>
      <vt:lpstr>Data structures for fast learning</vt:lpstr>
      <vt:lpstr>PowerPoint Presentation</vt:lpstr>
      <vt:lpstr>Clustering and probability density estimation</vt:lpstr>
      <vt:lpstr>Expectation maximization for mixture of Gaussians</vt:lpstr>
      <vt:lpstr>A two-class mixture model</vt:lpstr>
      <vt:lpstr>Finite mixture problem</vt:lpstr>
      <vt:lpstr>Finite mixture problem</vt:lpstr>
      <vt:lpstr>Finite mixture problem</vt:lpstr>
      <vt:lpstr>Summary</vt:lpstr>
      <vt:lpstr>CS405/505 Data Mining</vt:lpstr>
      <vt:lpstr>Finite mixture problem – expectation maximization </vt:lpstr>
      <vt:lpstr>K-means vs EM on mouse dataset</vt:lpstr>
      <vt:lpstr>Extending the mixture model</vt:lpstr>
      <vt:lpstr>Multivariate normal distribution</vt:lpstr>
      <vt:lpstr>Clustering using prior distributions</vt:lpstr>
      <vt:lpstr>Kernel density estimation</vt:lpstr>
      <vt:lpstr>Kernel density estimation</vt:lpstr>
      <vt:lpstr>Comparing parametric, semiparametric, and nonparametric density models for classification</vt:lpstr>
      <vt:lpstr>Sklearn’s density estimation module</vt:lpstr>
      <vt:lpstr>Hidden Variable models</vt:lpstr>
      <vt:lpstr>Expected log-likelihoods and expected gradients</vt:lpstr>
      <vt:lpstr>Expected log-likelihoods and expected gradients</vt:lpstr>
      <vt:lpstr>Expected log-likelihoods and expected gradients</vt:lpstr>
      <vt:lpstr>Expectation maximization algorithm</vt:lpstr>
      <vt:lpstr>Applying expectation maximization algorithm to Bayesian networks</vt:lpstr>
      <vt:lpstr>Applying expectation maximization algorithm to Bayesian networks</vt:lpstr>
      <vt:lpstr>Applying expectation maximization algorithm to Bayesian networks</vt:lpstr>
      <vt:lpstr>Summary</vt:lpstr>
      <vt:lpstr>CS405/505 Data Mining</vt:lpstr>
      <vt:lpstr>Outline</vt:lpstr>
      <vt:lpstr>ROC reminder</vt:lpstr>
      <vt:lpstr>Hyperparameter tuning</vt:lpstr>
      <vt:lpstr>Multi-instance learning</vt:lpstr>
      <vt:lpstr>Semi-supervised learning </vt:lpstr>
      <vt:lpstr>LabelPropagation and LabelSpreading</vt:lpstr>
      <vt:lpstr>CS405/505  Data Mining</vt:lpstr>
      <vt:lpstr>Distributions reminder</vt:lpstr>
      <vt:lpstr>Bayesian estimation and prediction</vt:lpstr>
      <vt:lpstr>Probabilistic inference models</vt:lpstr>
      <vt:lpstr>Probability propagation</vt:lpstr>
      <vt:lpstr>Sum-product algorithm</vt:lpstr>
      <vt:lpstr>Sampling</vt:lpstr>
      <vt:lpstr>Gibbs sampling</vt:lpstr>
      <vt:lpstr>Simulated annealing</vt:lpstr>
      <vt:lpstr>Variational inference</vt:lpstr>
      <vt:lpstr>9.6 Graphical models and factor graphs</vt:lpstr>
      <vt:lpstr>Graphical Models and Plate Notation</vt:lpstr>
      <vt:lpstr>Graphical Models and Plate Notation</vt:lpstr>
      <vt:lpstr>Probabilistic Principle Component Analysis</vt:lpstr>
      <vt:lpstr>Probabilistic Principle Component Analysis</vt:lpstr>
      <vt:lpstr>Probabilistic Principle Component Analysis</vt:lpstr>
      <vt:lpstr>Probabilistic Principle Component Analysis</vt:lpstr>
      <vt:lpstr>Inference with PPCA</vt:lpstr>
      <vt:lpstr>Marginal log-likelihood for PPC</vt:lpstr>
      <vt:lpstr>Expected log-likelihood for PPCA</vt:lpstr>
      <vt:lpstr>Expected gradient for PPCA</vt:lpstr>
      <vt:lpstr>Summary</vt:lpstr>
      <vt:lpstr>CS405/505 Data Mining</vt:lpstr>
      <vt:lpstr>PowerPoint Presentation</vt:lpstr>
      <vt:lpstr>Today:</vt:lpstr>
      <vt:lpstr>Latent Semantic Analysis</vt:lpstr>
      <vt:lpstr>Latent Semantic Analysis</vt:lpstr>
      <vt:lpstr>Plate notation reminder:</vt:lpstr>
      <vt:lpstr>Probabilistic LSA (pLSA)</vt:lpstr>
      <vt:lpstr>Latent Dirichlet Allocation</vt:lpstr>
      <vt:lpstr>Latent Dirichlet Allocation</vt:lpstr>
      <vt:lpstr>Latent Dirichlet Allocation</vt:lpstr>
      <vt:lpstr>Latent Dirichlet Allocation</vt:lpstr>
      <vt:lpstr>Latent Dirichlet Allocation</vt:lpstr>
      <vt:lpstr>9.8 Sequential and Temporal Models</vt:lpstr>
      <vt:lpstr>Hidden Markov Models (HMMs)</vt:lpstr>
      <vt:lpstr>Hidden Markov Models</vt:lpstr>
      <vt:lpstr>Markov Random Field</vt:lpstr>
      <vt:lpstr>Markov Random Field</vt:lpstr>
      <vt:lpstr>Markov Random Field</vt:lpstr>
      <vt:lpstr>10.5 Stochastic Deep Networks</vt:lpstr>
      <vt:lpstr>Boltzmann Machines</vt:lpstr>
      <vt:lpstr>Boltzmann Machines</vt:lpstr>
      <vt:lpstr>Boltzmann Machines</vt:lpstr>
      <vt:lpstr>Restricted Boltzmann Machine</vt:lpstr>
      <vt:lpstr>Restricted Boltzmann Machine</vt:lpstr>
      <vt:lpstr>Deep Boltzmann machine</vt:lpstr>
      <vt:lpstr>Deep Boltzmann Machines</vt:lpstr>
      <vt:lpstr>Deep Boltzmann Machine</vt:lpstr>
      <vt:lpstr>End of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CS405/505 Data Mining</dc:title>
  <dc:creator>Russell Butler</dc:creator>
  <cp:lastModifiedBy>Russell Butler</cp:lastModifiedBy>
  <cp:revision>3</cp:revision>
  <dcterms:created xsi:type="dcterms:W3CDTF">2019-11-25T21:46:36Z</dcterms:created>
  <dcterms:modified xsi:type="dcterms:W3CDTF">2019-11-25T22:18:05Z</dcterms:modified>
</cp:coreProperties>
</file>